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>
      <p:cViewPr varScale="1">
        <p:scale>
          <a:sx n="74" d="100"/>
          <a:sy n="74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2BC65-1C45-4DCB-B3D9-579FBF75F657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9D523-EF69-4C18-B7A0-13DAAD1D3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2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0EFEDD-00FC-4025-97B5-ACD0101895C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B7A74D-CC7D-4EC5-918F-76876730D9C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4632" cy="2952329"/>
          </a:xfrm>
        </p:spPr>
        <p:txBody>
          <a:bodyPr>
            <a:normAutofit/>
          </a:bodyPr>
          <a:lstStyle/>
          <a:p>
            <a:r>
              <a:rPr lang="ru-RU" dirty="0" smtClean="0"/>
              <a:t>Профессиональное выгорание: почему работа перестает приносить радость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01008"/>
            <a:ext cx="6120680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95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Действия руководителя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Смена деятельности</a:t>
            </a:r>
          </a:p>
          <a:p>
            <a:r>
              <a:rPr lang="ru-RU" sz="4400" dirty="0" smtClean="0"/>
              <a:t>Отдых </a:t>
            </a:r>
          </a:p>
          <a:p>
            <a:r>
              <a:rPr lang="ru-RU" sz="4400" dirty="0"/>
              <a:t>Демонстрация результатов и чувство </a:t>
            </a:r>
            <a:r>
              <a:rPr lang="ru-RU" sz="4400" dirty="0" smtClean="0"/>
              <a:t>сопричастности</a:t>
            </a:r>
          </a:p>
          <a:p>
            <a:r>
              <a:rPr lang="ru-RU" sz="4400" dirty="0"/>
              <a:t>Позитивный настрой.</a:t>
            </a:r>
          </a:p>
        </p:txBody>
      </p:sp>
    </p:spTree>
    <p:extLst>
      <p:ext uri="{BB962C8B-B14F-4D97-AF65-F5344CB8AC3E}">
        <p14:creationId xmlns:p14="http://schemas.microsoft.com/office/powerpoint/2010/main" val="335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32859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7200" dirty="0" smtClean="0"/>
              <a:t>   Всем спасибо =)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21387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277092"/>
            <a:ext cx="8363272" cy="624825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dirty="0" smtClean="0"/>
              <a:t>Профессиональное или эмоциональное выгорание – это синдром, развивающийся на фоне хронического стресса и ведущий к истощению эмоционально-энергических и личностных ресурсов работающего человека.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5478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Составляющие синдрома эмоционального выгорания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83768" y="1772816"/>
            <a:ext cx="3888432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Эмоциональное истощение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179512" y="4077072"/>
            <a:ext cx="3672408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Редукция личных достижений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4860032" y="4077072"/>
            <a:ext cx="3816424" cy="19908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Д</a:t>
            </a:r>
            <a:r>
              <a:rPr lang="ru-RU" sz="3200" dirty="0" smtClean="0"/>
              <a:t>еперсонализация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245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зоне повышенного риска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/>
          <a:lstStyle/>
          <a:p>
            <a:r>
              <a:rPr lang="ru-RU" sz="4000" dirty="0" smtClean="0"/>
              <a:t>Педагоги</a:t>
            </a:r>
          </a:p>
          <a:p>
            <a:r>
              <a:rPr lang="ru-RU" sz="4000" dirty="0" smtClean="0"/>
              <a:t>Врачи</a:t>
            </a:r>
            <a:endParaRPr lang="ru-RU" dirty="0" smtClean="0"/>
          </a:p>
          <a:p>
            <a:r>
              <a:rPr lang="ru-RU" sz="3600" dirty="0" smtClean="0"/>
              <a:t>Соцработники</a:t>
            </a:r>
          </a:p>
          <a:p>
            <a:r>
              <a:rPr lang="ru-RU" sz="3600" dirty="0" smtClean="0"/>
              <a:t>Менеджеры</a:t>
            </a:r>
          </a:p>
          <a:p>
            <a:r>
              <a:rPr lang="ru-RU" sz="3600" dirty="0" smtClean="0"/>
              <a:t>Люди творческих профессий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97152"/>
            <a:ext cx="3275855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24117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20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выгорания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7281"/>
            <a:ext cx="2806931" cy="385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459" y="1340768"/>
            <a:ext cx="3255963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422" y="2554287"/>
            <a:ext cx="3176587" cy="4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61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83568" y="548680"/>
            <a:ext cx="3822192" cy="6048672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       </a:t>
            </a:r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ru-RU" b="1" dirty="0" smtClean="0">
                <a:latin typeface="+mj-lt"/>
              </a:rPr>
              <a:t>Усталость </a:t>
            </a:r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ru-RU" sz="2400" dirty="0">
                <a:latin typeface="+mj-lt"/>
              </a:rPr>
              <a:t>Усталость появляется из-за переутомления  </a:t>
            </a:r>
            <a:endParaRPr lang="ru-RU" sz="2400" dirty="0" smtClean="0">
              <a:latin typeface="+mj-lt"/>
            </a:endParaRPr>
          </a:p>
          <a:p>
            <a:pPr marL="0" indent="0">
              <a:buNone/>
            </a:pPr>
            <a:endParaRPr lang="ru-RU" sz="2400" dirty="0" smtClean="0">
              <a:latin typeface="+mj-lt"/>
            </a:endParaRPr>
          </a:p>
          <a:p>
            <a:pPr marL="0" indent="0">
              <a:buNone/>
            </a:pPr>
            <a:r>
              <a:rPr lang="ru-RU" sz="2400" dirty="0" smtClean="0">
                <a:latin typeface="+mj-lt"/>
              </a:rPr>
              <a:t>Усталость выматывает, но интерес к жизни остается</a:t>
            </a:r>
          </a:p>
          <a:p>
            <a:pPr marL="0" indent="0">
              <a:buNone/>
            </a:pPr>
            <a:endParaRPr lang="ru-RU" sz="2400" dirty="0" smtClean="0">
              <a:latin typeface="+mj-lt"/>
            </a:endParaRPr>
          </a:p>
          <a:p>
            <a:pPr marL="0" indent="0">
              <a:buNone/>
            </a:pPr>
            <a:r>
              <a:rPr lang="ru-RU" sz="2400" dirty="0" smtClean="0">
                <a:latin typeface="+mj-lt"/>
              </a:rPr>
              <a:t>Усталость появляется в течение дня</a:t>
            </a:r>
          </a:p>
          <a:p>
            <a:pPr marL="0" indent="0">
              <a:buNone/>
            </a:pPr>
            <a:r>
              <a:rPr lang="ru-RU" sz="2400" dirty="0" smtClean="0">
                <a:latin typeface="+mj-lt"/>
              </a:rPr>
              <a:t> </a:t>
            </a:r>
          </a:p>
          <a:p>
            <a:pPr marL="0" indent="0">
              <a:buNone/>
            </a:pPr>
            <a:endParaRPr lang="ru-RU" sz="2400" dirty="0">
              <a:latin typeface="+mj-lt"/>
            </a:endParaRPr>
          </a:p>
          <a:p>
            <a:pPr marL="0" indent="0">
              <a:buNone/>
            </a:pPr>
            <a:r>
              <a:rPr lang="ru-RU" sz="2400" dirty="0" smtClean="0">
                <a:latin typeface="+mj-lt"/>
              </a:rPr>
              <a:t>Усталость проходит после сна и отдыха </a:t>
            </a:r>
          </a:p>
          <a:p>
            <a:pPr marL="0" indent="0">
              <a:buNone/>
            </a:pPr>
            <a:endParaRPr lang="ru-RU" sz="2400" dirty="0" smtClean="0">
              <a:latin typeface="+mj-lt"/>
            </a:endParaRPr>
          </a:p>
          <a:p>
            <a:pPr marL="0" indent="0">
              <a:buNone/>
            </a:pPr>
            <a:r>
              <a:rPr lang="ru-RU" sz="2400" dirty="0" smtClean="0">
                <a:latin typeface="+mj-lt"/>
              </a:rPr>
              <a:t>Усталость ощущается как что-то естественное</a:t>
            </a:r>
            <a:endParaRPr lang="ru-RU" sz="2400" dirty="0">
              <a:latin typeface="+mj-lt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5152" y="548680"/>
            <a:ext cx="3822192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</a:t>
            </a:r>
            <a:r>
              <a:rPr lang="ru-RU" b="1" dirty="0" smtClean="0"/>
              <a:t>Выгорание </a:t>
            </a:r>
            <a:r>
              <a:rPr lang="ru-RU" dirty="0" smtClean="0"/>
              <a:t>  </a:t>
            </a:r>
            <a:r>
              <a:rPr lang="ru-RU" sz="2400" dirty="0" smtClean="0"/>
              <a:t>Выгорание появляется из-за </a:t>
            </a:r>
            <a:r>
              <a:rPr lang="ru-RU" sz="2400" dirty="0" err="1" smtClean="0"/>
              <a:t>психопроблемы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Выгорание опустошает. Пропадают радость </a:t>
            </a:r>
            <a:r>
              <a:rPr lang="ru-RU" sz="2400" smtClean="0"/>
              <a:t>и </a:t>
            </a:r>
            <a:r>
              <a:rPr lang="ru-RU" sz="2400" smtClean="0"/>
              <a:t>желания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Выгорание накапливается какое-то время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Выгорание не проходит, сколько бы не отдыхал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Выгорание ощущается как бессилие и апатия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1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dirty="0"/>
              <a:t>Факторы, приводящие к профессиональному выгоранию педагогов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20888"/>
            <a:ext cx="4427983" cy="44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20888"/>
            <a:ext cx="4536504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04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профилактики СЭВ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Регулярный отдых</a:t>
            </a:r>
          </a:p>
          <a:p>
            <a:r>
              <a:rPr lang="ru-RU" dirty="0" smtClean="0"/>
              <a:t>Спорт </a:t>
            </a:r>
          </a:p>
          <a:p>
            <a:r>
              <a:rPr lang="ru-RU" dirty="0" smtClean="0"/>
              <a:t>Полноценный сон</a:t>
            </a:r>
          </a:p>
          <a:p>
            <a:r>
              <a:rPr lang="ru-RU" dirty="0" smtClean="0"/>
              <a:t>Разделение ответственности</a:t>
            </a:r>
          </a:p>
          <a:p>
            <a:r>
              <a:rPr lang="ru-RU" dirty="0" smtClean="0"/>
              <a:t>Хобби  </a:t>
            </a:r>
          </a:p>
          <a:p>
            <a:r>
              <a:rPr lang="ru-RU" dirty="0" smtClean="0"/>
              <a:t>Благоприятная обстановка на рабочем месте</a:t>
            </a:r>
          </a:p>
        </p:txBody>
      </p:sp>
    </p:spTree>
    <p:extLst>
      <p:ext uri="{BB962C8B-B14F-4D97-AF65-F5344CB8AC3E}">
        <p14:creationId xmlns:p14="http://schemas.microsoft.com/office/powerpoint/2010/main" val="34955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справиться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32857"/>
            <a:ext cx="8435280" cy="3240360"/>
          </a:xfrm>
        </p:spPr>
        <p:txBody>
          <a:bodyPr/>
          <a:lstStyle/>
          <a:p>
            <a:r>
              <a:rPr lang="ru-RU" dirty="0" smtClean="0"/>
              <a:t>Планировать отдых так же, как работу</a:t>
            </a:r>
          </a:p>
          <a:p>
            <a:r>
              <a:rPr lang="ru-RU" dirty="0" smtClean="0"/>
              <a:t> Практики </a:t>
            </a:r>
            <a:r>
              <a:rPr lang="ru-RU" dirty="0" err="1" smtClean="0"/>
              <a:t>саморегуляции</a:t>
            </a:r>
            <a:endParaRPr lang="ru-RU" dirty="0" smtClean="0"/>
          </a:p>
          <a:p>
            <a:r>
              <a:rPr lang="ru-RU" dirty="0" smtClean="0"/>
              <a:t>Развивать </a:t>
            </a:r>
            <a:r>
              <a:rPr lang="ru-RU" dirty="0" err="1" smtClean="0"/>
              <a:t>чувствтительность</a:t>
            </a:r>
            <a:r>
              <a:rPr lang="ru-RU" dirty="0" smtClean="0"/>
              <a:t> к себе</a:t>
            </a:r>
          </a:p>
          <a:p>
            <a:r>
              <a:rPr lang="ru-RU" dirty="0" smtClean="0"/>
              <a:t>Обратиться к руководителю </a:t>
            </a:r>
          </a:p>
          <a:p>
            <a:r>
              <a:rPr lang="ru-RU" dirty="0" smtClean="0"/>
              <a:t>Обратиться к специалисту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348</TotalTime>
  <Words>181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Профессиональное выгорание: почему работа перестает приносить радость</vt:lpstr>
      <vt:lpstr>Презентация PowerPoint</vt:lpstr>
      <vt:lpstr>Составляющие синдрома эмоционального выгорания</vt:lpstr>
      <vt:lpstr>В зоне повышенного риска:</vt:lpstr>
      <vt:lpstr>Признаки выгорания</vt:lpstr>
      <vt:lpstr>Презентация PowerPoint</vt:lpstr>
      <vt:lpstr>Факторы, приводящие к профессиональному выгоранию педагогов</vt:lpstr>
      <vt:lpstr>Методы профилактики СЭВ</vt:lpstr>
      <vt:lpstr>Как справиться?</vt:lpstr>
      <vt:lpstr>Действия руководителя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Профессиональное выгорание: почему работа перестает приносить радость</dc:title>
  <dc:creator>Lenovo</dc:creator>
  <cp:lastModifiedBy>Lenovo</cp:lastModifiedBy>
  <cp:revision>16</cp:revision>
  <dcterms:created xsi:type="dcterms:W3CDTF">2023-11-08T06:17:17Z</dcterms:created>
  <dcterms:modified xsi:type="dcterms:W3CDTF">2023-11-10T04:58:37Z</dcterms:modified>
</cp:coreProperties>
</file>