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6" r:id="rId3"/>
    <p:sldId id="258" r:id="rId4"/>
    <p:sldId id="259" r:id="rId5"/>
    <p:sldId id="260" r:id="rId6"/>
    <p:sldId id="269" r:id="rId7"/>
    <p:sldId id="270" r:id="rId8"/>
    <p:sldId id="265" r:id="rId9"/>
    <p:sldId id="267" r:id="rId10"/>
    <p:sldId id="268" r:id="rId11"/>
    <p:sldId id="272" r:id="rId12"/>
    <p:sldId id="273" r:id="rId13"/>
    <p:sldId id="274" r:id="rId14"/>
    <p:sldId id="262" r:id="rId15"/>
    <p:sldId id="264" r:id="rId16"/>
    <p:sldId id="263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64" autoAdjust="0"/>
    <p:restoredTop sz="86296" autoAdjust="0"/>
  </p:normalViewPr>
  <p:slideViewPr>
    <p:cSldViewPr>
      <p:cViewPr>
        <p:scale>
          <a:sx n="50" d="100"/>
          <a:sy n="50" d="100"/>
        </p:scale>
        <p:origin x="-1692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BD7E19-5506-49E4-B0FE-AFD457E67C12}" type="datetimeFigureOut">
              <a:rPr lang="ru-RU" smtClean="0"/>
              <a:t>10.11.2023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2CDF8B-41F0-459B-BD5A-0BCCB5166E6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2CDF8B-41F0-459B-BD5A-0BCCB5166E65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1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0600" y="2133600"/>
            <a:ext cx="74540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ДЕДУ ЗА ПОБЕДУ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1447800"/>
            <a:ext cx="66846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Познавательно-исследовательский проект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447800" y="3200400"/>
            <a:ext cx="678288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/>
              <a:t>для детей старшего дошкольного возраста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dirty="0" smtClean="0"/>
              <a:t>авторы проекта  Павленкова Д.С. и Николаева Е.Е.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pPr algn="ctr"/>
            <a:r>
              <a:rPr lang="ru-RU" sz="2400" dirty="0" smtClean="0"/>
              <a:t>2022 год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95600" y="762000"/>
            <a:ext cx="3089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Страницы из «Книги Памяти»</a:t>
            </a:r>
            <a:endParaRPr lang="ru-RU" dirty="0"/>
          </a:p>
        </p:txBody>
      </p:sp>
      <p:pic>
        <p:nvPicPr>
          <p:cNvPr id="6" name="Рисунок 5" descr="20231110_073953.jpg"/>
          <p:cNvPicPr>
            <a:picLocks noChangeAspect="1"/>
          </p:cNvPicPr>
          <p:nvPr/>
        </p:nvPicPr>
        <p:blipFill>
          <a:blip r:embed="rId3" cstate="print"/>
          <a:srcRect l="4167" t="25556" r="40000" b="20000"/>
          <a:stretch>
            <a:fillRect/>
          </a:stretch>
        </p:blipFill>
        <p:spPr>
          <a:xfrm rot="5400000">
            <a:off x="490182" y="1262418"/>
            <a:ext cx="2590799" cy="1894763"/>
          </a:xfrm>
          <a:prstGeom prst="rect">
            <a:avLst/>
          </a:prstGeom>
        </p:spPr>
      </p:pic>
      <p:pic>
        <p:nvPicPr>
          <p:cNvPr id="8" name="Рисунок 7" descr="20231110_073938.jpg"/>
          <p:cNvPicPr>
            <a:picLocks noChangeAspect="1"/>
          </p:cNvPicPr>
          <p:nvPr/>
        </p:nvPicPr>
        <p:blipFill>
          <a:blip r:embed="rId4" cstate="print"/>
          <a:srcRect l="5833" t="27778" r="40000" b="18889"/>
          <a:stretch>
            <a:fillRect/>
          </a:stretch>
        </p:blipFill>
        <p:spPr>
          <a:xfrm rot="5400000">
            <a:off x="5984557" y="1178243"/>
            <a:ext cx="2600325" cy="1920240"/>
          </a:xfrm>
          <a:prstGeom prst="rect">
            <a:avLst/>
          </a:prstGeom>
        </p:spPr>
      </p:pic>
      <p:pic>
        <p:nvPicPr>
          <p:cNvPr id="10" name="Рисунок 9" descr="20231110_073929.jpg"/>
          <p:cNvPicPr>
            <a:picLocks noChangeAspect="1"/>
          </p:cNvPicPr>
          <p:nvPr/>
        </p:nvPicPr>
        <p:blipFill>
          <a:blip r:embed="rId5" cstate="print"/>
          <a:srcRect l="5000" t="26667" r="39167" b="18889"/>
          <a:stretch>
            <a:fillRect/>
          </a:stretch>
        </p:blipFill>
        <p:spPr>
          <a:xfrm rot="5400000">
            <a:off x="1250302" y="3931298"/>
            <a:ext cx="2604796" cy="1905000"/>
          </a:xfrm>
          <a:prstGeom prst="rect">
            <a:avLst/>
          </a:prstGeom>
        </p:spPr>
      </p:pic>
      <p:pic>
        <p:nvPicPr>
          <p:cNvPr id="12" name="Рисунок 11" descr="20231110_073920.jpg"/>
          <p:cNvPicPr>
            <a:picLocks noChangeAspect="1"/>
          </p:cNvPicPr>
          <p:nvPr/>
        </p:nvPicPr>
        <p:blipFill>
          <a:blip r:embed="rId6" cstate="print"/>
          <a:srcRect l="6667" t="23333" r="41667" b="27778"/>
          <a:stretch>
            <a:fillRect/>
          </a:stretch>
        </p:blipFill>
        <p:spPr>
          <a:xfrm rot="5400000">
            <a:off x="5327855" y="3968545"/>
            <a:ext cx="2667001" cy="1892711"/>
          </a:xfrm>
          <a:prstGeom prst="rect">
            <a:avLst/>
          </a:prstGeom>
        </p:spPr>
      </p:pic>
      <p:pic>
        <p:nvPicPr>
          <p:cNvPr id="1026" name="Picture 2" descr="C:\Documents and Settings\Администратор\Мои документы\Загрузки\20231110_212719.jpg"/>
          <p:cNvPicPr>
            <a:picLocks noChangeAspect="1" noChangeArrowheads="1"/>
          </p:cNvPicPr>
          <p:nvPr/>
        </p:nvPicPr>
        <p:blipFill>
          <a:blip r:embed="rId7" cstate="print"/>
          <a:srcRect l="1714" t="4572" r="4000"/>
          <a:stretch>
            <a:fillRect/>
          </a:stretch>
        </p:blipFill>
        <p:spPr bwMode="auto">
          <a:xfrm rot="5400000">
            <a:off x="3297727" y="1769054"/>
            <a:ext cx="2667001" cy="202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95600" y="762000"/>
            <a:ext cx="3089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Страницы из «Книги Памяти»</a:t>
            </a:r>
            <a:endParaRPr lang="ru-RU" dirty="0"/>
          </a:p>
        </p:txBody>
      </p:sp>
      <p:pic>
        <p:nvPicPr>
          <p:cNvPr id="12" name="Рисунок 11" descr="20231110_073910.jpg"/>
          <p:cNvPicPr>
            <a:picLocks noChangeAspect="1"/>
          </p:cNvPicPr>
          <p:nvPr/>
        </p:nvPicPr>
        <p:blipFill>
          <a:blip r:embed="rId3" cstate="print"/>
          <a:srcRect l="3333" t="24444" r="45000" b="25556"/>
          <a:stretch>
            <a:fillRect/>
          </a:stretch>
        </p:blipFill>
        <p:spPr>
          <a:xfrm rot="5400000">
            <a:off x="5964767" y="1198033"/>
            <a:ext cx="2624664" cy="1904999"/>
          </a:xfrm>
          <a:prstGeom prst="rect">
            <a:avLst/>
          </a:prstGeom>
        </p:spPr>
      </p:pic>
      <p:pic>
        <p:nvPicPr>
          <p:cNvPr id="13" name="Рисунок 12" descr="20231110_073854.jpg"/>
          <p:cNvPicPr>
            <a:picLocks noChangeAspect="1"/>
          </p:cNvPicPr>
          <p:nvPr/>
        </p:nvPicPr>
        <p:blipFill>
          <a:blip r:embed="rId4" cstate="print"/>
          <a:srcRect l="54186" t="32222" r="3333" b="26310"/>
          <a:stretch>
            <a:fillRect/>
          </a:stretch>
        </p:blipFill>
        <p:spPr>
          <a:xfrm rot="5400000">
            <a:off x="3169389" y="1783611"/>
            <a:ext cx="3075885" cy="2251865"/>
          </a:xfrm>
          <a:prstGeom prst="rect">
            <a:avLst/>
          </a:prstGeom>
        </p:spPr>
      </p:pic>
      <p:pic>
        <p:nvPicPr>
          <p:cNvPr id="14" name="Рисунок 13" descr="20231110_073854.jpg"/>
          <p:cNvPicPr>
            <a:picLocks noChangeAspect="1"/>
          </p:cNvPicPr>
          <p:nvPr/>
        </p:nvPicPr>
        <p:blipFill>
          <a:blip r:embed="rId5" cstate="print"/>
          <a:srcRect l="8333" t="32222" r="47163" b="22222"/>
          <a:stretch>
            <a:fillRect/>
          </a:stretch>
        </p:blipFill>
        <p:spPr>
          <a:xfrm rot="5400000">
            <a:off x="5491493" y="3881106"/>
            <a:ext cx="2580613" cy="1981200"/>
          </a:xfrm>
          <a:prstGeom prst="rect">
            <a:avLst/>
          </a:prstGeom>
        </p:spPr>
      </p:pic>
      <p:pic>
        <p:nvPicPr>
          <p:cNvPr id="15" name="Рисунок 14" descr="20231110_073920.jpg"/>
          <p:cNvPicPr>
            <a:picLocks noChangeAspect="1"/>
          </p:cNvPicPr>
          <p:nvPr/>
        </p:nvPicPr>
        <p:blipFill>
          <a:blip r:embed="rId6" cstate="print"/>
          <a:srcRect l="6667" t="23333" r="41667" b="27778"/>
          <a:stretch>
            <a:fillRect/>
          </a:stretch>
        </p:blipFill>
        <p:spPr>
          <a:xfrm rot="5400000">
            <a:off x="516193" y="1236406"/>
            <a:ext cx="2743201" cy="1946787"/>
          </a:xfrm>
          <a:prstGeom prst="rect">
            <a:avLst/>
          </a:prstGeom>
        </p:spPr>
      </p:pic>
      <p:pic>
        <p:nvPicPr>
          <p:cNvPr id="16" name="Рисунок 15" descr="20231110_073910.jpg"/>
          <p:cNvPicPr>
            <a:picLocks noChangeAspect="1"/>
          </p:cNvPicPr>
          <p:nvPr/>
        </p:nvPicPr>
        <p:blipFill>
          <a:blip r:embed="rId7" cstate="print"/>
          <a:srcRect l="3333" t="24444" r="45000" b="25556"/>
          <a:stretch>
            <a:fillRect/>
          </a:stretch>
        </p:blipFill>
        <p:spPr>
          <a:xfrm rot="5400000">
            <a:off x="1321209" y="4012791"/>
            <a:ext cx="2590800" cy="1880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95600" y="762000"/>
            <a:ext cx="3089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Страницы из «Книги Памяти»</a:t>
            </a:r>
            <a:endParaRPr lang="ru-RU" dirty="0"/>
          </a:p>
        </p:txBody>
      </p:sp>
      <p:pic>
        <p:nvPicPr>
          <p:cNvPr id="8" name="Рисунок 7" descr="20231110_073829.jpg"/>
          <p:cNvPicPr>
            <a:picLocks noChangeAspect="1"/>
          </p:cNvPicPr>
          <p:nvPr/>
        </p:nvPicPr>
        <p:blipFill>
          <a:blip r:embed="rId3" cstate="print"/>
          <a:srcRect l="52593" t="30124" r="3333" b="26667"/>
          <a:stretch>
            <a:fillRect/>
          </a:stretch>
        </p:blipFill>
        <p:spPr>
          <a:xfrm rot="5400000">
            <a:off x="952501" y="3924299"/>
            <a:ext cx="2590798" cy="1905001"/>
          </a:xfrm>
          <a:prstGeom prst="rect">
            <a:avLst/>
          </a:prstGeom>
        </p:spPr>
      </p:pic>
      <p:pic>
        <p:nvPicPr>
          <p:cNvPr id="10" name="Рисунок 9" descr="20231110_073813.jpg"/>
          <p:cNvPicPr>
            <a:picLocks noChangeAspect="1"/>
          </p:cNvPicPr>
          <p:nvPr/>
        </p:nvPicPr>
        <p:blipFill>
          <a:blip r:embed="rId4" cstate="print"/>
          <a:srcRect l="8333" t="38889" r="48019" b="18889"/>
          <a:stretch>
            <a:fillRect/>
          </a:stretch>
        </p:blipFill>
        <p:spPr>
          <a:xfrm rot="5400000">
            <a:off x="5958556" y="1051844"/>
            <a:ext cx="2666998" cy="1934910"/>
          </a:xfrm>
          <a:prstGeom prst="rect">
            <a:avLst/>
          </a:prstGeom>
        </p:spPr>
      </p:pic>
      <p:pic>
        <p:nvPicPr>
          <p:cNvPr id="15" name="Рисунок 14" descr="20231110_073829.jpg"/>
          <p:cNvPicPr>
            <a:picLocks noChangeAspect="1"/>
          </p:cNvPicPr>
          <p:nvPr/>
        </p:nvPicPr>
        <p:blipFill>
          <a:blip r:embed="rId3" cstate="print"/>
          <a:srcRect l="3333" t="28395" r="50000" b="26667"/>
          <a:stretch>
            <a:fillRect/>
          </a:stretch>
        </p:blipFill>
        <p:spPr>
          <a:xfrm rot="5400000">
            <a:off x="457199" y="1066801"/>
            <a:ext cx="2743202" cy="1981200"/>
          </a:xfrm>
          <a:prstGeom prst="rect">
            <a:avLst/>
          </a:prstGeom>
        </p:spPr>
      </p:pic>
      <p:pic>
        <p:nvPicPr>
          <p:cNvPr id="16" name="Рисунок 15" descr="20231110_073813.jpg"/>
          <p:cNvPicPr>
            <a:picLocks noChangeAspect="1"/>
          </p:cNvPicPr>
          <p:nvPr/>
        </p:nvPicPr>
        <p:blipFill>
          <a:blip r:embed="rId4" cstate="print"/>
          <a:srcRect l="53228" t="38889" r="2500" b="18889"/>
          <a:stretch>
            <a:fillRect/>
          </a:stretch>
        </p:blipFill>
        <p:spPr>
          <a:xfrm rot="5400000">
            <a:off x="5634705" y="3890295"/>
            <a:ext cx="2705100" cy="1934910"/>
          </a:xfrm>
          <a:prstGeom prst="rect">
            <a:avLst/>
          </a:prstGeom>
        </p:spPr>
      </p:pic>
      <p:pic>
        <p:nvPicPr>
          <p:cNvPr id="17" name="Рисунок 16" descr="20231110_073945.jpg"/>
          <p:cNvPicPr>
            <a:picLocks noChangeAspect="1"/>
          </p:cNvPicPr>
          <p:nvPr/>
        </p:nvPicPr>
        <p:blipFill>
          <a:blip r:embed="rId5" cstate="print"/>
          <a:srcRect t="22222" r="39412" b="18889"/>
          <a:stretch>
            <a:fillRect/>
          </a:stretch>
        </p:blipFill>
        <p:spPr>
          <a:xfrm rot="5400000">
            <a:off x="3128088" y="1748713"/>
            <a:ext cx="2971801" cy="2217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95600" y="762000"/>
            <a:ext cx="3089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Страницы из «Книги Памяти»</a:t>
            </a:r>
            <a:endParaRPr lang="ru-RU" dirty="0"/>
          </a:p>
        </p:txBody>
      </p:sp>
      <p:pic>
        <p:nvPicPr>
          <p:cNvPr id="13" name="Рисунок 12" descr="20231110_073758.jpg"/>
          <p:cNvPicPr>
            <a:picLocks noChangeAspect="1"/>
          </p:cNvPicPr>
          <p:nvPr/>
        </p:nvPicPr>
        <p:blipFill>
          <a:blip r:embed="rId3" cstate="print"/>
          <a:srcRect l="2500" t="33333" r="49331" b="20000"/>
          <a:stretch>
            <a:fillRect/>
          </a:stretch>
        </p:blipFill>
        <p:spPr>
          <a:xfrm rot="5400000">
            <a:off x="463216" y="1136984"/>
            <a:ext cx="2743200" cy="1993232"/>
          </a:xfrm>
          <a:prstGeom prst="rect">
            <a:avLst/>
          </a:prstGeom>
        </p:spPr>
      </p:pic>
      <p:pic>
        <p:nvPicPr>
          <p:cNvPr id="14" name="Рисунок 13" descr="20231110_073740.jpg"/>
          <p:cNvPicPr>
            <a:picLocks noChangeAspect="1"/>
          </p:cNvPicPr>
          <p:nvPr/>
        </p:nvPicPr>
        <p:blipFill>
          <a:blip r:embed="rId4" cstate="print"/>
          <a:srcRect l="2694" t="33333" r="50159" b="20000"/>
          <a:stretch>
            <a:fillRect/>
          </a:stretch>
        </p:blipFill>
        <p:spPr>
          <a:xfrm rot="5400000">
            <a:off x="5981043" y="1029357"/>
            <a:ext cx="2667000" cy="1979886"/>
          </a:xfrm>
          <a:prstGeom prst="rect">
            <a:avLst/>
          </a:prstGeom>
        </p:spPr>
      </p:pic>
      <p:pic>
        <p:nvPicPr>
          <p:cNvPr id="12" name="Рисунок 11" descr="20231110_073740.jpg"/>
          <p:cNvPicPr>
            <a:picLocks noChangeAspect="1"/>
          </p:cNvPicPr>
          <p:nvPr/>
        </p:nvPicPr>
        <p:blipFill>
          <a:blip r:embed="rId4" cstate="print"/>
          <a:srcRect l="49841" t="33333" r="3333" b="20000"/>
          <a:stretch>
            <a:fillRect/>
          </a:stretch>
        </p:blipFill>
        <p:spPr>
          <a:xfrm rot="5400000">
            <a:off x="5609114" y="3839686"/>
            <a:ext cx="2648858" cy="1979886"/>
          </a:xfrm>
          <a:prstGeom prst="rect">
            <a:avLst/>
          </a:prstGeom>
        </p:spPr>
      </p:pic>
      <p:pic>
        <p:nvPicPr>
          <p:cNvPr id="15" name="Рисунок 14" descr="20231110_073758.jpg"/>
          <p:cNvPicPr>
            <a:picLocks noChangeAspect="1"/>
          </p:cNvPicPr>
          <p:nvPr/>
        </p:nvPicPr>
        <p:blipFill>
          <a:blip r:embed="rId3" cstate="print"/>
          <a:srcRect l="52007" t="33333" r="2500" b="20000"/>
          <a:stretch>
            <a:fillRect/>
          </a:stretch>
        </p:blipFill>
        <p:spPr>
          <a:xfrm rot="5400000">
            <a:off x="1072816" y="3880184"/>
            <a:ext cx="2590800" cy="1993232"/>
          </a:xfrm>
          <a:prstGeom prst="rect">
            <a:avLst/>
          </a:prstGeom>
        </p:spPr>
      </p:pic>
      <p:pic>
        <p:nvPicPr>
          <p:cNvPr id="16" name="Picture 2" descr="C:\Documents and Settings\Администратор\Мои документы\Загрузки\20231110_212719.jpg"/>
          <p:cNvPicPr>
            <a:picLocks noChangeAspect="1" noChangeArrowheads="1"/>
          </p:cNvPicPr>
          <p:nvPr/>
        </p:nvPicPr>
        <p:blipFill>
          <a:blip r:embed="rId5" cstate="print"/>
          <a:srcRect l="1714" t="4572" r="4000"/>
          <a:stretch>
            <a:fillRect/>
          </a:stretch>
        </p:blipFill>
        <p:spPr bwMode="auto">
          <a:xfrm rot="5400000">
            <a:off x="3297727" y="1769054"/>
            <a:ext cx="2667001" cy="202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66800" y="762000"/>
            <a:ext cx="4876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dirty="0" smtClean="0"/>
              <a:t>РАБОТА С РОДИТЕЛЯМИ:</a:t>
            </a:r>
          </a:p>
          <a:p>
            <a:r>
              <a:rPr lang="ru-RU" dirty="0" smtClean="0"/>
              <a:t>• Оформление выставки «Стена Памяти</a:t>
            </a:r>
            <a:r>
              <a:rPr lang="ru-RU" dirty="0" smtClean="0"/>
              <a:t>».</a:t>
            </a:r>
            <a:endParaRPr lang="ru-RU" dirty="0" smtClean="0"/>
          </a:p>
          <a:p>
            <a:r>
              <a:rPr lang="ru-RU" dirty="0" smtClean="0"/>
              <a:t>• Совместное с детьми изготовление открыток </a:t>
            </a:r>
            <a:r>
              <a:rPr lang="ru-RU" dirty="0" smtClean="0"/>
              <a:t>                                               в </a:t>
            </a:r>
            <a:r>
              <a:rPr lang="ru-RU" dirty="0" smtClean="0"/>
              <a:t>подарок </a:t>
            </a:r>
            <a:r>
              <a:rPr lang="ru-RU" dirty="0" smtClean="0"/>
              <a:t>ветеранам войны.</a:t>
            </a:r>
            <a:endParaRPr lang="ru-RU" dirty="0" smtClean="0"/>
          </a:p>
        </p:txBody>
      </p:sp>
      <p:pic>
        <p:nvPicPr>
          <p:cNvPr id="5" name="Рисунок 4" descr="Screenshot_20231107-111644_OK.jpg"/>
          <p:cNvPicPr>
            <a:picLocks noChangeAspect="1"/>
          </p:cNvPicPr>
          <p:nvPr/>
        </p:nvPicPr>
        <p:blipFill>
          <a:blip r:embed="rId3" cstate="print"/>
          <a:srcRect t="8889" r="6296" b="17778"/>
          <a:stretch>
            <a:fillRect/>
          </a:stretch>
        </p:blipFill>
        <p:spPr>
          <a:xfrm>
            <a:off x="762000" y="2209800"/>
            <a:ext cx="2514600" cy="3962400"/>
          </a:xfrm>
          <a:prstGeom prst="rect">
            <a:avLst/>
          </a:prstGeom>
        </p:spPr>
      </p:pic>
      <p:pic>
        <p:nvPicPr>
          <p:cNvPr id="6" name="Рисунок 5" descr="Screenshot_20231107-111601_OK.jpg"/>
          <p:cNvPicPr>
            <a:picLocks noChangeAspect="1"/>
          </p:cNvPicPr>
          <p:nvPr/>
        </p:nvPicPr>
        <p:blipFill>
          <a:blip r:embed="rId4" cstate="print"/>
          <a:srcRect t="11111" r="6173" b="32222"/>
          <a:stretch>
            <a:fillRect/>
          </a:stretch>
        </p:blipFill>
        <p:spPr>
          <a:xfrm>
            <a:off x="6096000" y="685800"/>
            <a:ext cx="2362200" cy="317032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76600" y="2274838"/>
            <a:ext cx="4419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• </a:t>
            </a:r>
            <a:r>
              <a:rPr lang="ru-RU" dirty="0" smtClean="0"/>
              <a:t>Сбор информации </a:t>
            </a:r>
          </a:p>
          <a:p>
            <a:r>
              <a:rPr lang="ru-RU" dirty="0" smtClean="0"/>
              <a:t>и работа </a:t>
            </a:r>
            <a:r>
              <a:rPr lang="ru-RU" dirty="0" smtClean="0"/>
              <a:t>над созданием </a:t>
            </a:r>
            <a:endParaRPr lang="ru-RU" dirty="0" smtClean="0"/>
          </a:p>
          <a:p>
            <a:r>
              <a:rPr lang="ru-RU" dirty="0" smtClean="0"/>
              <a:t>сборника «</a:t>
            </a:r>
            <a:r>
              <a:rPr lang="ru-RU" dirty="0" smtClean="0"/>
              <a:t>Книга Памяти</a:t>
            </a:r>
            <a:r>
              <a:rPr lang="ru-RU" dirty="0" smtClean="0"/>
              <a:t>».</a:t>
            </a:r>
          </a:p>
          <a:p>
            <a:endParaRPr lang="ru-RU" dirty="0" smtClean="0"/>
          </a:p>
          <a:p>
            <a:r>
              <a:rPr lang="ru-RU" dirty="0" smtClean="0"/>
              <a:t>• Рекомендации </a:t>
            </a:r>
            <a:endParaRPr lang="ru-RU" dirty="0" smtClean="0"/>
          </a:p>
          <a:p>
            <a:r>
              <a:rPr lang="ru-RU" dirty="0" smtClean="0"/>
              <a:t>родителям </a:t>
            </a:r>
            <a:r>
              <a:rPr lang="ru-RU" dirty="0" smtClean="0"/>
              <a:t>по лексической  </a:t>
            </a:r>
            <a:endParaRPr lang="ru-RU" dirty="0" smtClean="0"/>
          </a:p>
          <a:p>
            <a:r>
              <a:rPr lang="ru-RU" dirty="0" smtClean="0"/>
              <a:t>теме  «</a:t>
            </a:r>
            <a:r>
              <a:rPr lang="ru-RU" dirty="0" smtClean="0"/>
              <a:t>9 Мая – День Победы», «Расскажем детям о войне».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76600" y="4495800"/>
            <a:ext cx="4876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• Опрос родителей «Нужно ли, детям дошкольного </a:t>
            </a:r>
            <a:r>
              <a:rPr lang="ru-RU" dirty="0" smtClean="0"/>
              <a:t>возраста рассказывать </a:t>
            </a:r>
            <a:r>
              <a:rPr lang="ru-RU" dirty="0" smtClean="0"/>
              <a:t>о ВОВ?»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66800" y="1219200"/>
            <a:ext cx="7162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 этап – заключительный</a:t>
            </a:r>
          </a:p>
          <a:p>
            <a:r>
              <a:rPr lang="ru-RU" dirty="0" smtClean="0"/>
              <a:t>• Оформление информационно – иллюстрированного стенда «</a:t>
            </a:r>
            <a:r>
              <a:rPr lang="ru-RU" dirty="0" smtClean="0"/>
              <a:t>Великий праздник!».</a:t>
            </a:r>
          </a:p>
          <a:p>
            <a:r>
              <a:rPr lang="ru-RU" dirty="0" smtClean="0"/>
              <a:t>• Праздник для детей и родителей»Что такое День Победы…»</a:t>
            </a:r>
            <a:endParaRPr lang="ru-RU" dirty="0" smtClean="0"/>
          </a:p>
          <a:p>
            <a:r>
              <a:rPr lang="ru-RU" dirty="0" smtClean="0"/>
              <a:t>• Оформление выставки рисунков « Салют, Победа!» .</a:t>
            </a:r>
          </a:p>
        </p:txBody>
      </p:sp>
      <p:pic>
        <p:nvPicPr>
          <p:cNvPr id="6" name="Рисунок 5" descr="IMG_20231107_112310.jpg"/>
          <p:cNvPicPr>
            <a:picLocks noChangeAspect="1"/>
          </p:cNvPicPr>
          <p:nvPr/>
        </p:nvPicPr>
        <p:blipFill>
          <a:blip r:embed="rId3" cstate="print"/>
          <a:srcRect t="4938" r="1852" b="3704"/>
          <a:stretch>
            <a:fillRect/>
          </a:stretch>
        </p:blipFill>
        <p:spPr>
          <a:xfrm>
            <a:off x="2667000" y="3048000"/>
            <a:ext cx="403860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3000" y="1524000"/>
            <a:ext cx="7086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Помните, что только от нас – взрослых зависит то, какими вырастут наши дети, зависит будущее наших детей. Только совместная деятельность педагогов, детей и родителей способствует формированию тесных внутри семейных отношений, чувству гордости у детей за свою семью, родителей, собственную сопричастность к празднику Победы, развитию эмоций ребёнка, его социальной восприимчивости.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62200" y="396240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авторы </a:t>
            </a:r>
            <a:r>
              <a:rPr lang="ru-RU" dirty="0" smtClean="0"/>
              <a:t>проекта  </a:t>
            </a:r>
            <a:endParaRPr lang="ru-RU" dirty="0" smtClean="0"/>
          </a:p>
          <a:p>
            <a:pPr algn="ctr"/>
            <a:r>
              <a:rPr lang="ru-RU" dirty="0" smtClean="0"/>
              <a:t>Павленкова </a:t>
            </a:r>
            <a:r>
              <a:rPr lang="ru-RU" dirty="0" smtClean="0"/>
              <a:t>Д.С. и Николаева Е.Е.</a:t>
            </a:r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dirty="0" smtClean="0"/>
              <a:t>2022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066800" y="1371600"/>
            <a:ext cx="71628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sz="1600" b="1" dirty="0" smtClean="0"/>
              <a:t>Проблема: </a:t>
            </a:r>
          </a:p>
          <a:p>
            <a:pPr algn="just"/>
            <a:r>
              <a:rPr lang="ru-RU" sz="1600" dirty="0" smtClean="0"/>
              <a:t>- современные дети не знают, что такое Великая Отечественная война, поэтому важно рассказать им о войне 1941-1945г. г.</a:t>
            </a:r>
          </a:p>
          <a:p>
            <a:pPr algn="just">
              <a:buFontTx/>
              <a:buChar char="-"/>
            </a:pPr>
            <a:r>
              <a:rPr lang="ru-RU" sz="1600" dirty="0" smtClean="0"/>
              <a:t>большинство родителей считают, что патриотическим воспитанием должны заниматься в основном образовательные учреждения и начинаться оно должно со школьного возраста и в семье этим вопросам уделяют минимум внимания.</a:t>
            </a:r>
          </a:p>
          <a:p>
            <a:pPr algn="just"/>
            <a:endParaRPr lang="ru-RU" sz="1600" dirty="0" smtClean="0"/>
          </a:p>
          <a:p>
            <a:pPr algn="just">
              <a:lnSpc>
                <a:spcPct val="200000"/>
              </a:lnSpc>
            </a:pPr>
            <a:r>
              <a:rPr lang="ru-RU" sz="1600" b="1" dirty="0" smtClean="0"/>
              <a:t>Вид проекта</a:t>
            </a:r>
            <a:r>
              <a:rPr lang="ru-RU" sz="1600" dirty="0" smtClean="0"/>
              <a:t>: </a:t>
            </a:r>
          </a:p>
          <a:p>
            <a:pPr algn="just"/>
            <a:r>
              <a:rPr lang="ru-RU" sz="1600" dirty="0" smtClean="0"/>
              <a:t>- межгрупповой, познавательно-исследовательский..</a:t>
            </a:r>
          </a:p>
          <a:p>
            <a:endParaRPr lang="ru-RU" sz="1600" dirty="0" smtClean="0"/>
          </a:p>
          <a:p>
            <a:pPr>
              <a:lnSpc>
                <a:spcPct val="200000"/>
              </a:lnSpc>
            </a:pPr>
            <a:r>
              <a:rPr lang="ru-RU" sz="1600" b="1" dirty="0" smtClean="0"/>
              <a:t>Цель: </a:t>
            </a:r>
          </a:p>
          <a:p>
            <a:r>
              <a:rPr lang="ru-RU" sz="1600" dirty="0" smtClean="0"/>
              <a:t>- воспитание гражданско-патриотических чувств у детей-дошкольников, уважения к ветеранам.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90600" y="762000"/>
            <a:ext cx="7239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b="1" dirty="0" smtClean="0"/>
              <a:t>Задачи: </a:t>
            </a:r>
          </a:p>
          <a:p>
            <a:pPr algn="just">
              <a:buFontTx/>
              <a:buChar char="-"/>
            </a:pPr>
            <a:r>
              <a:rPr lang="ru-RU" dirty="0" smtClean="0"/>
              <a:t> воспитывать гражданско-патриотические чувства у детей дошкольников, уважения к ветеранам;</a:t>
            </a:r>
          </a:p>
          <a:p>
            <a:pPr algn="just">
              <a:buFontTx/>
              <a:buChar char="-"/>
            </a:pPr>
            <a:r>
              <a:rPr lang="ru-RU" dirty="0" smtClean="0"/>
              <a:t> способствовать формированию интереса к истории своей страны, к событиям Великой Отечественной войны;</a:t>
            </a:r>
          </a:p>
          <a:p>
            <a:pPr algn="just">
              <a:buFontTx/>
              <a:buChar char="-"/>
            </a:pPr>
            <a:r>
              <a:rPr lang="ru-RU" dirty="0" smtClean="0"/>
              <a:t> побудить желание узнать историю своей семьи, об участии членов своей семьи в событиях войны 1941 – 1945 гг.;</a:t>
            </a:r>
          </a:p>
          <a:p>
            <a:pPr algn="just"/>
            <a:r>
              <a:rPr lang="ru-RU" dirty="0" smtClean="0"/>
              <a:t>- воспитывать чувство гордости и уважения к родным и близким людям, принимавшим участие в сражениях за Родину;</a:t>
            </a:r>
          </a:p>
          <a:p>
            <a:pPr algn="just">
              <a:buFontTx/>
              <a:buChar char="-"/>
            </a:pPr>
            <a:r>
              <a:rPr lang="ru-RU" dirty="0" smtClean="0"/>
              <a:t> продолжать формировать понимание важности праздника «День Победы»т в жизни каждого российского человека;</a:t>
            </a:r>
          </a:p>
          <a:p>
            <a:pPr algn="just">
              <a:buFontTx/>
              <a:buChar char="-"/>
            </a:pPr>
            <a:r>
              <a:rPr lang="ru-RU" dirty="0" smtClean="0"/>
              <a:t>привлечь родителей к совместным познавательно – исследовательской деятельности по изучению истории своей семьи; способствовать  формированию у родителей активную позицию в воспитании и образовании детей.</a:t>
            </a:r>
          </a:p>
          <a:p>
            <a:pPr algn="just">
              <a:buFontTx/>
              <a:buChar char="-"/>
            </a:pPr>
            <a:endParaRPr lang="ru-RU" dirty="0" smtClean="0"/>
          </a:p>
          <a:p>
            <a:pPr algn="just"/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90600" y="1066800"/>
            <a:ext cx="7239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Участники:</a:t>
            </a:r>
            <a:r>
              <a:rPr lang="ru-RU" dirty="0" smtClean="0"/>
              <a:t>  дети, родители, педагоги группы №10 «Солнечные Зайчики» и группы №11 «Звёздочки».</a:t>
            </a:r>
          </a:p>
          <a:p>
            <a:pPr algn="just">
              <a:lnSpc>
                <a:spcPct val="200000"/>
              </a:lnSpc>
            </a:pPr>
            <a:r>
              <a:rPr lang="ru-RU" b="1" dirty="0" smtClean="0"/>
              <a:t>Прогнозируемый результат:</a:t>
            </a:r>
          </a:p>
          <a:p>
            <a:pPr algn="just"/>
            <a:r>
              <a:rPr lang="ru-RU" dirty="0" smtClean="0"/>
              <a:t>- сплочение участников проектной деятельности;</a:t>
            </a:r>
          </a:p>
          <a:p>
            <a:pPr algn="just"/>
            <a:r>
              <a:rPr lang="ru-RU" dirty="0" smtClean="0"/>
              <a:t>- формирование у воспитанников интереса к истории своей страны, событиям Великой Отечественной войны, осознанного уважения к заслугам и подвигам воинов;</a:t>
            </a:r>
          </a:p>
          <a:p>
            <a:pPr algn="just"/>
            <a:r>
              <a:rPr lang="ru-RU" dirty="0" smtClean="0"/>
              <a:t>- понимание важности праздника «День Победы» в жизни российского человека;</a:t>
            </a:r>
          </a:p>
          <a:p>
            <a:pPr algn="just"/>
            <a:r>
              <a:rPr lang="ru-RU" dirty="0" smtClean="0"/>
              <a:t>- осознание родителями важности гражданско-патриотического воспитания детей.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Сроки реализации проекта:  </a:t>
            </a:r>
            <a:r>
              <a:rPr lang="ru-RU" dirty="0" smtClean="0"/>
              <a:t>март-май 2022г.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Место проведения проекта: </a:t>
            </a:r>
            <a:r>
              <a:rPr lang="ru-RU" dirty="0" smtClean="0"/>
              <a:t>МБДОУ детский сад «Ладушки» г.о. Кохма.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66800" y="685800"/>
            <a:ext cx="6934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План реализации проекта</a:t>
            </a:r>
          </a:p>
          <a:p>
            <a:endParaRPr lang="ru-RU" i="1" dirty="0" smtClean="0"/>
          </a:p>
          <a:p>
            <a:r>
              <a:rPr lang="ru-RU" i="1" dirty="0" smtClean="0"/>
              <a:t>1 этап – подготовительный</a:t>
            </a:r>
          </a:p>
          <a:p>
            <a:endParaRPr lang="ru-RU" i="1" dirty="0" smtClean="0"/>
          </a:p>
          <a:p>
            <a:r>
              <a:rPr lang="ru-RU" dirty="0" smtClean="0"/>
              <a:t>• составление плана деятельности,</a:t>
            </a:r>
          </a:p>
          <a:p>
            <a:r>
              <a:rPr lang="ru-RU" dirty="0" smtClean="0"/>
              <a:t>• сотрудничество с родителями,</a:t>
            </a:r>
          </a:p>
          <a:p>
            <a:r>
              <a:rPr lang="ru-RU" dirty="0" smtClean="0"/>
              <a:t>• подбор литературных произведений о войне,</a:t>
            </a:r>
          </a:p>
          <a:p>
            <a:r>
              <a:rPr lang="ru-RU" dirty="0" smtClean="0"/>
              <a:t>• подбор материала и изготовление альбомов по теме проекта,</a:t>
            </a:r>
          </a:p>
          <a:p>
            <a:r>
              <a:rPr lang="ru-RU" dirty="0" smtClean="0"/>
              <a:t>• подбор музыкальных произведений на военную тему,</a:t>
            </a:r>
          </a:p>
          <a:p>
            <a:r>
              <a:rPr lang="ru-RU" dirty="0" smtClean="0"/>
              <a:t>• подготовка цикла бесед о ВОВ .</a:t>
            </a:r>
          </a:p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3529" t="21875" r="40588" b="4167"/>
          <a:stretch>
            <a:fillRect/>
          </a:stretch>
        </p:blipFill>
        <p:spPr bwMode="auto">
          <a:xfrm>
            <a:off x="3429000" y="3657600"/>
            <a:ext cx="2590800" cy="2358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90600" y="381000"/>
            <a:ext cx="701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i="1" dirty="0" smtClean="0"/>
              <a:t>2 этап - основной, познавательно – практический</a:t>
            </a:r>
          </a:p>
          <a:p>
            <a:endParaRPr lang="ru-RU" i="1" dirty="0" smtClean="0"/>
          </a:p>
          <a:p>
            <a:r>
              <a:rPr lang="ru-RU" dirty="0" smtClean="0"/>
              <a:t>РАБОТА С ДЕТЬМИ:</a:t>
            </a:r>
          </a:p>
          <a:p>
            <a:r>
              <a:rPr lang="ru-RU" dirty="0" smtClean="0"/>
              <a:t>• Чтение художественной литературы, чтение и рассматривание 3Д альбомов .</a:t>
            </a:r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0" name="Рисунок 9" descr="20231110_073636.jpg"/>
          <p:cNvPicPr>
            <a:picLocks noChangeAspect="1"/>
          </p:cNvPicPr>
          <p:nvPr/>
        </p:nvPicPr>
        <p:blipFill>
          <a:blip r:embed="rId4" cstate="print"/>
          <a:srcRect l="15000" t="3333" r="11667" b="3333"/>
          <a:stretch>
            <a:fillRect/>
          </a:stretch>
        </p:blipFill>
        <p:spPr>
          <a:xfrm>
            <a:off x="5943600" y="4114800"/>
            <a:ext cx="2155372" cy="2057400"/>
          </a:xfrm>
          <a:prstGeom prst="rect">
            <a:avLst/>
          </a:prstGeom>
        </p:spPr>
      </p:pic>
      <p:pic>
        <p:nvPicPr>
          <p:cNvPr id="13" name="Рисунок 12" descr="20231110_072857.jpg"/>
          <p:cNvPicPr>
            <a:picLocks noChangeAspect="1"/>
          </p:cNvPicPr>
          <p:nvPr/>
        </p:nvPicPr>
        <p:blipFill>
          <a:blip r:embed="rId5" cstate="print"/>
          <a:srcRect l="53333" t="14444" r="7500" b="7778"/>
          <a:stretch>
            <a:fillRect/>
          </a:stretch>
        </p:blipFill>
        <p:spPr>
          <a:xfrm>
            <a:off x="6172200" y="1981200"/>
            <a:ext cx="1381397" cy="2057400"/>
          </a:xfrm>
          <a:prstGeom prst="rect">
            <a:avLst/>
          </a:prstGeom>
        </p:spPr>
      </p:pic>
      <p:pic>
        <p:nvPicPr>
          <p:cNvPr id="15" name="Рисунок 14" descr="20231110_072747.jpg"/>
          <p:cNvPicPr>
            <a:picLocks noChangeAspect="1"/>
          </p:cNvPicPr>
          <p:nvPr/>
        </p:nvPicPr>
        <p:blipFill>
          <a:blip r:embed="rId6" cstate="print"/>
          <a:srcRect l="3333" t="6783" r="3333" b="6667"/>
          <a:stretch>
            <a:fillRect/>
          </a:stretch>
        </p:blipFill>
        <p:spPr>
          <a:xfrm>
            <a:off x="3733800" y="2133600"/>
            <a:ext cx="2057400" cy="1430899"/>
          </a:xfrm>
          <a:prstGeom prst="rect">
            <a:avLst/>
          </a:prstGeom>
        </p:spPr>
      </p:pic>
      <p:pic>
        <p:nvPicPr>
          <p:cNvPr id="16" name="Рисунок 15" descr="20231110_072621.jpg"/>
          <p:cNvPicPr>
            <a:picLocks noChangeAspect="1"/>
          </p:cNvPicPr>
          <p:nvPr/>
        </p:nvPicPr>
        <p:blipFill>
          <a:blip r:embed="rId7" cstate="print"/>
          <a:srcRect r="5833" b="7778"/>
          <a:stretch>
            <a:fillRect/>
          </a:stretch>
        </p:blipFill>
        <p:spPr>
          <a:xfrm>
            <a:off x="1676400" y="3657600"/>
            <a:ext cx="3527233" cy="2590799"/>
          </a:xfrm>
          <a:prstGeom prst="rect">
            <a:avLst/>
          </a:prstGeom>
        </p:spPr>
      </p:pic>
      <p:pic>
        <p:nvPicPr>
          <p:cNvPr id="14" name="Рисунок 13" descr="20231110_072820.jpg"/>
          <p:cNvPicPr>
            <a:picLocks noChangeAspect="1"/>
          </p:cNvPicPr>
          <p:nvPr/>
        </p:nvPicPr>
        <p:blipFill>
          <a:blip r:embed="rId8" cstate="print"/>
          <a:srcRect t="8889" r="3333" b="5556"/>
          <a:stretch>
            <a:fillRect/>
          </a:stretch>
        </p:blipFill>
        <p:spPr>
          <a:xfrm>
            <a:off x="1143000" y="2133600"/>
            <a:ext cx="2181101" cy="144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90600" y="1219200"/>
            <a:ext cx="701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• </a:t>
            </a:r>
            <a:r>
              <a:rPr lang="ru-RU" dirty="0" smtClean="0"/>
              <a:t>Акция «Свеча Памяти»</a:t>
            </a:r>
            <a:endParaRPr lang="ru-RU" dirty="0" smtClean="0"/>
          </a:p>
          <a:p>
            <a:r>
              <a:rPr lang="ru-RU" dirty="0" smtClean="0"/>
              <a:t>• </a:t>
            </a:r>
            <a:r>
              <a:rPr lang="ru-RU" dirty="0" smtClean="0"/>
              <a:t>Беседы </a:t>
            </a:r>
            <a:r>
              <a:rPr lang="ru-RU" dirty="0" smtClean="0"/>
              <a:t>,презентации  и тематическое занятие о событиях ВОВ</a:t>
            </a:r>
            <a:r>
              <a:rPr lang="ru-RU" dirty="0" smtClean="0"/>
              <a:t>.</a:t>
            </a:r>
          </a:p>
        </p:txBody>
      </p:sp>
      <p:pic>
        <p:nvPicPr>
          <p:cNvPr id="7" name="Рисунок 6" descr="IMG-8f4cc715599f8edf0eab109eac89b4ca-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895600"/>
            <a:ext cx="3657600" cy="2743200"/>
          </a:xfrm>
          <a:prstGeom prst="rect">
            <a:avLst/>
          </a:prstGeom>
        </p:spPr>
      </p:pic>
      <p:pic>
        <p:nvPicPr>
          <p:cNvPr id="8" name="Рисунок 7" descr="IMG-f5e9db475e0b9562fec70fcfbe46bf01-V.jpg"/>
          <p:cNvPicPr>
            <a:picLocks noChangeAspect="1"/>
          </p:cNvPicPr>
          <p:nvPr/>
        </p:nvPicPr>
        <p:blipFill>
          <a:blip r:embed="rId4" cstate="print"/>
          <a:srcRect l="2143" r="3548"/>
          <a:stretch>
            <a:fillRect/>
          </a:stretch>
        </p:blipFill>
        <p:spPr>
          <a:xfrm>
            <a:off x="4800600" y="2895600"/>
            <a:ext cx="355002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66800" y="533400"/>
            <a:ext cx="746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 smtClean="0"/>
          </a:p>
          <a:p>
            <a:r>
              <a:rPr lang="ru-RU" dirty="0" smtClean="0"/>
              <a:t>• Участие в городских и всероссийских акциях  и конкурсах «Окна Победы», «Открытка ветерану», «Не перечислить тех героев, оставшихся навеки там…».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25882" t="23958" r="50000" b="16667"/>
          <a:stretch>
            <a:fillRect/>
          </a:stretch>
        </p:blipFill>
        <p:spPr bwMode="auto">
          <a:xfrm>
            <a:off x="6096000" y="4648200"/>
            <a:ext cx="1096211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 l="30000" t="48959" r="58235" b="20833"/>
          <a:stretch>
            <a:fillRect/>
          </a:stretch>
        </p:blipFill>
        <p:spPr bwMode="auto">
          <a:xfrm>
            <a:off x="3048000" y="4724400"/>
            <a:ext cx="990600" cy="1436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/>
          <a:srcRect l="26470" t="25000" r="49412" b="17708"/>
          <a:stretch>
            <a:fillRect/>
          </a:stretch>
        </p:blipFill>
        <p:spPr bwMode="auto">
          <a:xfrm>
            <a:off x="4572000" y="4648200"/>
            <a:ext cx="1104208" cy="1481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/>
          <a:srcRect l="25882" t="29167" r="52353" b="15625"/>
          <a:stretch>
            <a:fillRect/>
          </a:stretch>
        </p:blipFill>
        <p:spPr bwMode="auto">
          <a:xfrm>
            <a:off x="1600200" y="4648200"/>
            <a:ext cx="1066800" cy="152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Рисунок 18" descr="IMG_20231107_11231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71800" y="1524000"/>
            <a:ext cx="3352800" cy="2514600"/>
          </a:xfrm>
          <a:prstGeom prst="rect">
            <a:avLst/>
          </a:prstGeom>
        </p:spPr>
      </p:pic>
      <p:pic>
        <p:nvPicPr>
          <p:cNvPr id="22" name="Рисунок 21" descr="IMG-301cf2996427927d7af0b9b86ca6a94e-V.jpg"/>
          <p:cNvPicPr>
            <a:picLocks noChangeAspect="1"/>
          </p:cNvPicPr>
          <p:nvPr/>
        </p:nvPicPr>
        <p:blipFill>
          <a:blip r:embed="rId8" cstate="print"/>
          <a:srcRect l="15000" r="25000"/>
          <a:stretch>
            <a:fillRect/>
          </a:stretch>
        </p:blipFill>
        <p:spPr>
          <a:xfrm>
            <a:off x="914400" y="1752600"/>
            <a:ext cx="1828800" cy="2286000"/>
          </a:xfrm>
          <a:prstGeom prst="rect">
            <a:avLst/>
          </a:prstGeom>
        </p:spPr>
      </p:pic>
      <p:pic>
        <p:nvPicPr>
          <p:cNvPr id="23" name="Рисунок 22" descr="IMG-3a2de7e5bf40fdd319dd7c2c8f75281c-V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53200" y="1676400"/>
            <a:ext cx="1826229" cy="2335705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990600" y="4267200"/>
            <a:ext cx="73914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• Изготовление поздравительных открыток для ветеранов.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побед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Рисунок 10" descr="побед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 l="6667" t="7778" r="5833" b="7778"/>
          <a:stretch>
            <a:fillRect/>
          </a:stretch>
        </p:blipFill>
        <p:spPr>
          <a:xfrm>
            <a:off x="609600" y="533400"/>
            <a:ext cx="8001000" cy="57912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66800" y="-228600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i="1" dirty="0" smtClean="0"/>
          </a:p>
          <a:p>
            <a:endParaRPr lang="ru-RU" i="1" dirty="0" smtClean="0"/>
          </a:p>
          <a:p>
            <a:r>
              <a:rPr lang="ru-RU" dirty="0" smtClean="0"/>
              <a:t>• Сбор материала о членах своей семьи - участниках ВОВ, создание «Книги Памяти» и «Стены Памяти».</a:t>
            </a:r>
          </a:p>
        </p:txBody>
      </p:sp>
      <p:pic>
        <p:nvPicPr>
          <p:cNvPr id="7" name="Рисунок 6" descr="IMG_20231107_111442.jpg"/>
          <p:cNvPicPr>
            <a:picLocks noChangeAspect="1"/>
          </p:cNvPicPr>
          <p:nvPr/>
        </p:nvPicPr>
        <p:blipFill>
          <a:blip r:embed="rId3"/>
          <a:srcRect b="11765"/>
          <a:stretch>
            <a:fillRect/>
          </a:stretch>
        </p:blipFill>
        <p:spPr>
          <a:xfrm>
            <a:off x="5257800" y="2743200"/>
            <a:ext cx="2895600" cy="3406588"/>
          </a:xfrm>
          <a:prstGeom prst="rect">
            <a:avLst/>
          </a:prstGeom>
        </p:spPr>
      </p:pic>
      <p:pic>
        <p:nvPicPr>
          <p:cNvPr id="8" name="Рисунок 7" descr="IMG_20231107_1114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47800" y="1295400"/>
            <a:ext cx="2971800" cy="2228850"/>
          </a:xfrm>
          <a:prstGeom prst="rect">
            <a:avLst/>
          </a:prstGeom>
        </p:spPr>
      </p:pic>
      <p:pic>
        <p:nvPicPr>
          <p:cNvPr id="10" name="Рисунок 9" descr="IMG_20231107_1115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3000" y="3657600"/>
            <a:ext cx="1828800" cy="2438400"/>
          </a:xfrm>
          <a:prstGeom prst="rect">
            <a:avLst/>
          </a:prstGeom>
        </p:spPr>
      </p:pic>
      <p:pic>
        <p:nvPicPr>
          <p:cNvPr id="12" name="Рисунок 11" descr="IMG_20231107_1115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0400" y="3657600"/>
            <a:ext cx="1828800" cy="2438400"/>
          </a:xfrm>
          <a:prstGeom prst="rect">
            <a:avLst/>
          </a:prstGeom>
        </p:spPr>
      </p:pic>
      <p:pic>
        <p:nvPicPr>
          <p:cNvPr id="13" name="Рисунок 12" descr="IMG_20231107_11154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10200" y="990600"/>
            <a:ext cx="2438400" cy="162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607</Words>
  <PresentationFormat>Экран (4:3)</PresentationFormat>
  <Paragraphs>92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Zver</cp:lastModifiedBy>
  <cp:revision>35</cp:revision>
  <dcterms:modified xsi:type="dcterms:W3CDTF">2023-11-10T19:03:16Z</dcterms:modified>
</cp:coreProperties>
</file>