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83" r:id="rId2"/>
    <p:sldId id="290" r:id="rId3"/>
    <p:sldId id="302" r:id="rId4"/>
    <p:sldId id="291" r:id="rId5"/>
    <p:sldId id="292" r:id="rId6"/>
    <p:sldId id="303" r:id="rId7"/>
    <p:sldId id="293" r:id="rId8"/>
    <p:sldId id="297" r:id="rId9"/>
    <p:sldId id="311" r:id="rId10"/>
    <p:sldId id="312" r:id="rId11"/>
    <p:sldId id="295" r:id="rId12"/>
    <p:sldId id="296" r:id="rId13"/>
    <p:sldId id="298" r:id="rId14"/>
    <p:sldId id="304" r:id="rId15"/>
    <p:sldId id="305" r:id="rId16"/>
    <p:sldId id="309" r:id="rId17"/>
    <p:sldId id="308" r:id="rId18"/>
    <p:sldId id="306" r:id="rId19"/>
    <p:sldId id="310" r:id="rId20"/>
    <p:sldId id="307" r:id="rId21"/>
    <p:sldId id="301" r:id="rId22"/>
    <p:sldId id="289" r:id="rId23"/>
  </p:sldIdLst>
  <p:sldSz cx="9144000" cy="6858000" type="screen4x3"/>
  <p:notesSz cx="6761163" cy="99425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99"/>
    <a:srgbClr val="FF9966"/>
    <a:srgbClr val="990000"/>
    <a:srgbClr val="FFFF00"/>
    <a:srgbClr val="000066"/>
    <a:srgbClr val="660066"/>
    <a:srgbClr val="9966FF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000" autoAdjust="0"/>
  </p:normalViewPr>
  <p:slideViewPr>
    <p:cSldViewPr>
      <p:cViewPr varScale="1">
        <p:scale>
          <a:sx n="102" d="100"/>
          <a:sy n="102" d="100"/>
        </p:scale>
        <p:origin x="26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29837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29761" y="0"/>
            <a:ext cx="2929837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C6180EEC-4593-48C7-80DE-1E1D0A5C957E}" type="datetimeFigureOut">
              <a:rPr lang="ru-RU"/>
              <a:pPr>
                <a:defRPr/>
              </a:pPr>
              <a:t>13.11.2023</a:t>
            </a:fld>
            <a:endParaRPr lang="ru-RU"/>
          </a:p>
        </p:txBody>
      </p:sp>
      <p:sp>
        <p:nvSpPr>
          <p:cNvPr id="368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3662"/>
            <a:ext cx="2929837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68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29761" y="9443662"/>
            <a:ext cx="2929837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6742BFE3-3B6B-484F-BC3B-45CC469E84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49167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29837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29761" y="0"/>
            <a:ext cx="2929837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086D0466-CC0D-4CE1-B45A-6E2273F37754}" type="datetimeFigureOut">
              <a:rPr lang="ru-RU"/>
              <a:pPr>
                <a:defRPr/>
              </a:pPr>
              <a:t>13.11.2023</a:t>
            </a:fld>
            <a:endParaRPr lang="ru-RU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96938" y="746125"/>
            <a:ext cx="4967287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6117" y="4722694"/>
            <a:ext cx="5408930" cy="4474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3662"/>
            <a:ext cx="2929837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29761" y="9443662"/>
            <a:ext cx="2929837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A15865FC-FB87-4FBC-8F36-366D35069D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08978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15865FC-FB87-4FBC-8F36-366D35069D55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47540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15865FC-FB87-4FBC-8F36-366D35069D55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72025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Цель: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15865FC-FB87-4FBC-8F36-366D35069D55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2982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15865FC-FB87-4FBC-8F36-366D35069D55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18206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15865FC-FB87-4FBC-8F36-366D35069D55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95994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763C4-CB47-4B43-A853-5C629E3FFC9A}" type="datetimeFigureOut">
              <a:rPr lang="ru-RU"/>
              <a:pPr>
                <a:defRPr/>
              </a:pPr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B969D4-32E0-4DB2-A105-9E52595653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CA397-B012-4332-8A04-31A08C31714F}" type="datetimeFigureOut">
              <a:rPr lang="ru-RU"/>
              <a:pPr>
                <a:defRPr/>
              </a:pPr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4E7B56-A1F3-47D7-8842-6AC3F08B4F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22CE3-B6F6-47B9-984B-10F07BA3C116}" type="datetimeFigureOut">
              <a:rPr lang="ru-RU"/>
              <a:pPr>
                <a:defRPr/>
              </a:pPr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E7DC8E-FEE1-4ED7-83EF-427A56607A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86308-6CBE-4F0F-B881-9A594D9C4E71}" type="datetimeFigureOut">
              <a:rPr lang="ru-RU"/>
              <a:pPr>
                <a:defRPr/>
              </a:pPr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C9B9BB-8634-4B49-BB7B-59A874C883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93CCF0-DD21-4134-954E-6449AA974E64}" type="datetimeFigureOut">
              <a:rPr lang="ru-RU"/>
              <a:pPr>
                <a:defRPr/>
              </a:pPr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18E24-EDC8-4221-ABFD-94899BC3D0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A15301-C6D9-487D-8076-12768DFE4CC8}" type="datetimeFigureOut">
              <a:rPr lang="ru-RU"/>
              <a:pPr>
                <a:defRPr/>
              </a:pPr>
              <a:t>13.11.2023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41B63-8972-4C1D-A6A2-B60FCEA778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CB9541-5D3A-43BC-AACB-28FAC34D54C6}" type="datetimeFigureOut">
              <a:rPr lang="ru-RU"/>
              <a:pPr>
                <a:defRPr/>
              </a:pPr>
              <a:t>13.11.2023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4ADD2B-0144-4298-B37A-E265692F62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7091FE-CF23-4944-A71A-02AD00374CB3}" type="datetimeFigureOut">
              <a:rPr lang="ru-RU"/>
              <a:pPr>
                <a:defRPr/>
              </a:pPr>
              <a:t>13.11.2023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FC16D2-2038-482B-B73E-356FCD04A3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98DE5-E5E5-47FD-A792-BEF704624D15}" type="datetimeFigureOut">
              <a:rPr lang="ru-RU"/>
              <a:pPr>
                <a:defRPr/>
              </a:pPr>
              <a:t>13.11.2023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494759-4417-4DFE-A7AE-EB63CC2335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3BD93-0E70-4E37-96A3-3152324836E5}" type="datetimeFigureOut">
              <a:rPr lang="ru-RU"/>
              <a:pPr>
                <a:defRPr/>
              </a:pPr>
              <a:t>13.11.2023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683247-08BA-4939-9145-95C5643417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EF4502-3193-4B7D-917D-DFBE51DD2C39}" type="datetimeFigureOut">
              <a:rPr lang="ru-RU"/>
              <a:pPr>
                <a:defRPr/>
              </a:pPr>
              <a:t>13.11.2023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5CEF99-2561-4F94-9AF6-1E234C379A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66FF99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AF902C4-5D06-48BC-9E07-E49DC7D3B973}" type="datetimeFigureOut">
              <a:rPr lang="ru-RU"/>
              <a:pPr>
                <a:defRPr/>
              </a:pPr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785CA70-A01C-4E2C-8F13-B971E0E956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3" name="Rectangle 9"/>
          <p:cNvSpPr>
            <a:spLocks noChangeArrowheads="1"/>
          </p:cNvSpPr>
          <p:nvPr/>
        </p:nvSpPr>
        <p:spPr bwMode="auto">
          <a:xfrm>
            <a:off x="4668548" y="2278062"/>
            <a:ext cx="3024187" cy="2160588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rgbClr val="FF9966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Равнобедренный треугольник 11"/>
          <p:cNvSpPr>
            <a:spLocks noChangeArrowheads="1"/>
          </p:cNvSpPr>
          <p:nvPr/>
        </p:nvSpPr>
        <p:spPr bwMode="auto">
          <a:xfrm>
            <a:off x="755575" y="764705"/>
            <a:ext cx="7848873" cy="1511770"/>
          </a:xfrm>
          <a:prstGeom prst="triangle">
            <a:avLst>
              <a:gd name="adj" fmla="val 50917"/>
            </a:avLst>
          </a:prstGeom>
          <a:gradFill rotWithShape="1">
            <a:gsLst>
              <a:gs pos="0">
                <a:srgbClr val="FF8EBA"/>
              </a:gs>
              <a:gs pos="100000">
                <a:srgbClr val="FF8EBA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25400" algn="ctr">
            <a:solidFill>
              <a:srgbClr val="BC2665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1544638" y="2278063"/>
            <a:ext cx="3024187" cy="2160587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rgbClr val="FF9966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514" name="Rectangle 10"/>
          <p:cNvSpPr>
            <a:spLocks noChangeArrowheads="1"/>
          </p:cNvSpPr>
          <p:nvPr/>
        </p:nvSpPr>
        <p:spPr bwMode="auto">
          <a:xfrm>
            <a:off x="1517650" y="4514849"/>
            <a:ext cx="3024187" cy="2226865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rgbClr val="FF9966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515" name="Rectangle 11"/>
          <p:cNvSpPr>
            <a:spLocks noChangeArrowheads="1"/>
          </p:cNvSpPr>
          <p:nvPr/>
        </p:nvSpPr>
        <p:spPr bwMode="auto">
          <a:xfrm>
            <a:off x="4643438" y="4581128"/>
            <a:ext cx="3024187" cy="2160587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100000">
                <a:srgbClr val="FF9966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sz="1100" b="1" dirty="0">
                <a:ln>
                  <a:solidFill>
                    <a:srgbClr val="C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воспитатель высшей категории </a:t>
            </a:r>
          </a:p>
          <a:p>
            <a:pPr algn="ctr"/>
            <a:r>
              <a:rPr lang="ru-RU" sz="1100" b="1" dirty="0">
                <a:ln>
                  <a:solidFill>
                    <a:srgbClr val="C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МКДОУ «Д/С №17»</a:t>
            </a:r>
          </a:p>
          <a:p>
            <a:pPr algn="ctr"/>
            <a:r>
              <a:rPr lang="ru-RU" sz="1100" b="1" dirty="0">
                <a:ln>
                  <a:solidFill>
                    <a:srgbClr val="C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Вольхина Марина Владимировна</a:t>
            </a:r>
            <a:r>
              <a:rPr lang="ru-RU" sz="1100" dirty="0">
                <a:ln>
                  <a:solidFill>
                    <a:srgbClr val="C00000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1516" name="AutoShape 12"/>
          <p:cNvSpPr>
            <a:spLocks noChangeArrowheads="1"/>
          </p:cNvSpPr>
          <p:nvPr/>
        </p:nvSpPr>
        <p:spPr bwMode="auto">
          <a:xfrm>
            <a:off x="1835696" y="3237286"/>
            <a:ext cx="5616623" cy="1629916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CC00"/>
              </a:gs>
              <a:gs pos="100000">
                <a:srgbClr val="FF6699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dirty="0">
                <a:ln>
                  <a:solidFill>
                    <a:srgbClr val="C00000"/>
                  </a:solidFill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«Эффективные формы и методы работы </a:t>
            </a:r>
          </a:p>
          <a:p>
            <a:pPr algn="ctr"/>
            <a:r>
              <a:rPr lang="ru-RU" sz="2400" dirty="0">
                <a:ln>
                  <a:solidFill>
                    <a:srgbClr val="C00000"/>
                  </a:solidFill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учителя-дефектолога и воспитателя</a:t>
            </a:r>
          </a:p>
          <a:p>
            <a:pPr algn="ctr"/>
            <a:r>
              <a:rPr lang="ru-RU" sz="2400" dirty="0">
                <a:ln>
                  <a:solidFill>
                    <a:srgbClr val="C00000"/>
                  </a:solidFill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 семьёй, имеющего ребёнка с ОВЗ».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A5E4443-F455-460F-92F9-6EF99D5B50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5339" y="4907266"/>
            <a:ext cx="2267744" cy="170294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911E413-7BB7-4BC6-8563-91C681017B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58670"/>
            <a:ext cx="7848872" cy="5886654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8614148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6707860-0B9C-4502-AB05-0FAEDF5A3539}"/>
              </a:ext>
            </a:extLst>
          </p:cNvPr>
          <p:cNvSpPr/>
          <p:nvPr/>
        </p:nvSpPr>
        <p:spPr>
          <a:xfrm>
            <a:off x="251520" y="1628800"/>
            <a:ext cx="8784976" cy="2350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75"/>
              </a:spcAft>
            </a:pP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b="1" dirty="0">
                <a:ln>
                  <a:solidFill>
                    <a:srgbClr val="C00000"/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консультативно-рекомендательная;</a:t>
            </a:r>
            <a:endParaRPr lang="ru-RU" b="1" dirty="0">
              <a:ln>
                <a:solidFill>
                  <a:srgbClr val="C00000"/>
                </a:solidFill>
              </a:ln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b="1" dirty="0">
                <a:ln>
                  <a:solidFill>
                    <a:srgbClr val="C00000"/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лекционно-просветительская;</a:t>
            </a:r>
            <a:endParaRPr lang="ru-RU" b="1" dirty="0">
              <a:ln>
                <a:solidFill>
                  <a:srgbClr val="C00000"/>
                </a:solidFill>
              </a:ln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b="1" dirty="0">
                <a:ln>
                  <a:solidFill>
                    <a:srgbClr val="C00000"/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наглядно-информационных форм работы с родителями воспитанников;</a:t>
            </a:r>
            <a:endParaRPr lang="ru-RU" b="1" dirty="0">
              <a:ln>
                <a:solidFill>
                  <a:srgbClr val="C00000"/>
                </a:solidFill>
              </a:ln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b="1" dirty="0">
                <a:ln>
                  <a:solidFill>
                    <a:srgbClr val="C00000"/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практические занятия для родителей;</a:t>
            </a:r>
            <a:endParaRPr lang="ru-RU" b="1" dirty="0">
              <a:ln>
                <a:solidFill>
                  <a:srgbClr val="C00000"/>
                </a:solidFill>
              </a:ln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>
              <a:lnSpc>
                <a:spcPct val="107000"/>
              </a:lnSpc>
              <a:spcAft>
                <a:spcPts val="800"/>
              </a:spcAft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b="1" dirty="0">
                <a:ln>
                  <a:solidFill>
                    <a:srgbClr val="C00000"/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индивидуальные и групповые занятия с родителями и их ребёнком.</a:t>
            </a:r>
            <a:endParaRPr lang="ru-RU" b="1" dirty="0">
              <a:ln>
                <a:solidFill>
                  <a:srgbClr val="C00000"/>
                </a:solidFill>
              </a:ln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C850691-88AE-4CBC-8ACA-F5FF4AB0ED72}"/>
              </a:ext>
            </a:extLst>
          </p:cNvPr>
          <p:cNvSpPr/>
          <p:nvPr/>
        </p:nvSpPr>
        <p:spPr>
          <a:xfrm>
            <a:off x="107504" y="404664"/>
            <a:ext cx="89289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n>
                  <a:solidFill>
                    <a:srgbClr val="C00000"/>
                  </a:solidFill>
                </a:ln>
                <a:solidFill>
                  <a:srgbClr val="FF388C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Наиболее эффективными формами организации коррекционно-педагогической работы учителя-дефектолога </a:t>
            </a:r>
            <a:br>
              <a:rPr lang="ru-RU" sz="2400" b="1" dirty="0">
                <a:ln>
                  <a:solidFill>
                    <a:srgbClr val="C00000"/>
                  </a:solidFill>
                </a:ln>
                <a:solidFill>
                  <a:srgbClr val="FF388C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n>
                  <a:solidFill>
                    <a:srgbClr val="C00000"/>
                  </a:solidFill>
                </a:ln>
                <a:solidFill>
                  <a:srgbClr val="FF388C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воспитателя с семьей, являются:</a:t>
            </a:r>
            <a:endParaRPr lang="ru-RU" sz="2400" b="1" dirty="0">
              <a:ln>
                <a:solidFill>
                  <a:srgbClr val="C00000"/>
                </a:solidFill>
              </a:ln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5836B81-4F04-4549-AAF2-49D2C5615B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8047" y="3979508"/>
            <a:ext cx="2408449" cy="28784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54099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56E6265-722E-49E6-B770-1BAB0775D9C4}"/>
              </a:ext>
            </a:extLst>
          </p:cNvPr>
          <p:cNvSpPr/>
          <p:nvPr/>
        </p:nvSpPr>
        <p:spPr>
          <a:xfrm>
            <a:off x="179510" y="188641"/>
            <a:ext cx="87499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n>
                  <a:solidFill>
                    <a:srgbClr val="C0000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Нетрадиционные формы работы с родителями</a:t>
            </a:r>
          </a:p>
          <a:p>
            <a:r>
              <a:rPr lang="ru-RU" sz="2000" b="1" dirty="0">
                <a:ln>
                  <a:solidFill>
                    <a:srgbClr val="C0000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«Мастер класс для родителей»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F3BB2C1-777B-4E1E-84DD-AB4A25C435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0" y="1019638"/>
            <a:ext cx="3515883" cy="2636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5912E43-B045-49E7-A08C-D04BAA327C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18996" y="3714043"/>
            <a:ext cx="2636913" cy="2877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ED10917-3EBC-4AF6-98EC-C91FCC3F9F0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3613" y="1019637"/>
            <a:ext cx="3515884" cy="26369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EADD2A3-ADE3-4100-B038-D5C4F2020B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36096" y="3933056"/>
            <a:ext cx="3493388" cy="26369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67141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BCF1BDF-3B8A-4839-993B-8D4A2C5D7408}"/>
              </a:ext>
            </a:extLst>
          </p:cNvPr>
          <p:cNvSpPr/>
          <p:nvPr/>
        </p:nvSpPr>
        <p:spPr>
          <a:xfrm>
            <a:off x="611560" y="18082"/>
            <a:ext cx="82089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>
                <a:ln>
                  <a:solidFill>
                    <a:srgbClr val="C00000"/>
                  </a:solidFill>
                </a:ln>
                <a:solidFill>
                  <a:srgbClr val="E40059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Нетрадиционные формы работы с родителями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175694C-0F45-4513-B6BA-3D3B10B1E3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773678"/>
            <a:ext cx="5328592" cy="29973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4AB4E49-DFBA-467D-BD08-CA761CFD28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2034" y="3861049"/>
            <a:ext cx="5218154" cy="29221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138596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6C45BE0-9F64-4A36-91E9-8585FFCB38F3}"/>
              </a:ext>
            </a:extLst>
          </p:cNvPr>
          <p:cNvSpPr/>
          <p:nvPr/>
        </p:nvSpPr>
        <p:spPr>
          <a:xfrm>
            <a:off x="611560" y="260649"/>
            <a:ext cx="80648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n>
                  <a:solidFill>
                    <a:srgbClr val="C0000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Нетрадиционные формы работы с родителями</a:t>
            </a:r>
          </a:p>
          <a:p>
            <a:r>
              <a:rPr lang="ru-RU" sz="2000" b="1" dirty="0">
                <a:ln>
                  <a:solidFill>
                    <a:srgbClr val="C0000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«Школа для родителей»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E6B396E-18C9-4E3D-BECA-C506EE5B89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24744"/>
            <a:ext cx="4320479" cy="32403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79A60C8-5EC8-40E5-AD1A-6A12FE17E4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429000"/>
            <a:ext cx="4067943" cy="30509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269600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CABA265-A393-4538-8DDF-CB673612648A}"/>
              </a:ext>
            </a:extLst>
          </p:cNvPr>
          <p:cNvSpPr/>
          <p:nvPr/>
        </p:nvSpPr>
        <p:spPr>
          <a:xfrm>
            <a:off x="1403648" y="93818"/>
            <a:ext cx="1399465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n>
                  <a:solidFill>
                    <a:srgbClr val="C0000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Индивидуальные формы работы</a:t>
            </a:r>
            <a:r>
              <a:rPr lang="ru-RU" sz="2800" dirty="0">
                <a:ln>
                  <a:solidFill>
                    <a:srgbClr val="C0000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dirty="0">
                <a:ln>
                  <a:solidFill>
                    <a:srgbClr val="C0000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(Практические-индивидуальные занятия воспитателя </a:t>
            </a:r>
          </a:p>
          <a:p>
            <a:r>
              <a:rPr lang="ru-RU" sz="2000" dirty="0">
                <a:ln>
                  <a:solidFill>
                    <a:srgbClr val="C0000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родителями и их ребёнком)</a:t>
            </a:r>
            <a:endParaRPr lang="ru-RU" sz="2000" dirty="0">
              <a:ln>
                <a:solidFill>
                  <a:srgbClr val="C00000"/>
                </a:solidFill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1FBA0B0-7288-4830-A259-AB7D33BEC2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337" y="3861048"/>
            <a:ext cx="3870845" cy="29031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F2646EF-F804-4A9E-915E-60C9E1EE01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345932"/>
            <a:ext cx="4896544" cy="2754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014202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45B6CB1-BA06-490A-9E34-20EB8FAAC0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92" y="1421022"/>
            <a:ext cx="3688400" cy="26885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E99F35A-ABB9-4591-B679-F665EBF9559A}"/>
              </a:ext>
            </a:extLst>
          </p:cNvPr>
          <p:cNvSpPr/>
          <p:nvPr/>
        </p:nvSpPr>
        <p:spPr>
          <a:xfrm>
            <a:off x="899592" y="263377"/>
            <a:ext cx="77768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ln>
                  <a:solidFill>
                    <a:srgbClr val="C0000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Индивидуальные формы работы.</a:t>
            </a:r>
            <a:endParaRPr lang="ru-RU" b="1" dirty="0">
              <a:ln>
                <a:solidFill>
                  <a:srgbClr val="C00000"/>
                </a:solidFill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C7B07BE-F6F2-4B9D-942B-F546C6D1AEB6}"/>
              </a:ext>
            </a:extLst>
          </p:cNvPr>
          <p:cNvSpPr/>
          <p:nvPr/>
        </p:nvSpPr>
        <p:spPr>
          <a:xfrm>
            <a:off x="107504" y="848917"/>
            <a:ext cx="51125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n>
                  <a:solidFill>
                    <a:srgbClr val="C0000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Закрепление практического материала дома.</a:t>
            </a:r>
            <a:endParaRPr lang="ru-RU" sz="2000" dirty="0">
              <a:ln>
                <a:solidFill>
                  <a:srgbClr val="C00000"/>
                </a:solidFill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B510315-A41D-408F-94E2-4D43561E91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041" y="1249027"/>
            <a:ext cx="257175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7089B07-1312-48D4-B773-4F89DBC0F7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64583" y="4162059"/>
            <a:ext cx="1987468" cy="26519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870883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C27C193-4D28-4DFD-A5EB-834B41E808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8024" y="2055180"/>
            <a:ext cx="3168108" cy="42266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1FB883E-7583-4AD4-A1B3-4E46093D36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060848"/>
            <a:ext cx="2545794" cy="42986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03BB018-2458-481F-AF54-1D19213BC0E4}"/>
              </a:ext>
            </a:extLst>
          </p:cNvPr>
          <p:cNvSpPr/>
          <p:nvPr/>
        </p:nvSpPr>
        <p:spPr>
          <a:xfrm>
            <a:off x="467544" y="332656"/>
            <a:ext cx="784887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ln>
                  <a:solidFill>
                    <a:srgbClr val="C00000"/>
                  </a:solidFill>
                </a:ln>
                <a:solidFill>
                  <a:srgbClr val="E40059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Индивидуальные формы работы с родителями.</a:t>
            </a:r>
          </a:p>
          <a:p>
            <a:pPr lvl="0" algn="ctr"/>
            <a:r>
              <a:rPr lang="ru-RU" sz="2000" b="1" dirty="0">
                <a:ln>
                  <a:solidFill>
                    <a:srgbClr val="C00000"/>
                  </a:solidFill>
                </a:ln>
                <a:solidFill>
                  <a:srgbClr val="E40059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«Заочные» консультации с помощью почтового ящика «Предложений и отзывов» </a:t>
            </a:r>
            <a:endParaRPr lang="ru-RU" sz="2000" b="1" dirty="0">
              <a:ln>
                <a:solidFill>
                  <a:srgbClr val="C00000"/>
                </a:solidFill>
              </a:ln>
              <a:solidFill>
                <a:srgbClr val="E40059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810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19AEEF8-70A4-499D-AA03-35CE7C799517}"/>
              </a:ext>
            </a:extLst>
          </p:cNvPr>
          <p:cNvSpPr/>
          <p:nvPr/>
        </p:nvSpPr>
        <p:spPr>
          <a:xfrm>
            <a:off x="467544" y="476672"/>
            <a:ext cx="82809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n>
                  <a:solidFill>
                    <a:srgbClr val="C0000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Наглядно-информационные формы с родителями</a:t>
            </a:r>
            <a:endParaRPr lang="ru-RU" sz="2800" b="1" dirty="0">
              <a:ln>
                <a:solidFill>
                  <a:srgbClr val="C00000"/>
                </a:solidFill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09DE700-A51F-409D-BD48-0C5E3BACCCE4}"/>
              </a:ext>
            </a:extLst>
          </p:cNvPr>
          <p:cNvSpPr/>
          <p:nvPr/>
        </p:nvSpPr>
        <p:spPr>
          <a:xfrm>
            <a:off x="395536" y="1268760"/>
            <a:ext cx="36570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dirty="0">
                <a:ln>
                  <a:solidFill>
                    <a:srgbClr val="C0000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Стенды и уголки для родителей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C10884B-F8AE-4896-88FB-8D006499CD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3995417"/>
            <a:ext cx="2800042" cy="24062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D1E94A9-76F9-4BDC-BC99-58E559D8F1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0650" y="4404435"/>
            <a:ext cx="2868165" cy="15882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8F2B95B-6FDC-42CF-B32D-980F96A155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626" y="1949398"/>
            <a:ext cx="2850846" cy="19225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5C75160-8085-47FE-B677-6D4CDD5A525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538" y="4247603"/>
            <a:ext cx="2054734" cy="19019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88F337F-C3CB-4A22-B01F-F5CD0BFA563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3961" y="2013899"/>
            <a:ext cx="3724503" cy="17935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48891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D2FC8DB-3628-4233-9E81-1BD471B662F5}"/>
              </a:ext>
            </a:extLst>
          </p:cNvPr>
          <p:cNvSpPr/>
          <p:nvPr/>
        </p:nvSpPr>
        <p:spPr>
          <a:xfrm>
            <a:off x="395536" y="404664"/>
            <a:ext cx="835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n>
                  <a:solidFill>
                    <a:srgbClr val="C0000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Наглядно-информационные формы с родителями</a:t>
            </a:r>
          </a:p>
          <a:p>
            <a:pPr algn="ctr"/>
            <a:r>
              <a:rPr lang="ru-RU" sz="2000" dirty="0">
                <a:ln>
                  <a:solidFill>
                    <a:srgbClr val="C0000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Памятки, буклеты, папки-передвижки, библиотечка для родителей.</a:t>
            </a:r>
            <a:endParaRPr lang="ru-RU" sz="2000" dirty="0">
              <a:ln>
                <a:solidFill>
                  <a:srgbClr val="C00000"/>
                </a:solidFill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6340D27-E3C0-4BB0-AB1B-8BFAF4F5E4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648580" y="1995172"/>
            <a:ext cx="3456384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3C87C07-2E26-47CD-9E8A-344C7BB53C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727684" y="3537012"/>
            <a:ext cx="3456384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23C22B4-5625-414C-8955-CF8D810B3B8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441514" y="615270"/>
            <a:ext cx="1872208" cy="33232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CF66403-0F9D-4089-88E5-092355B045B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3344242"/>
            <a:ext cx="1944216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717971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F0CEC49-553F-49C7-B195-7496861CEB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7704" y="404664"/>
            <a:ext cx="5060119" cy="28775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4EBCACF-5422-4885-94D5-AA557881C3BD}"/>
              </a:ext>
            </a:extLst>
          </p:cNvPr>
          <p:cNvSpPr/>
          <p:nvPr/>
        </p:nvSpPr>
        <p:spPr>
          <a:xfrm>
            <a:off x="611560" y="3575776"/>
            <a:ext cx="828092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b="1" dirty="0">
                <a:ln>
                  <a:solidFill>
                    <a:srgbClr val="C00000"/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Семья – величина постоянная, тогда как педагоги, воспитатели и детские учреждения приходят и уходят.</a:t>
            </a:r>
          </a:p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ru-RU" sz="2400" b="1" dirty="0">
                <a:ln>
                  <a:solidFill>
                    <a:srgbClr val="C00000"/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Лучше всего можно помочь детям, помогая их родителям.</a:t>
            </a:r>
          </a:p>
          <a:p>
            <a:pPr algn="r">
              <a:spcAft>
                <a:spcPts val="1200"/>
              </a:spcAft>
            </a:pPr>
            <a:r>
              <a:rPr lang="ru-RU" sz="2400" b="1" dirty="0">
                <a:ln>
                  <a:solidFill>
                    <a:srgbClr val="C00000"/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Т. Харрис</a:t>
            </a:r>
          </a:p>
          <a:p>
            <a:pPr>
              <a:spcAft>
                <a:spcPts val="1200"/>
              </a:spcAft>
            </a:pPr>
            <a:endParaRPr lang="ru-RU" sz="2400" b="1" dirty="0">
              <a:ln>
                <a:solidFill>
                  <a:srgbClr val="C00000"/>
                </a:solidFill>
              </a:ln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68938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6D29766-C1FD-457D-8EEF-D0EB7B77E424}"/>
              </a:ext>
            </a:extLst>
          </p:cNvPr>
          <p:cNvSpPr/>
          <p:nvPr/>
        </p:nvSpPr>
        <p:spPr>
          <a:xfrm>
            <a:off x="539552" y="764704"/>
            <a:ext cx="35914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ln>
                  <a:solidFill>
                    <a:srgbClr val="C00000"/>
                  </a:solidFill>
                </a:ln>
                <a:solidFill>
                  <a:srgbClr val="9C007F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Сайт дошкольного учреждения </a:t>
            </a:r>
            <a:endParaRPr lang="ru-RU" dirty="0">
              <a:ln>
                <a:solidFill>
                  <a:srgbClr val="C00000"/>
                </a:solidFill>
              </a:ln>
              <a:solidFill>
                <a:prstClr val="black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69A59E3-D803-47B2-9865-4B2DE865C277}"/>
              </a:ext>
            </a:extLst>
          </p:cNvPr>
          <p:cNvSpPr/>
          <p:nvPr/>
        </p:nvSpPr>
        <p:spPr>
          <a:xfrm>
            <a:off x="323528" y="188640"/>
            <a:ext cx="83529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>
                <a:ln>
                  <a:solidFill>
                    <a:srgbClr val="C0000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Наглядно-информационные формы с родителями</a:t>
            </a:r>
            <a:endParaRPr lang="ru-RU" sz="2800" b="1" dirty="0">
              <a:ln>
                <a:solidFill>
                  <a:srgbClr val="C00000"/>
                </a:solidFill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9DEBE81-F0FA-4C4F-BD53-4D530326569C}"/>
              </a:ext>
            </a:extLst>
          </p:cNvPr>
          <p:cNvSpPr/>
          <p:nvPr/>
        </p:nvSpPr>
        <p:spPr>
          <a:xfrm>
            <a:off x="683568" y="1186880"/>
            <a:ext cx="30315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n>
                  <a:solidFill>
                    <a:srgbClr val="C00000"/>
                  </a:solidFill>
                </a:ln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http://mdou17-korkino.ucoz.ru</a:t>
            </a:r>
            <a:endParaRPr lang="ru-RU" dirty="0">
              <a:ln>
                <a:solidFill>
                  <a:srgbClr val="C00000"/>
                </a:solidFill>
              </a:ln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172FEFE-E3F7-4EAF-9ECC-C4E9987421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609077"/>
            <a:ext cx="7920880" cy="4906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602959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2D650F2-F394-448F-9C4B-A1C27F25D8B1}"/>
              </a:ext>
            </a:extLst>
          </p:cNvPr>
          <p:cNvSpPr/>
          <p:nvPr/>
        </p:nvSpPr>
        <p:spPr>
          <a:xfrm>
            <a:off x="683568" y="1874728"/>
            <a:ext cx="777686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ln>
                  <a:solidFill>
                    <a:srgbClr val="C00000"/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Уважаемые коллеги! Доверяйте родителям, создавайте условия для их активного участия в воспитании и обучении ребенка, прислушивайтесь к родителям, но не идите у них на поводу и не допускайте панибратства, будьте терпеливы и корректны, уверенны и последовательны.</a:t>
            </a:r>
          </a:p>
        </p:txBody>
      </p:sp>
    </p:spTree>
    <p:extLst>
      <p:ext uri="{BB962C8B-B14F-4D97-AF65-F5344CB8AC3E}">
        <p14:creationId xmlns:p14="http://schemas.microsoft.com/office/powerpoint/2010/main" val="26120800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7" name="Picture 3" descr="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0425" y="3789363"/>
            <a:ext cx="2878138" cy="28781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2228" name="WordArt 4"/>
          <p:cNvSpPr>
            <a:spLocks noChangeArrowheads="1" noChangeShapeType="1" noTextEdit="1"/>
          </p:cNvSpPr>
          <p:nvPr/>
        </p:nvSpPr>
        <p:spPr bwMode="auto">
          <a:xfrm>
            <a:off x="900113" y="620713"/>
            <a:ext cx="7056437" cy="44640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ru-RU" sz="3600" i="1" kern="10" dirty="0">
                <a:ln w="9525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chemeClr val="accent2">
                    <a:lumMod val="75000"/>
                  </a:schemeClr>
                </a:solidFill>
                <a:effectLst>
                  <a:outerShdw dist="35921" dir="2700000" algn="ctr" rotWithShape="0">
                    <a:srgbClr val="660066">
                      <a:alpha val="80000"/>
                    </a:srgbClr>
                  </a:outerShdw>
                </a:effectLst>
                <a:latin typeface="Arial"/>
                <a:cs typeface="Arial"/>
              </a:rPr>
              <a:t>Спасибо</a:t>
            </a:r>
          </a:p>
          <a:p>
            <a:pPr algn="ctr"/>
            <a:r>
              <a:rPr lang="ru-RU" sz="3600" i="1" kern="10" dirty="0">
                <a:ln w="9525">
                  <a:solidFill>
                    <a:srgbClr val="C00000"/>
                  </a:solidFill>
                  <a:round/>
                  <a:headEnd/>
                  <a:tailEnd/>
                </a:ln>
                <a:solidFill>
                  <a:schemeClr val="accent2">
                    <a:lumMod val="75000"/>
                  </a:schemeClr>
                </a:solidFill>
                <a:effectLst>
                  <a:outerShdw dist="35921" dir="2700000" algn="ctr" rotWithShape="0">
                    <a:srgbClr val="660066">
                      <a:alpha val="80000"/>
                    </a:srgbClr>
                  </a:outerShdw>
                </a:effectLst>
                <a:latin typeface="Arial"/>
                <a:cs typeface="Arial"/>
              </a:rPr>
              <a:t>за внимание!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F2FA7D3-5351-4221-8D4F-21BBE0596FCC}"/>
              </a:ext>
            </a:extLst>
          </p:cNvPr>
          <p:cNvSpPr/>
          <p:nvPr/>
        </p:nvSpPr>
        <p:spPr>
          <a:xfrm>
            <a:off x="683568" y="332656"/>
            <a:ext cx="8064896" cy="3808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b="1" dirty="0">
                <a:ln>
                  <a:solidFill>
                    <a:srgbClr val="C00000"/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Главная цель:</a:t>
            </a:r>
            <a:r>
              <a:rPr lang="ru-RU" dirty="0">
                <a:ln>
                  <a:solidFill>
                    <a:srgbClr val="C00000"/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dirty="0">
                <a:ln>
                  <a:solidFill>
                    <a:srgbClr val="C00000"/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работе педагога с семьей ребенка с особыми образовательными потребностями – помочь семье справиться с трудной задачей воспитания и обучения ребенка с ОВЗ, способствовать социальной адаптации семьи, мобилизовать  ее возможности,  сделать родителей не только своими союзниками, но и грамотными помощниками, активизировать родителей, привлечь их внимание к тем коррекционным и педагогическим задачам, которые осуществляются в работе с детьми, сделав воспитание и обучение ребёнка в семье и в ОУ более последовательным, а их взаимовлияние - более эффективным.</a:t>
            </a:r>
            <a:endParaRPr lang="ru-RU" dirty="0">
              <a:ln>
                <a:solidFill>
                  <a:srgbClr val="C00000"/>
                </a:solidFill>
              </a:ln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dirty="0">
                <a:ln>
                  <a:solidFill>
                    <a:srgbClr val="C00000"/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Работа педагогов не будет эффективной без сотрудничества с семьёй ребенка. В частности с родителями.</a:t>
            </a:r>
            <a:endParaRPr lang="ru-RU" dirty="0">
              <a:ln>
                <a:solidFill>
                  <a:srgbClr val="C00000"/>
                </a:solidFill>
              </a:ln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BD327BB-0045-4591-9A44-2C46E0EACD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0272" y="4293096"/>
            <a:ext cx="2017951" cy="24995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779131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D007C7F-A98A-41FE-B1C0-AEC3BBB6A0DB}"/>
              </a:ext>
            </a:extLst>
          </p:cNvPr>
          <p:cNvSpPr/>
          <p:nvPr/>
        </p:nvSpPr>
        <p:spPr>
          <a:xfrm>
            <a:off x="3203848" y="422108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Segoe UI" panose="020B0502040204020203" pitchFamily="34" charset="0"/>
                <a:ea typeface="Calibri" panose="020F0502020204030204" pitchFamily="34" charset="0"/>
              </a:rPr>
              <a:t>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52AED8B-ABDE-4C06-81D8-C7E550AA4EE8}"/>
              </a:ext>
            </a:extLst>
          </p:cNvPr>
          <p:cNvSpPr/>
          <p:nvPr/>
        </p:nvSpPr>
        <p:spPr>
          <a:xfrm>
            <a:off x="323528" y="479489"/>
            <a:ext cx="84249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n>
                  <a:solidFill>
                    <a:srgbClr val="C0000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Одним из важных условий реализации Образовательной программы ДОУ является сотрудничество педагогов с семьей: дети, педагоги и родители - главные участники педагогического процесса. </a:t>
            </a:r>
            <a:endParaRPr lang="ru-RU" dirty="0">
              <a:ln>
                <a:solidFill>
                  <a:srgbClr val="C00000"/>
                </a:solidFill>
              </a:ln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E73AFB1-3155-4961-9062-A0EDE70F0D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7784" y="1595365"/>
            <a:ext cx="3816424" cy="28623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8C6A20D-6F48-4763-BBB0-01B9A02A6509}"/>
              </a:ext>
            </a:extLst>
          </p:cNvPr>
          <p:cNvSpPr/>
          <p:nvPr/>
        </p:nvSpPr>
        <p:spPr>
          <a:xfrm>
            <a:off x="323528" y="4624186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n>
                  <a:solidFill>
                    <a:srgbClr val="C0000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педагогического коллектива - установить партнерские отношения, объединить усилия для развития ребенка, создать атмосферу общности интересов, активизировать и обогащать воспитательные умения родителей и продолжать вести работу</a:t>
            </a:r>
            <a:r>
              <a:rPr lang="ru-RU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n>
                <a:solidFill>
                  <a:srgbClr val="C00000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8837670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F739E65-6EFD-4C64-8387-06B6D1F88D03}"/>
              </a:ext>
            </a:extLst>
          </p:cNvPr>
          <p:cNvSpPr/>
          <p:nvPr/>
        </p:nvSpPr>
        <p:spPr>
          <a:xfrm>
            <a:off x="323528" y="1196752"/>
            <a:ext cx="8568952" cy="4320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07000"/>
              </a:lnSpc>
              <a:spcAft>
                <a:spcPts val="750"/>
              </a:spcAft>
              <a:buFont typeface="Wingdings" panose="05000000000000000000" pitchFamily="2" charset="2"/>
              <a:buChar char="Ø"/>
            </a:pPr>
            <a:r>
              <a:rPr lang="ru-RU" sz="1600" dirty="0">
                <a:ln>
                  <a:solidFill>
                    <a:srgbClr val="C00000"/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b="1" dirty="0">
                <a:ln>
                  <a:solidFill>
                    <a:srgbClr val="C00000"/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помочь родителям принять себя и своих детей, такими какие они есть;</a:t>
            </a:r>
            <a:r>
              <a:rPr lang="ru-RU" sz="1600" dirty="0">
                <a:ln>
                  <a:solidFill>
                    <a:srgbClr val="C00000"/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285750" lvl="0" indent="-285750">
              <a:lnSpc>
                <a:spcPct val="107000"/>
              </a:lnSpc>
              <a:spcAft>
                <a:spcPts val="750"/>
              </a:spcAft>
              <a:buFont typeface="Wingdings" panose="05000000000000000000" pitchFamily="2" charset="2"/>
              <a:buChar char="Ø"/>
            </a:pPr>
            <a:r>
              <a:rPr lang="ru-RU" sz="1600" b="1" dirty="0">
                <a:ln>
                  <a:solidFill>
                    <a:srgbClr val="C00000"/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оказать квалифицированную поддержку родителям (социально-правовую, психолого-педагогическую);</a:t>
            </a:r>
          </a:p>
          <a:p>
            <a:pPr marL="285750" lvl="0" indent="-285750">
              <a:lnSpc>
                <a:spcPct val="107000"/>
              </a:lnSpc>
              <a:spcAft>
                <a:spcPts val="750"/>
              </a:spcAft>
              <a:buFont typeface="Wingdings" panose="05000000000000000000" pitchFamily="2" charset="2"/>
              <a:buChar char="Ø"/>
            </a:pPr>
            <a:r>
              <a:rPr lang="ru-RU" sz="1600" b="1" dirty="0">
                <a:ln>
                  <a:solidFill>
                    <a:srgbClr val="C00000"/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повысить грамотность в области коррекционной педагогики, пробудить интерес и желание заниматься со своими детьми;</a:t>
            </a:r>
          </a:p>
          <a:p>
            <a:pPr marL="285750" lvl="0" indent="-285750">
              <a:lnSpc>
                <a:spcPct val="107000"/>
              </a:lnSpc>
              <a:spcAft>
                <a:spcPts val="750"/>
              </a:spcAft>
              <a:buFont typeface="Wingdings" panose="05000000000000000000" pitchFamily="2" charset="2"/>
              <a:buChar char="Ø"/>
            </a:pPr>
            <a:r>
              <a:rPr lang="ru-RU" sz="1600" b="1" dirty="0">
                <a:ln>
                  <a:solidFill>
                    <a:srgbClr val="C00000"/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создать условия для активного участия родителей в воспитании и обучении ребенка;</a:t>
            </a:r>
          </a:p>
          <a:p>
            <a:pPr marL="285750" lvl="0" indent="-285750">
              <a:lnSpc>
                <a:spcPct val="107000"/>
              </a:lnSpc>
              <a:spcAft>
                <a:spcPts val="750"/>
              </a:spcAft>
              <a:buFont typeface="Wingdings" panose="05000000000000000000" pitchFamily="2" charset="2"/>
              <a:buChar char="Ø"/>
            </a:pPr>
            <a:r>
              <a:rPr lang="ru-RU" sz="1600" b="1" dirty="0">
                <a:ln>
                  <a:solidFill>
                    <a:srgbClr val="C00000"/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вооружить родителей различными способами коммуникации;</a:t>
            </a:r>
          </a:p>
          <a:p>
            <a:pPr marL="285750" lvl="0" indent="-285750">
              <a:lnSpc>
                <a:spcPct val="107000"/>
              </a:lnSpc>
              <a:spcAft>
                <a:spcPts val="750"/>
              </a:spcAft>
              <a:buFont typeface="Wingdings" panose="05000000000000000000" pitchFamily="2" charset="2"/>
              <a:buChar char="Ø"/>
            </a:pPr>
            <a:r>
              <a:rPr lang="ru-RU" sz="1600" b="1" dirty="0">
                <a:ln>
                  <a:solidFill>
                    <a:srgbClr val="C00000"/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помочь в формировании адекватной оценки психологического состояния детей;  </a:t>
            </a:r>
          </a:p>
          <a:p>
            <a:pPr marL="285750" lvl="0" indent="-285750">
              <a:lnSpc>
                <a:spcPct val="107000"/>
              </a:lnSpc>
              <a:spcAft>
                <a:spcPts val="750"/>
              </a:spcAft>
              <a:buFont typeface="Wingdings" panose="05000000000000000000" pitchFamily="2" charset="2"/>
              <a:buChar char="Ø"/>
            </a:pPr>
            <a:r>
              <a:rPr lang="ru-RU" sz="1600" b="1" dirty="0">
                <a:ln>
                  <a:solidFill>
                    <a:srgbClr val="C00000"/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изменить взгляд на свою проблему – воспринимать ее не как «крест», а как «особое предназначение»;</a:t>
            </a:r>
          </a:p>
          <a:p>
            <a:pPr marL="285750" lvl="0" indent="-285750">
              <a:lnSpc>
                <a:spcPct val="107000"/>
              </a:lnSpc>
              <a:spcAft>
                <a:spcPts val="750"/>
              </a:spcAft>
              <a:buFont typeface="Wingdings" panose="05000000000000000000" pitchFamily="2" charset="2"/>
              <a:buChar char="Ø"/>
            </a:pPr>
            <a:r>
              <a:rPr lang="ru-RU" sz="1600" b="1" dirty="0">
                <a:ln>
                  <a:solidFill>
                    <a:srgbClr val="C00000"/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воспитывать у родителей привычки обращаться за помощью к врачам и педагогам в вопросах коррекции обучения и воспитания.</a:t>
            </a:r>
          </a:p>
          <a:p>
            <a:pPr marL="285750" lvl="0" indent="-285750">
              <a:lnSpc>
                <a:spcPct val="107000"/>
              </a:lnSpc>
              <a:spcAft>
                <a:spcPts val="750"/>
              </a:spcAft>
              <a:buFont typeface="Wingdings" panose="05000000000000000000" pitchFamily="2" charset="2"/>
              <a:buChar char="Ø"/>
            </a:pPr>
            <a:endParaRPr lang="ru-RU" sz="1600" dirty="0">
              <a:ln>
                <a:solidFill>
                  <a:srgbClr val="C00000"/>
                </a:solidFill>
              </a:ln>
              <a:solidFill>
                <a:srgbClr val="00B05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F40A4A6-C213-4A59-9959-D7B0C39F65BB}"/>
              </a:ext>
            </a:extLst>
          </p:cNvPr>
          <p:cNvSpPr/>
          <p:nvPr/>
        </p:nvSpPr>
        <p:spPr>
          <a:xfrm>
            <a:off x="323528" y="263155"/>
            <a:ext cx="8424936" cy="856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750"/>
              </a:spcAft>
            </a:pPr>
            <a:r>
              <a:rPr lang="ru-RU" sz="2400" b="1" dirty="0">
                <a:ln>
                  <a:solidFill>
                    <a:srgbClr val="C0000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Основные задачи, имеющие приоритетное значение при работе с семьёй, воспитывающей «особого» ребёнка:</a:t>
            </a:r>
            <a:endParaRPr lang="ru-RU" sz="2400" dirty="0">
              <a:ln>
                <a:solidFill>
                  <a:srgbClr val="C00000"/>
                </a:solidFill>
              </a:ln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9D42188-182E-4635-A75A-5298B76480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4966" y="4941168"/>
            <a:ext cx="1880667" cy="1776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9705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3B52E2D-E759-489B-8974-C402B4C9E9E9}"/>
              </a:ext>
            </a:extLst>
          </p:cNvPr>
          <p:cNvSpPr/>
          <p:nvPr/>
        </p:nvSpPr>
        <p:spPr>
          <a:xfrm>
            <a:off x="755576" y="260648"/>
            <a:ext cx="7632848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ru-RU" sz="2400" b="1" dirty="0">
                <a:ln>
                  <a:solidFill>
                    <a:srgbClr val="C00000"/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Раскрывая задачи и содержание коррекционных занятий, педагоги знакомят с приемами педагогического воздействия, необходимыми для осуществления дифференцированного подхода к каждому ребенку. Особо отмечается роль родителей в комплексе психолого-педагогических мероприятий: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ru-RU" sz="1600" dirty="0">
                <a:ln>
                  <a:solidFill>
                    <a:srgbClr val="C00000"/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единство требований к ребенку;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ru-RU" sz="1600" dirty="0">
                <a:ln>
                  <a:solidFill>
                    <a:srgbClr val="C00000"/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контроль за выполнением заданий;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ru-RU" sz="1600" dirty="0">
                <a:ln>
                  <a:solidFill>
                    <a:srgbClr val="C00000"/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помощь в оформлении тетради ребенка, игр, дидактического материала;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ru-RU" sz="1600" dirty="0">
                <a:ln>
                  <a:solidFill>
                    <a:srgbClr val="C00000"/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активное участие во всех мероприятиях, проводимых для родителей в детском саду (открытые занятия, праздники, родительские собрания, оформление групповой комнаты, стендов для родителей и т.д.).</a:t>
            </a:r>
          </a:p>
          <a:p>
            <a:pPr>
              <a:spcAft>
                <a:spcPts val="1200"/>
              </a:spcAft>
            </a:pPr>
            <a:r>
              <a:rPr lang="ru-RU" sz="1600" dirty="0">
                <a:ln>
                  <a:solidFill>
                    <a:srgbClr val="C00000"/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Таким образом, специалисты и воспитатели создают установку для сознательного включения родителей в коррекционный процесс. На протяжение учебного года систематически проводятся консультации для родителей. Специалисты показывают приемы индивидуальной коррекционной работы с ребенком, подчеркивает его трудности и успехи, подсказывает, на что необходимо обратить внимание дома.</a:t>
            </a:r>
          </a:p>
        </p:txBody>
      </p:sp>
    </p:spTree>
    <p:extLst>
      <p:ext uri="{BB962C8B-B14F-4D97-AF65-F5344CB8AC3E}">
        <p14:creationId xmlns:p14="http://schemas.microsoft.com/office/powerpoint/2010/main" val="22732431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E9F32D2-10D1-48CC-A25C-4EB31C3EB306}"/>
              </a:ext>
            </a:extLst>
          </p:cNvPr>
          <p:cNvSpPr/>
          <p:nvPr/>
        </p:nvSpPr>
        <p:spPr>
          <a:xfrm>
            <a:off x="1691680" y="222252"/>
            <a:ext cx="6480720" cy="460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400" b="1" dirty="0">
                <a:ln>
                  <a:solidFill>
                    <a:srgbClr val="C0000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Формы и методы работы с родителями:</a:t>
            </a:r>
            <a:endParaRPr lang="ru-RU" sz="2400" dirty="0">
              <a:ln>
                <a:solidFill>
                  <a:srgbClr val="C00000"/>
                </a:solidFill>
              </a:ln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7180E34-5B67-48CD-882E-FE032FD563AF}"/>
              </a:ext>
            </a:extLst>
          </p:cNvPr>
          <p:cNvSpPr/>
          <p:nvPr/>
        </p:nvSpPr>
        <p:spPr>
          <a:xfrm>
            <a:off x="395536" y="980728"/>
            <a:ext cx="7920880" cy="2751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ru-RU" dirty="0">
                <a:ln>
                  <a:solidFill>
                    <a:srgbClr val="C0000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настоящий момент сложилась определенная система работы с родителями детей воспитывающих детей с ОВЗ, которая включает два этапа:</a:t>
            </a:r>
          </a:p>
          <a:p>
            <a:pPr lvl="0" algn="ctr"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ru-RU" dirty="0">
                <a:ln>
                  <a:solidFill>
                    <a:srgbClr val="C0000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u="sng" dirty="0">
                <a:ln>
                  <a:solidFill>
                    <a:srgbClr val="C0000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аналитический и содержательный</a:t>
            </a:r>
            <a:endParaRPr lang="ru-RU" dirty="0">
              <a:ln>
                <a:solidFill>
                  <a:srgbClr val="C00000"/>
                </a:solidFill>
              </a:ln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b="1" u="sng" dirty="0">
                <a:ln>
                  <a:solidFill>
                    <a:srgbClr val="C0000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Аналитический этап</a:t>
            </a:r>
            <a:r>
              <a:rPr lang="ru-RU" dirty="0">
                <a:ln>
                  <a:solidFill>
                    <a:srgbClr val="C0000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 включает в себя изучение семьи с помощью методов анкетирования, тестирования, собеседования, наблюдение, посещение семей (социально-педагогический патронаж)</a:t>
            </a:r>
            <a:endParaRPr lang="ru-RU" dirty="0">
              <a:ln>
                <a:solidFill>
                  <a:srgbClr val="C00000"/>
                </a:solidFill>
              </a:ln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b="1" u="sng" dirty="0">
                <a:ln>
                  <a:solidFill>
                    <a:srgbClr val="C0000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Содержательный этап</a:t>
            </a:r>
            <a:r>
              <a:rPr lang="ru-RU" dirty="0">
                <a:ln>
                  <a:solidFill>
                    <a:srgbClr val="C0000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включает в себя поиск оптимальных форм взаимодействия </a:t>
            </a:r>
            <a:r>
              <a:rPr lang="ru-RU" sz="1600" dirty="0">
                <a:ln>
                  <a:solidFill>
                    <a:srgbClr val="C00000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родителями.</a:t>
            </a:r>
            <a:endParaRPr lang="ru-RU" sz="1600" dirty="0">
              <a:ln>
                <a:solidFill>
                  <a:srgbClr val="C00000"/>
                </a:solidFill>
              </a:ln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44583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D7E7D6A-4416-427D-921F-981277984CBE}"/>
              </a:ext>
            </a:extLst>
          </p:cNvPr>
          <p:cNvSpPr/>
          <p:nvPr/>
        </p:nvSpPr>
        <p:spPr>
          <a:xfrm>
            <a:off x="323528" y="1032993"/>
            <a:ext cx="8496944" cy="4597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07000"/>
              </a:lnSpc>
              <a:spcAft>
                <a:spcPts val="800"/>
              </a:spcAft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sz="1600" dirty="0">
                <a:ln>
                  <a:solidFill>
                    <a:srgbClr val="C00000"/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Делятся на </a:t>
            </a:r>
            <a:r>
              <a:rPr lang="ru-RU" sz="16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коллективные - индивидуальные  - наглядно-информационные</a:t>
            </a:r>
            <a:r>
              <a:rPr lang="ru-RU" sz="1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>
              <a:ln>
                <a:solidFill>
                  <a:srgbClr val="C00000"/>
                </a:solidFill>
              </a:ln>
              <a:solidFill>
                <a:srgbClr val="00B05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sz="1600" dirty="0">
                <a:ln>
                  <a:solidFill>
                    <a:srgbClr val="C00000"/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Наряду с  </a:t>
            </a:r>
            <a:r>
              <a:rPr lang="ru-RU" sz="16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традиционными коллективными формами</a:t>
            </a:r>
            <a:r>
              <a:rPr lang="ru-RU" sz="1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r>
              <a:rPr lang="ru-RU" sz="1600" dirty="0">
                <a:ln>
                  <a:solidFill>
                    <a:srgbClr val="C00000"/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такими как, родительские собрания, конференции, семинары, где проводится лекционно-просветительская работа с родителями воспитанников, также  используются </a:t>
            </a:r>
            <a:r>
              <a:rPr lang="ru-RU" sz="16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нетрадиционные формы</a:t>
            </a:r>
            <a:r>
              <a:rPr lang="ru-RU" sz="1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dirty="0">
                <a:ln>
                  <a:solidFill>
                    <a:srgbClr val="C00000"/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«Семейные гостиные, «Мастер класс для родителей детей инвалидов»,  «Школа для родителей», игровые практикумы, совместные праздники,  «День открытых дверей», где родители могут участвовать вместе с детьми в образовательном процессе. </a:t>
            </a:r>
            <a:endParaRPr lang="ru-RU" sz="1600" dirty="0">
              <a:ln>
                <a:solidFill>
                  <a:srgbClr val="C00000"/>
                </a:solidFill>
              </a:ln>
              <a:solidFill>
                <a:srgbClr val="00B05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sz="16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 индивидуальных форм</a:t>
            </a:r>
            <a:r>
              <a:rPr lang="ru-RU" sz="1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r>
              <a:rPr lang="ru-RU" sz="1600" dirty="0">
                <a:ln>
                  <a:solidFill>
                    <a:srgbClr val="C00000"/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наиболее часто нужно использовать беседы с родителями, практические - индивидуальные занятия  с родителями и их ребёнком, тематические консультации, “заочные” консультации с помощью почтового ящика “Предложений и отзывов...”.</a:t>
            </a:r>
            <a:endParaRPr lang="ru-RU" sz="1600" dirty="0">
              <a:ln>
                <a:solidFill>
                  <a:srgbClr val="C00000"/>
                </a:solidFill>
              </a:ln>
              <a:solidFill>
                <a:srgbClr val="00B05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sz="1600" dirty="0">
                <a:ln>
                  <a:solidFill>
                    <a:srgbClr val="C00000"/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Широко используются </a:t>
            </a:r>
            <a:r>
              <a:rPr lang="ru-RU" sz="16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наглядно-информационные формы с родителями</a:t>
            </a:r>
            <a:r>
              <a:rPr lang="ru-RU" sz="1600" b="1" dirty="0">
                <a:ln>
                  <a:solidFill>
                    <a:srgbClr val="C00000"/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600" dirty="0">
                <a:ln>
                  <a:solidFill>
                    <a:srgbClr val="C00000"/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в приёмной  группы размещать консультативно-рекомендательную информацию - стенды для родителей, библиотечка для родителей « Это интересно», папки </a:t>
            </a:r>
            <a:r>
              <a:rPr lang="ru-RU" sz="1600" i="1" dirty="0">
                <a:ln>
                  <a:solidFill>
                    <a:srgbClr val="C00000"/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dirty="0">
                <a:ln>
                  <a:solidFill>
                    <a:srgbClr val="C00000"/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передвижки, памятки, буклеты. Организовываются фотовыставки, выставки творчества детей и родителей, выставки стенгазет.</a:t>
            </a:r>
            <a:endParaRPr lang="ru-RU" sz="1600" dirty="0">
              <a:ln>
                <a:solidFill>
                  <a:srgbClr val="C00000"/>
                </a:solidFill>
              </a:ln>
              <a:solidFill>
                <a:srgbClr val="00B05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AA41C32-1D6A-4777-826A-AE1D350F5A33}"/>
              </a:ext>
            </a:extLst>
          </p:cNvPr>
          <p:cNvSpPr/>
          <p:nvPr/>
        </p:nvSpPr>
        <p:spPr>
          <a:xfrm>
            <a:off x="5680956" y="836712"/>
            <a:ext cx="34563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1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buFont typeface="Arial" panose="020B0604020202020204" pitchFamily="34" charset="0"/>
              <a:buChar char="•"/>
            </a:pPr>
            <a:endParaRPr lang="ru-RU" sz="1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1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8322B90-1886-40D3-AE99-F3364F643156}"/>
              </a:ext>
            </a:extLst>
          </p:cNvPr>
          <p:cNvSpPr/>
          <p:nvPr/>
        </p:nvSpPr>
        <p:spPr>
          <a:xfrm>
            <a:off x="2051720" y="380484"/>
            <a:ext cx="57606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Формы работы с родителями </a:t>
            </a:r>
          </a:p>
        </p:txBody>
      </p:sp>
    </p:spTree>
    <p:extLst>
      <p:ext uri="{BB962C8B-B14F-4D97-AF65-F5344CB8AC3E}">
        <p14:creationId xmlns:p14="http://schemas.microsoft.com/office/powerpoint/2010/main" val="37835257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054A575-97A9-4F40-8A63-8C90F232BC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829" y="562372"/>
            <a:ext cx="7644341" cy="5733256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00798750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1427</TotalTime>
  <Words>910</Words>
  <Application>Microsoft Office PowerPoint</Application>
  <PresentationFormat>Экран (4:3)</PresentationFormat>
  <Paragraphs>77</Paragraphs>
  <Slides>22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8" baseType="lpstr">
      <vt:lpstr>Arial</vt:lpstr>
      <vt:lpstr>Calibri</vt:lpstr>
      <vt:lpstr>Segoe UI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дошкольное образовательное учреждение детский сад №6</dc:title>
  <dc:creator>Admin</dc:creator>
  <cp:lastModifiedBy>Марина и Сергей</cp:lastModifiedBy>
  <cp:revision>85</cp:revision>
  <cp:lastPrinted>2023-10-28T17:20:55Z</cp:lastPrinted>
  <dcterms:created xsi:type="dcterms:W3CDTF">2012-03-13T06:15:54Z</dcterms:created>
  <dcterms:modified xsi:type="dcterms:W3CDTF">2023-11-13T07:10:48Z</dcterms:modified>
</cp:coreProperties>
</file>