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63" r:id="rId3"/>
    <p:sldId id="257" r:id="rId4"/>
    <p:sldId id="258" r:id="rId5"/>
    <p:sldId id="259" r:id="rId6"/>
    <p:sldId id="260" r:id="rId7"/>
    <p:sldId id="261" r:id="rId8"/>
    <p:sldId id="262" r:id="rId9"/>
    <p:sldId id="264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8" d="100"/>
          <a:sy n="88" d="100"/>
        </p:scale>
        <p:origin x="494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11/13/2023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dirty="0"/>
              <a:t>11/13/2023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11/13/2023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11/13/2023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11/13/2023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11/13/2023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11/13/2023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11/13/2023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5" r:id="rId4"/>
    <p:sldLayoutId id="2147483653" r:id="rId5"/>
    <p:sldLayoutId id="2147483654" r:id="rId6"/>
    <p:sldLayoutId id="2147483655" r:id="rId7"/>
    <p:sldLayoutId id="214748366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7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aklass.ru/p/history/9-klass/epokha-pravleniia-aleksandra-i-7185910/vnutrenniaia-politika-aleksandra-i-posle-1812-g-7183856/re-790b5fea-eac0-4ea3-a9c5-9fcc6464242d" TargetMode="External"/><Relationship Id="rId2" Type="http://schemas.openxmlformats.org/officeDocument/2006/relationships/hyperlink" Target="https://www.yaklass.ru/p/history/9-klass/epokha-pravleniia-aleksandra-i-7185910/vnutrenniaia-politika-aleksandra-i-posle-1812-g-7183856/re-5b92a98d-0f0f-46a3-bb77-48da272fce6e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aklass.ru/p/history/9-klass/epokha-pravleniia-aleksandra-i-7185910/vnutrenniaia-politika-aleksandra-i-posle-1812-g-7183856/re-5b92a98d-0f0f-46a3-bb77-48da272fce6e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www.yaklass.ru/p/history/9-klass/epokha-pravleniia-aleksandra-i-7185910/vnutrenniaia-politika-aleksandra-i-posle-1812-g-7183856/re-5b92a98d-0f0f-46a3-bb77-48da272fce6e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aklass.ru/p/history/9-klass/epokha-pravleniia-aleksandra-i-7185910/vnutrenniaia-politika-aleksandra-i-posle-1812-g-7183856/re-5b92a98d-0f0f-46a3-bb77-48da272fce6e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07067" y="531223"/>
            <a:ext cx="7766936" cy="3519613"/>
          </a:xfrm>
        </p:spPr>
        <p:txBody>
          <a:bodyPr/>
          <a:lstStyle/>
          <a:p>
            <a:r>
              <a:rPr lang="ru-RU" dirty="0"/>
              <a:t>Либеральные и охранительные тенденции во внутренней политике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err="1" smtClean="0"/>
              <a:t>Имамутдинов</a:t>
            </a:r>
            <a:r>
              <a:rPr lang="ru-RU" dirty="0" smtClean="0"/>
              <a:t> </a:t>
            </a:r>
            <a:r>
              <a:rPr lang="ru-RU" dirty="0" err="1" smtClean="0"/>
              <a:t>Васил</a:t>
            </a:r>
            <a:r>
              <a:rPr lang="ru-RU" dirty="0" smtClean="0"/>
              <a:t> </a:t>
            </a:r>
            <a:r>
              <a:rPr lang="ru-RU" dirty="0" err="1" smtClean="0"/>
              <a:t>Васимович</a:t>
            </a:r>
            <a:r>
              <a:rPr lang="ru-RU" dirty="0" smtClean="0"/>
              <a:t>, учитель истории и обществознания МБОУ «Гимназия» </a:t>
            </a:r>
            <a:r>
              <a:rPr lang="ru-RU" dirty="0" err="1" smtClean="0"/>
              <a:t>г.Мензелинска</a:t>
            </a:r>
            <a:r>
              <a:rPr lang="ru-RU" dirty="0" smtClean="0"/>
              <a:t> Республики Татарстан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521019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6096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План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419497"/>
            <a:ext cx="8596668" cy="4621865"/>
          </a:xfrm>
        </p:spPr>
        <p:txBody>
          <a:bodyPr/>
          <a:lstStyle/>
          <a:p>
            <a:r>
              <a:rPr lang="ru-RU" sz="3200" dirty="0" smtClean="0"/>
              <a:t>Либеральные и охранительные тенденции.</a:t>
            </a:r>
          </a:p>
          <a:p>
            <a:r>
              <a:rPr lang="ru-RU" sz="3200" dirty="0" smtClean="0"/>
              <a:t>Польская конституция 1815 года.</a:t>
            </a:r>
          </a:p>
          <a:p>
            <a:r>
              <a:rPr lang="ru-RU" sz="3200" dirty="0" smtClean="0"/>
              <a:t>Военные поселения.</a:t>
            </a:r>
          </a:p>
          <a:p>
            <a:r>
              <a:rPr lang="ru-RU" sz="3200" dirty="0" smtClean="0"/>
              <a:t>Дворянская оппозиция самодержавию.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60002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731520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Либеральные и охранительные тенденции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341121"/>
            <a:ext cx="8596668" cy="4700242"/>
          </a:xfrm>
        </p:spPr>
        <p:txBody>
          <a:bodyPr>
            <a:normAutofit lnSpcReduction="10000"/>
          </a:bodyPr>
          <a:lstStyle/>
          <a:p>
            <a:r>
              <a:rPr lang="ru-RU" sz="2000" dirty="0" smtClean="0"/>
              <a:t>После Отечественной войны 1812 года в общественной мысли России ярко проявились либеральные и охранительные тенденции. </a:t>
            </a:r>
          </a:p>
          <a:p>
            <a:r>
              <a:rPr lang="ru-RU" sz="2000" dirty="0" smtClean="0"/>
              <a:t>Молодые образованные дворяне-офицеры-участники заграничных походов русской армии- надеялись на отказ от крепостного права, введение конституции и провозглашение гражданских прав и свобод.</a:t>
            </a:r>
          </a:p>
          <a:p>
            <a:r>
              <a:rPr lang="ru-RU" sz="2000" dirty="0" smtClean="0"/>
              <a:t>Но в дворянской среде были сильны и консервативные тенденции. Победа в войне доказала их сторонникам правильность текущего развития страны.</a:t>
            </a:r>
          </a:p>
          <a:p>
            <a:r>
              <a:rPr lang="ru-RU" sz="2000" dirty="0"/>
              <a:t>Александр I учитывал обе тенденции в общественной мысли. С одной стороны, </a:t>
            </a:r>
            <a:r>
              <a:rPr lang="ru-RU" sz="2000" b="1" dirty="0"/>
              <a:t>разработка реформ продолжалась</a:t>
            </a:r>
            <a:r>
              <a:rPr lang="ru-RU" sz="2000" dirty="0"/>
              <a:t>. С другой, теперь она происходила без вынесения на общественное обсуждение </a:t>
            </a:r>
            <a:r>
              <a:rPr lang="ru-RU" sz="2000" dirty="0" smtClean="0"/>
              <a:t>Такая </a:t>
            </a:r>
            <a:r>
              <a:rPr lang="ru-RU" sz="2000" dirty="0"/>
              <a:t>противоречивость в отношении к проведению реформ повлияла на отказ от них в начале 1820-х годов.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04954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48768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Либеральные и охранительные тенденции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3" y="1323703"/>
            <a:ext cx="8936929" cy="5050971"/>
          </a:xfrm>
        </p:spPr>
        <p:txBody>
          <a:bodyPr/>
          <a:lstStyle/>
          <a:p>
            <a:r>
              <a:rPr lang="ru-RU" b="1" dirty="0"/>
              <a:t>Реформаторские замыслы</a:t>
            </a:r>
            <a:r>
              <a:rPr lang="ru-RU" dirty="0"/>
              <a:t> второй половины правления Александра I отмечены разработкой «</a:t>
            </a:r>
            <a:r>
              <a:rPr lang="ru-RU" u="sng" dirty="0">
                <a:hlinkClick r:id="rId2"/>
              </a:rPr>
              <a:t>Уставной грамоты Российской империи</a:t>
            </a:r>
            <a:r>
              <a:rPr lang="ru-RU" dirty="0"/>
              <a:t>» и проектами освобождения крестьян от крепостной зависимости.</a:t>
            </a:r>
          </a:p>
          <a:p>
            <a:r>
              <a:rPr lang="ru-RU" dirty="0"/>
              <a:t>Составление «Уставной грамоты» как конституционного проекта было поручено </a:t>
            </a:r>
            <a:r>
              <a:rPr lang="ru-RU" u="sng" dirty="0">
                <a:hlinkClick r:id="rId3"/>
              </a:rPr>
              <a:t>Н. Н. Новосильцеву</a:t>
            </a:r>
            <a:r>
              <a:rPr lang="ru-RU" dirty="0"/>
              <a:t>, входившему в состав Негласного комитета. В 1820 году он представил Александру I проект, который, однако, так и не был принят императором</a:t>
            </a:r>
            <a:r>
              <a:rPr lang="ru-RU" dirty="0" smtClean="0"/>
              <a:t>.</a:t>
            </a:r>
          </a:p>
          <a:p>
            <a:r>
              <a:rPr lang="ru-RU" dirty="0"/>
              <a:t>В 1816–1819 годах произошла отмена крепостного права в прибалтийских губерниях. Крестьяне получили личную свободу, но земля оставалась в руках у помещиков: крестьяне были вынуждены её арендовать. </a:t>
            </a:r>
            <a:endParaRPr lang="ru-RU" dirty="0"/>
          </a:p>
          <a:p>
            <a:r>
              <a:rPr lang="ru-RU" dirty="0"/>
              <a:t> Была поставлена задача перенести опыт крестьянской реформы и на остальные губернии. В 1818 году министру Д. А. Гурьеву было поручено возглавить Секретный комитет для рассмотрения проектов крестьянской реформы. Однако все поданные в комитет наработки в итоге были отклонены императором</a:t>
            </a:r>
          </a:p>
        </p:txBody>
      </p:sp>
    </p:spTree>
    <p:extLst>
      <p:ext uri="{BB962C8B-B14F-4D97-AF65-F5344CB8AC3E}">
        <p14:creationId xmlns:p14="http://schemas.microsoft.com/office/powerpoint/2010/main" val="560732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531223"/>
          </a:xfrm>
        </p:spPr>
        <p:txBody>
          <a:bodyPr>
            <a:normAutofit fontScale="90000"/>
          </a:bodyPr>
          <a:lstStyle/>
          <a:p>
            <a:r>
              <a:rPr lang="ru-RU" dirty="0"/>
              <a:t>Польская конституция 1815 года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341120"/>
            <a:ext cx="8919512" cy="5303519"/>
          </a:xfrm>
        </p:spPr>
        <p:txBody>
          <a:bodyPr>
            <a:normAutofit/>
          </a:bodyPr>
          <a:lstStyle/>
          <a:p>
            <a:r>
              <a:rPr lang="ru-RU" sz="2000" dirty="0"/>
              <a:t>К</a:t>
            </a:r>
            <a:r>
              <a:rPr lang="ru-RU" sz="2000" dirty="0" smtClean="0"/>
              <a:t> </a:t>
            </a:r>
            <a:r>
              <a:rPr lang="ru-RU" sz="2000" dirty="0"/>
              <a:t>периоду правления Александра I относится создание </a:t>
            </a:r>
            <a:r>
              <a:rPr lang="ru-RU" sz="2000" b="1" dirty="0"/>
              <a:t>конституции Царства Польского</a:t>
            </a:r>
            <a:r>
              <a:rPr lang="ru-RU" sz="2000" dirty="0" smtClean="0"/>
              <a:t>.</a:t>
            </a:r>
          </a:p>
          <a:p>
            <a:r>
              <a:rPr lang="ru-RU" sz="2000" dirty="0"/>
              <a:t>Такое название получила часть польских земель, ранее отошедшая Пруссии по итогам разделов Речи </a:t>
            </a:r>
            <a:r>
              <a:rPr lang="ru-RU" sz="2000" dirty="0" err="1"/>
              <a:t>Посполитой</a:t>
            </a:r>
            <a:r>
              <a:rPr lang="ru-RU" sz="2000" dirty="0"/>
              <a:t>, а по итогам Венского конгресса 1815 года присоединённая к Российской империи.</a:t>
            </a:r>
          </a:p>
          <a:p>
            <a:r>
              <a:rPr lang="ru-RU" sz="2000" dirty="0"/>
              <a:t>К</a:t>
            </a:r>
            <a:r>
              <a:rPr lang="ru-RU" sz="2000" dirty="0" smtClean="0"/>
              <a:t>онституция </a:t>
            </a:r>
            <a:r>
              <a:rPr lang="ru-RU" sz="2000" dirty="0"/>
              <a:t>провозглашала </a:t>
            </a:r>
            <a:r>
              <a:rPr lang="ru-RU" sz="2000" b="1" dirty="0"/>
              <a:t>права самоуправления</a:t>
            </a:r>
            <a:r>
              <a:rPr lang="ru-RU" sz="2000" dirty="0"/>
              <a:t>. Во главе Царства Польского вставал российский </a:t>
            </a:r>
            <a:r>
              <a:rPr lang="ru-RU" sz="2000" dirty="0" smtClean="0"/>
              <a:t>император.</a:t>
            </a:r>
            <a:r>
              <a:rPr lang="ru-RU" sz="2000" dirty="0"/>
              <a:t> </a:t>
            </a:r>
            <a:r>
              <a:rPr lang="ru-RU" sz="2000" b="1" dirty="0"/>
              <a:t>Законодательная власть</a:t>
            </a:r>
            <a:r>
              <a:rPr lang="ru-RU" sz="2000" dirty="0"/>
              <a:t> находилась в руках императора и двухпалатного </a:t>
            </a:r>
            <a:r>
              <a:rPr lang="ru-RU" sz="2000" dirty="0" smtClean="0"/>
              <a:t>парламента (</a:t>
            </a:r>
            <a:r>
              <a:rPr lang="ru-RU" sz="2000" u="sng" dirty="0" smtClean="0">
                <a:hlinkClick r:id="rId2"/>
              </a:rPr>
              <a:t>сейм</a:t>
            </a:r>
            <a:r>
              <a:rPr lang="ru-RU" sz="2000" dirty="0"/>
              <a:t>). Принимать законы по своему усмотрению сейм не мог, а только </a:t>
            </a:r>
            <a:r>
              <a:rPr lang="ru-RU" sz="2000" b="1" dirty="0"/>
              <a:t>направлял проекты на рассмотрение императору</a:t>
            </a:r>
            <a:r>
              <a:rPr lang="ru-RU" sz="2000" dirty="0"/>
              <a:t>. </a:t>
            </a:r>
            <a:endParaRPr lang="ru-RU" sz="2000" dirty="0" smtClean="0"/>
          </a:p>
          <a:p>
            <a:r>
              <a:rPr lang="ru-RU" sz="2000" b="1" dirty="0"/>
              <a:t>Конституция провозглашала</a:t>
            </a:r>
            <a:r>
              <a:rPr lang="ru-RU" sz="2000" dirty="0"/>
              <a:t> в Царстве Польском </a:t>
            </a:r>
            <a:r>
              <a:rPr lang="ru-RU" sz="2000" b="1" dirty="0"/>
              <a:t>ряд прав и свобод</a:t>
            </a:r>
            <a:r>
              <a:rPr lang="ru-RU" sz="2000" dirty="0"/>
              <a:t> (неприкосновенность личности, свободу печати), устанавливала польский язык в качестве государственного и гарантировала занятие государственных должностей только </a:t>
            </a:r>
            <a:r>
              <a:rPr lang="ru-RU" sz="2000" dirty="0" smtClean="0"/>
              <a:t>поляками.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17455620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539931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Военные поселения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3" y="1227909"/>
            <a:ext cx="8902095" cy="5442857"/>
          </a:xfrm>
        </p:spPr>
        <p:txBody>
          <a:bodyPr/>
          <a:lstStyle/>
          <a:p>
            <a:r>
              <a:rPr lang="ru-RU" dirty="0"/>
              <a:t>Проект организации </a:t>
            </a:r>
            <a:r>
              <a:rPr lang="ru-RU" u="sng" dirty="0">
                <a:hlinkClick r:id="rId2"/>
              </a:rPr>
              <a:t>военных поселений</a:t>
            </a:r>
            <a:r>
              <a:rPr lang="ru-RU" dirty="0"/>
              <a:t> был создан А. А. Аракчеевым, который приступил к его исполнению в 1816 году. В качестве </a:t>
            </a:r>
            <a:r>
              <a:rPr lang="ru-RU" b="1" dirty="0"/>
              <a:t>основной </a:t>
            </a:r>
            <a:r>
              <a:rPr lang="ru-RU" b="1" dirty="0" smtClean="0"/>
              <a:t>цели</a:t>
            </a:r>
            <a:r>
              <a:rPr lang="ru-RU" b="1" dirty="0"/>
              <a:t> </a:t>
            </a:r>
            <a:r>
              <a:rPr lang="ru-RU" dirty="0" smtClean="0"/>
              <a:t> провозглашалась </a:t>
            </a:r>
            <a:r>
              <a:rPr lang="ru-RU" dirty="0"/>
              <a:t>задача: снижение затрат на содержание </a:t>
            </a:r>
            <a:r>
              <a:rPr lang="ru-RU" dirty="0" smtClean="0"/>
              <a:t>армии. </a:t>
            </a:r>
            <a:r>
              <a:rPr lang="ru-RU" dirty="0"/>
              <a:t>Кроме того, они должны были снизить остроту крестьянского вопроса.</a:t>
            </a:r>
          </a:p>
          <a:p>
            <a:endParaRPr lang="ru-RU" dirty="0"/>
          </a:p>
        </p:txBody>
      </p:sp>
      <p:pic>
        <p:nvPicPr>
          <p:cNvPr id="4" name="Рисунок 3" descr="Arakcheev_Alexey_Andreevich.pn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7033" y="2629898"/>
            <a:ext cx="2857500" cy="32702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7835011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531223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Военные поселения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245327"/>
            <a:ext cx="8928220" cy="5390604"/>
          </a:xfrm>
        </p:spPr>
        <p:txBody>
          <a:bodyPr>
            <a:normAutofit lnSpcReduction="10000"/>
          </a:bodyPr>
          <a:lstStyle/>
          <a:p>
            <a:r>
              <a:rPr lang="ru-RU" sz="2000" b="1" dirty="0"/>
              <a:t>Реализация проекта</a:t>
            </a:r>
            <a:r>
              <a:rPr lang="ru-RU" sz="2000" dirty="0"/>
              <a:t> предполагала создание системы военных поселений на государственных землях. В военные поселяне определялись солдаты, прослужившие в армии не менее 6 лет и женатые, а также государственные крестьяне, которые должны </a:t>
            </a:r>
            <a:r>
              <a:rPr lang="ru-RU" sz="2000" dirty="0" smtClean="0"/>
              <a:t>были </a:t>
            </a:r>
            <a:r>
              <a:rPr lang="ru-RU" sz="2000" dirty="0"/>
              <a:t>совмещать сельскохозяйственные работы с военной службой. </a:t>
            </a:r>
            <a:r>
              <a:rPr lang="ru-RU" sz="2000" b="1" dirty="0"/>
              <a:t>От </a:t>
            </a:r>
            <a:r>
              <a:rPr lang="ru-RU" sz="2000" b="1" dirty="0" smtClean="0"/>
              <a:t>других </a:t>
            </a:r>
            <a:r>
              <a:rPr lang="ru-RU" sz="2000" b="1" dirty="0"/>
              <a:t>повинностей</a:t>
            </a:r>
            <a:r>
              <a:rPr lang="ru-RU" sz="2000" dirty="0"/>
              <a:t> </a:t>
            </a:r>
            <a:r>
              <a:rPr lang="ru-RU" sz="2000" dirty="0" smtClean="0"/>
              <a:t>они</a:t>
            </a:r>
            <a:r>
              <a:rPr lang="ru-RU" sz="2000" dirty="0"/>
              <a:t> </a:t>
            </a:r>
            <a:r>
              <a:rPr lang="ru-RU" sz="2000" b="1" dirty="0"/>
              <a:t>освобождались</a:t>
            </a:r>
            <a:r>
              <a:rPr lang="ru-RU" sz="2000" dirty="0" smtClean="0"/>
              <a:t>.</a:t>
            </a:r>
          </a:p>
          <a:p>
            <a:r>
              <a:rPr lang="ru-RU" sz="2000" b="1" dirty="0"/>
              <a:t>Жители военных поселений</a:t>
            </a:r>
            <a:r>
              <a:rPr lang="ru-RU" sz="2000" dirty="0"/>
              <a:t> обеспечивались земельными участками, скотом </a:t>
            </a:r>
            <a:r>
              <a:rPr lang="ru-RU" sz="2000" dirty="0" smtClean="0"/>
              <a:t>и инвентарем. </a:t>
            </a:r>
            <a:r>
              <a:rPr lang="ru-RU" sz="2000" dirty="0"/>
              <a:t>В поселениях вводилась армейская дисциплина, а нарушившие регламент службы и проживания поселяне подвергались наказаниям. Дети поселян с юных лет отдавались на обучение в кадетские корпуса и зачислялись на военную службу, а с 18 лет должны были осуществлять её в полном объёме</a:t>
            </a:r>
            <a:r>
              <a:rPr lang="ru-RU" sz="2000" dirty="0" smtClean="0"/>
              <a:t>.</a:t>
            </a:r>
          </a:p>
          <a:p>
            <a:r>
              <a:rPr lang="ru-RU" sz="2000" dirty="0"/>
              <a:t>Жёсткая дисциплина, регламентация всех сторон жизни поселян и необходимость отрываться от сельскохозяйственных работ для прохождения военного обучения </a:t>
            </a:r>
            <a:r>
              <a:rPr lang="ru-RU" sz="2000" b="1" dirty="0"/>
              <a:t>вызывали недовольство крестьян</a:t>
            </a:r>
            <a:r>
              <a:rPr lang="ru-RU" sz="2000" dirty="0"/>
              <a:t>. Это привело к ряду восстаний в 1817–1819 годах </a:t>
            </a:r>
            <a:r>
              <a:rPr lang="ru-RU" sz="2000" dirty="0" smtClean="0"/>
              <a:t>.</a:t>
            </a:r>
            <a:endParaRPr lang="ru-RU" sz="2000" dirty="0"/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5576596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357051"/>
            <a:ext cx="8596668" cy="548640"/>
          </a:xfrm>
        </p:spPr>
        <p:txBody>
          <a:bodyPr>
            <a:normAutofit fontScale="90000"/>
          </a:bodyPr>
          <a:lstStyle/>
          <a:p>
            <a:r>
              <a:rPr lang="ru-RU" dirty="0"/>
              <a:t>Дворянская оппозиция самодержавию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105989"/>
            <a:ext cx="8928220" cy="5460274"/>
          </a:xfrm>
        </p:spPr>
        <p:txBody>
          <a:bodyPr>
            <a:normAutofit lnSpcReduction="10000"/>
          </a:bodyPr>
          <a:lstStyle/>
          <a:p>
            <a:r>
              <a:rPr lang="ru-RU" sz="2000" dirty="0"/>
              <a:t>Период правления Александра I характеризуется появлением первых примеров </a:t>
            </a:r>
            <a:r>
              <a:rPr lang="ru-RU" sz="2000" b="1" dirty="0"/>
              <a:t>организованного общественного движения</a:t>
            </a:r>
            <a:r>
              <a:rPr lang="ru-RU" sz="2000" dirty="0"/>
              <a:t>. Идейной составляющей </a:t>
            </a:r>
            <a:r>
              <a:rPr lang="ru-RU" sz="2000" u="sng" dirty="0">
                <a:hlinkClick r:id="rId2"/>
              </a:rPr>
              <a:t>тайных обществ</a:t>
            </a:r>
            <a:r>
              <a:rPr lang="ru-RU" sz="2000" dirty="0"/>
              <a:t> стали идеи либерализма, то есть борьба за гражданские и личные права человека.</a:t>
            </a:r>
          </a:p>
          <a:p>
            <a:r>
              <a:rPr lang="ru-RU" sz="2000" dirty="0"/>
              <a:t>Создателями </a:t>
            </a:r>
            <a:r>
              <a:rPr lang="ru-RU" sz="2000" b="1" dirty="0"/>
              <a:t>тайных обществ</a:t>
            </a:r>
            <a:r>
              <a:rPr lang="ru-RU" sz="2000" dirty="0"/>
              <a:t> стали прошедшие Отечественную войну </a:t>
            </a:r>
            <a:r>
              <a:rPr lang="ru-RU" sz="2000" b="1" dirty="0"/>
              <a:t>молодые образованные офицеры</a:t>
            </a:r>
            <a:r>
              <a:rPr lang="ru-RU" sz="2000" dirty="0"/>
              <a:t>. Будущие </a:t>
            </a:r>
            <a:r>
              <a:rPr lang="ru-RU" sz="2000" u="sng" dirty="0">
                <a:hlinkClick r:id="rId2"/>
              </a:rPr>
              <a:t>декабристы</a:t>
            </a:r>
            <a:r>
              <a:rPr lang="ru-RU" sz="2000" dirty="0"/>
              <a:t> и сами называли себя «детьми 1812 года».</a:t>
            </a:r>
          </a:p>
          <a:p>
            <a:r>
              <a:rPr lang="ru-RU" sz="2000" b="1" dirty="0" smtClean="0"/>
              <a:t>Причины появления тайных обществ</a:t>
            </a:r>
            <a:r>
              <a:rPr lang="ru-RU" sz="2000" dirty="0"/>
              <a:t>:</a:t>
            </a:r>
            <a:r>
              <a:rPr lang="ru-RU" sz="2000" dirty="0" smtClean="0"/>
              <a:t> 1)дворяне </a:t>
            </a:r>
            <a:r>
              <a:rPr lang="ru-RU" sz="2000" dirty="0"/>
              <a:t>прогрессивных взглядов были разочарованы тем, что правительство Александра I постепенно отказывалось от продолжения </a:t>
            </a:r>
            <a:r>
              <a:rPr lang="ru-RU" sz="2000" dirty="0" smtClean="0"/>
              <a:t>реформ; 2)</a:t>
            </a:r>
            <a:r>
              <a:rPr lang="ru-RU" sz="2000" dirty="0"/>
              <a:t> </a:t>
            </a:r>
            <a:r>
              <a:rPr lang="ru-RU" sz="2000" dirty="0" smtClean="0"/>
              <a:t>в </a:t>
            </a:r>
            <a:r>
              <a:rPr lang="ru-RU" sz="2000" dirty="0"/>
              <a:t>ходе заграничных </a:t>
            </a:r>
            <a:r>
              <a:rPr lang="ru-RU" sz="2000" dirty="0" smtClean="0"/>
              <a:t>походов </a:t>
            </a:r>
            <a:r>
              <a:rPr lang="ru-RU" sz="2000" dirty="0"/>
              <a:t>большое впечатление на офицеров произвело знакомство с политическим и социальным устройством стран Западной Европы. Они уверились, что их необходимо использовать как основу для будущих </a:t>
            </a:r>
            <a:r>
              <a:rPr lang="ru-RU" sz="2000" dirty="0" smtClean="0"/>
              <a:t>преобразований;3) </a:t>
            </a:r>
            <a:r>
              <a:rPr lang="ru-RU" sz="2000" dirty="0"/>
              <a:t>п</a:t>
            </a:r>
            <a:r>
              <a:rPr lang="ru-RU" sz="2000" dirty="0" smtClean="0"/>
              <a:t>ринимая </a:t>
            </a:r>
            <a:r>
              <a:rPr lang="ru-RU" sz="2000" dirty="0"/>
              <a:t>важнейшую роль народа в победе в Отечественной войне, члены тайных обществ считали </a:t>
            </a:r>
            <a:r>
              <a:rPr lang="ru-RU" sz="2000" b="1" dirty="0"/>
              <a:t>несправедливым сохранение крепостного права</a:t>
            </a:r>
            <a:r>
              <a:rPr lang="ru-RU" sz="2000" dirty="0"/>
              <a:t>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1483195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531223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Домашнее задание: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375955"/>
            <a:ext cx="8596668" cy="4665408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Параграф 7, прочитать;</a:t>
            </a:r>
          </a:p>
          <a:p>
            <a:r>
              <a:rPr lang="ru-RU" sz="2800" dirty="0" smtClean="0"/>
              <a:t>Вопросы 2 и 5 на странице 58 – письменно.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782767880"/>
      </p:ext>
    </p:extLst>
  </p:cSld>
  <p:clrMapOvr>
    <a:masterClrMapping/>
  </p:clrMapOvr>
</p:sld>
</file>

<file path=ppt/theme/theme1.xml><?xml version="1.0" encoding="utf-8"?>
<a:theme xmlns:a="http://schemas.openxmlformats.org/drawingml/2006/main" name="Аспект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60</TotalTime>
  <Words>151</Words>
  <Application>Microsoft Office PowerPoint</Application>
  <PresentationFormat>Широкоэкранный</PresentationFormat>
  <Paragraphs>36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3" baseType="lpstr">
      <vt:lpstr>Arial</vt:lpstr>
      <vt:lpstr>Trebuchet MS</vt:lpstr>
      <vt:lpstr>Wingdings 3</vt:lpstr>
      <vt:lpstr>Аспект</vt:lpstr>
      <vt:lpstr>Либеральные и охранительные тенденции во внутренней политике</vt:lpstr>
      <vt:lpstr>План</vt:lpstr>
      <vt:lpstr>Либеральные и охранительные тенденции</vt:lpstr>
      <vt:lpstr>Либеральные и охранительные тенденции</vt:lpstr>
      <vt:lpstr>Польская конституция 1815 года</vt:lpstr>
      <vt:lpstr>Военные поселения</vt:lpstr>
      <vt:lpstr>Военные поселения</vt:lpstr>
      <vt:lpstr>Дворянская оппозиция самодержавию</vt:lpstr>
      <vt:lpstr>Домашнее задание: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Либеральные и охранительные тенденции во внутренней политике</dc:title>
  <dc:creator>3</dc:creator>
  <cp:lastModifiedBy>3</cp:lastModifiedBy>
  <cp:revision>7</cp:revision>
  <dcterms:created xsi:type="dcterms:W3CDTF">2023-11-13T06:19:42Z</dcterms:created>
  <dcterms:modified xsi:type="dcterms:W3CDTF">2023-11-13T07:20:00Z</dcterms:modified>
</cp:coreProperties>
</file>