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5"/>
  </p:notesMasterIdLst>
  <p:sldIdLst>
    <p:sldId id="256" r:id="rId2"/>
    <p:sldId id="399" r:id="rId3"/>
    <p:sldId id="401" r:id="rId4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54" y="-9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95C23C-F34E-4CB7-A82E-5E13057C496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0E1EF3-0B04-4653-BB7A-F9BF0E048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908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6611" y="5052546"/>
            <a:ext cx="6106761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9963D-E6A9-46F0-A97B-62C0BB08D86E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0B87-3F38-4687-A4D8-72C859F272D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5713" y="3132290"/>
            <a:ext cx="7773297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63750" y="731519"/>
            <a:ext cx="69342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9963D-E6A9-46F0-A97B-62C0BB08D86E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0B87-3F38-4687-A4D8-72C859F272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49905" y="376518"/>
            <a:ext cx="222885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01123" y="731520"/>
            <a:ext cx="5231728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9963D-E6A9-46F0-A97B-62C0BB08D86E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0B87-3F38-4687-A4D8-72C859F272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9963D-E6A9-46F0-A97B-62C0BB08D86E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0B87-3F38-4687-A4D8-72C859F272D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238250" y="731520"/>
            <a:ext cx="69342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2628" y="2172648"/>
            <a:ext cx="6463888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0975" y="4607511"/>
            <a:ext cx="6468035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9963D-E6A9-46F0-A97B-62C0BB08D86E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0B87-3F38-4687-A4D8-72C859F272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9963D-E6A9-46F0-A97B-62C0BB08D86E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0B87-3F38-4687-A4D8-72C859F272D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38249" y="731519"/>
            <a:ext cx="3625596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032248" y="731520"/>
            <a:ext cx="3625596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8250" y="731520"/>
            <a:ext cx="3625596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2818" y="1400327"/>
            <a:ext cx="3625596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4577" y="731520"/>
            <a:ext cx="3625596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0" y="1399032"/>
            <a:ext cx="3625596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9963D-E6A9-46F0-A97B-62C0BB08D86E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0B87-3F38-4687-A4D8-72C859F272D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9963D-E6A9-46F0-A97B-62C0BB08D86E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0B87-3F38-4687-A4D8-72C859F272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9963D-E6A9-46F0-A97B-62C0BB08D86E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0B87-3F38-4687-A4D8-72C859F272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020" y="2209801"/>
            <a:ext cx="3939092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6309" y="731520"/>
            <a:ext cx="4351842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65412" y="3497802"/>
            <a:ext cx="3671048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9963D-E6A9-46F0-A97B-62C0BB08D86E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0B87-3F38-4687-A4D8-72C859F272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48106" y="1143000"/>
            <a:ext cx="44577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1044" y="1010486"/>
            <a:ext cx="4001957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9963D-E6A9-46F0-A97B-62C0BB08D86E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0B87-3F38-4687-A4D8-72C859F272D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873" y="4464421"/>
            <a:ext cx="6915500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906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906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2730" y="4372168"/>
            <a:ext cx="705522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8250" y="732260"/>
            <a:ext cx="69342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86550" y="6172201"/>
            <a:ext cx="2724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549963D-E6A9-46F0-A97B-62C0BB08D86E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300" y="6172201"/>
            <a:ext cx="36322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27500" y="6172201"/>
            <a:ext cx="1981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1320B87-3F38-4687-A4D8-72C859F272D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45937"/>
            <a:ext cx="9906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образовательное автономное  учреждение 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«Детский сад № 176»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76564" y="5445224"/>
            <a:ext cx="4953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Подготовила: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воспитатель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Магомедова З.Д..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1" y="2795260"/>
            <a:ext cx="3839909" cy="4111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62016" y="784601"/>
            <a:ext cx="9793088" cy="857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i="1" dirty="0" smtClean="0">
                <a:latin typeface="Times New Roman"/>
                <a:ea typeface="Calibri"/>
                <a:cs typeface="Times New Roman"/>
              </a:rPr>
              <a:t>ПАСПОРТ</a:t>
            </a:r>
            <a:endParaRPr lang="ru-RU" sz="1400" dirty="0" smtClean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i="1" dirty="0" smtClean="0">
                <a:latin typeface="Times New Roman"/>
                <a:ea typeface="Calibri"/>
                <a:cs typeface="Times New Roman"/>
              </a:rPr>
              <a:t>Наглядно-дидактические </a:t>
            </a:r>
            <a:r>
              <a:rPr lang="ru-RU" b="1" i="1" dirty="0">
                <a:latin typeface="Times New Roman"/>
                <a:ea typeface="Calibri"/>
                <a:cs typeface="Times New Roman"/>
              </a:rPr>
              <a:t>пособия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035291" y="1581725"/>
            <a:ext cx="58961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«Собери картинку, похвали </a:t>
            </a:r>
            <a:r>
              <a:rPr lang="ru-RU" dirty="0"/>
              <a:t>дедушку, </a:t>
            </a:r>
            <a:r>
              <a:rPr lang="ru-RU" dirty="0" smtClean="0"/>
              <a:t>бабушку»</a:t>
            </a:r>
            <a:endParaRPr lang="ru-RU" dirty="0"/>
          </a:p>
        </p:txBody>
      </p:sp>
      <p:pic>
        <p:nvPicPr>
          <p:cNvPr id="1026" name="Picture 2" descr="C:\Users\User\Downloads\IMG_5389.HEI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4672" y="2204864"/>
            <a:ext cx="3528392" cy="3087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2414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761" y="3605418"/>
            <a:ext cx="777532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/>
              </a:rPr>
              <a:t>Игровые действия</a:t>
            </a:r>
            <a:r>
              <a:rPr lang="ru-RU" dirty="0">
                <a:solidFill>
                  <a:srgbClr val="010101"/>
                </a:solidFill>
                <a:latin typeface="Roboto"/>
              </a:rPr>
              <a:t>: </a:t>
            </a:r>
            <a:r>
              <a:rPr lang="ru-RU" dirty="0" smtClean="0">
                <a:solidFill>
                  <a:srgbClr val="212529"/>
                </a:solidFill>
                <a:latin typeface="Arial"/>
              </a:rPr>
              <a:t>Каждому </a:t>
            </a:r>
            <a:r>
              <a:rPr lang="ru-RU" dirty="0">
                <a:solidFill>
                  <a:srgbClr val="212529"/>
                </a:solidFill>
                <a:latin typeface="Arial"/>
              </a:rPr>
              <a:t>играющему воспитатель раздает разрезанные карточки, предлагает внимательно рассмотреть каждую часть, составить </a:t>
            </a:r>
            <a:r>
              <a:rPr lang="ru-RU" dirty="0" smtClean="0">
                <a:solidFill>
                  <a:srgbClr val="212529"/>
                </a:solidFill>
                <a:latin typeface="Arial"/>
              </a:rPr>
              <a:t>изображение проговаривая слова</a:t>
            </a:r>
            <a:r>
              <a:rPr lang="ru-RU" dirty="0">
                <a:solidFill>
                  <a:srgbClr val="010101"/>
                </a:solidFill>
                <a:latin typeface="Roboto"/>
              </a:rPr>
              <a:t> ласковые и нежные </a:t>
            </a:r>
            <a:r>
              <a:rPr lang="ru-RU" dirty="0" smtClean="0">
                <a:solidFill>
                  <a:srgbClr val="010101"/>
                </a:solidFill>
                <a:latin typeface="Roboto"/>
              </a:rPr>
              <a:t> </a:t>
            </a:r>
            <a:r>
              <a:rPr lang="ru-RU" dirty="0">
                <a:solidFill>
                  <a:srgbClr val="010101"/>
                </a:solidFill>
                <a:latin typeface="Roboto"/>
              </a:rPr>
              <a:t>бабушке и дедушке.</a:t>
            </a:r>
            <a:endParaRPr lang="ru-RU" dirty="0">
              <a:solidFill>
                <a:srgbClr val="212529"/>
              </a:solidFill>
              <a:latin typeface="Arial"/>
            </a:endParaRPr>
          </a:p>
          <a:p>
            <a:pPr lvl="0"/>
            <a:r>
              <a:rPr lang="ru-RU" dirty="0">
                <a:solidFill>
                  <a:srgbClr val="212529"/>
                </a:solidFill>
                <a:latin typeface="Arial"/>
              </a:rPr>
              <a:t>На первом этапе игры дети составляют изображение, накладывая части на картинку-образец. Дальше педагог усложняет задачу: убирает образец, теперь игроки должны сложить картинку без зрительной подсказки.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6405" y="2846790"/>
            <a:ext cx="74608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/>
              </a:rPr>
              <a:t>Игровые правила</a:t>
            </a:r>
            <a:r>
              <a:rPr lang="ru-RU" dirty="0">
                <a:solidFill>
                  <a:srgbClr val="010101"/>
                </a:solidFill>
                <a:latin typeface="Roboto"/>
              </a:rPr>
              <a:t>: </a:t>
            </a:r>
            <a:r>
              <a:rPr lang="ru-RU" dirty="0" smtClean="0">
                <a:solidFill>
                  <a:srgbClr val="010101"/>
                </a:solidFill>
                <a:latin typeface="Roboto"/>
              </a:rPr>
              <a:t>Собрать разрезные картинки, </a:t>
            </a:r>
            <a:r>
              <a:rPr lang="ru-RU" dirty="0">
                <a:solidFill>
                  <a:srgbClr val="010101"/>
                </a:solidFill>
                <a:latin typeface="Roboto"/>
              </a:rPr>
              <a:t>сказать слова какие бы ребенок хотел </a:t>
            </a:r>
            <a:r>
              <a:rPr lang="ru-RU" dirty="0" smtClean="0">
                <a:solidFill>
                  <a:srgbClr val="010101"/>
                </a:solidFill>
                <a:latin typeface="Roboto"/>
              </a:rPr>
              <a:t> </a:t>
            </a:r>
            <a:r>
              <a:rPr lang="ru-RU" dirty="0">
                <a:solidFill>
                  <a:srgbClr val="010101"/>
                </a:solidFill>
                <a:latin typeface="Roboto"/>
              </a:rPr>
              <a:t>сказать бабушке и </a:t>
            </a:r>
            <a:r>
              <a:rPr lang="ru-RU" dirty="0" smtClean="0">
                <a:solidFill>
                  <a:srgbClr val="010101"/>
                </a:solidFill>
                <a:latin typeface="Roboto"/>
              </a:rPr>
              <a:t>дедушке и положить на образец.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5318" y="1280803"/>
            <a:ext cx="9001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10101"/>
                </a:solidFill>
                <a:latin typeface="Roboto"/>
              </a:rPr>
              <a:t>Образовательная область: познавательное развитие, социально-коммуникативное развитие, речевое развитие.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10101"/>
                </a:solidFill>
                <a:latin typeface="Roboto"/>
              </a:rPr>
              <a:t>Формы организации: групповая, индивидуальная.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10101"/>
                </a:solidFill>
                <a:latin typeface="Roboto"/>
              </a:rPr>
              <a:t>Дидактическая задача: Воспитывать уважение к своим бабушкам и дедушкам.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10101"/>
                </a:solidFill>
                <a:latin typeface="Roboto"/>
              </a:rPr>
              <a:t>Игровая задача: Расширить объём знаний детей о ласковых и нежных словах.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002" y="3277841"/>
            <a:ext cx="2571998" cy="3575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2126831" y="116632"/>
            <a:ext cx="4953000" cy="85767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b="1" i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ПАСПОРТ</a:t>
            </a:r>
            <a:endParaRPr lang="ru-RU" sz="1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b="1" i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Наглядно-дидактические пособия</a:t>
            </a:r>
            <a:endParaRPr lang="ru-RU" sz="1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26830" y="836712"/>
            <a:ext cx="58505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</a:rPr>
              <a:t>«Собери </a:t>
            </a:r>
            <a:r>
              <a:rPr lang="ru-RU" dirty="0" smtClean="0">
                <a:solidFill>
                  <a:prstClr val="black"/>
                </a:solidFill>
              </a:rPr>
              <a:t>картинку, похвали </a:t>
            </a:r>
            <a:r>
              <a:rPr lang="ru-RU" dirty="0">
                <a:solidFill>
                  <a:prstClr val="black"/>
                </a:solidFill>
              </a:rPr>
              <a:t>дедушку, бабушку»</a:t>
            </a:r>
          </a:p>
        </p:txBody>
      </p:sp>
    </p:spTree>
    <p:extLst>
      <p:ext uri="{BB962C8B-B14F-4D97-AF65-F5344CB8AC3E}">
        <p14:creationId xmlns:p14="http://schemas.microsoft.com/office/powerpoint/2010/main" val="3725611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27384" y="4452213"/>
            <a:ext cx="4953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Оборудование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Разрезные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 ламинированные картинки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из нескольких частей и образец для сравнения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591" y="1988840"/>
            <a:ext cx="84969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Планируемый результат: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10101"/>
                </a:solidFill>
                <a:latin typeface="Times New Roman" pitchFamily="18" charset="0"/>
                <a:cs typeface="Times New Roman" pitchFamily="18" charset="0"/>
              </a:rPr>
              <a:t>• Проявляют интерес к игровой деятельности.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10101"/>
                </a:solidFill>
                <a:latin typeface="Times New Roman" pitchFamily="18" charset="0"/>
                <a:cs typeface="Times New Roman" pitchFamily="18" charset="0"/>
              </a:rPr>
              <a:t>• Проявляют любознательность, инициативность</a:t>
            </a:r>
            <a:r>
              <a:rPr lang="ru-RU" dirty="0" smtClean="0">
                <a:solidFill>
                  <a:srgbClr val="01010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10101"/>
                </a:solidFill>
                <a:latin typeface="Times New Roman" pitchFamily="18" charset="0"/>
                <a:cs typeface="Times New Roman" pitchFamily="18" charset="0"/>
              </a:rPr>
              <a:t>• Демонстрируют умение выполнять правила игры.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10101"/>
                </a:solidFill>
                <a:latin typeface="Times New Roman" pitchFamily="18" charset="0"/>
                <a:cs typeface="Times New Roman" pitchFamily="18" charset="0"/>
              </a:rPr>
              <a:t>• Дети проявляют желание заботиться и ценить своих бабушек и дедушек.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10101"/>
                </a:solidFill>
                <a:latin typeface="Times New Roman" pitchFamily="18" charset="0"/>
                <a:cs typeface="Times New Roman" pitchFamily="18" charset="0"/>
              </a:rPr>
              <a:t>• Дети используют в своем словаре ласковые и добрые слова.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10101"/>
                </a:solidFill>
                <a:latin typeface="Times New Roman" pitchFamily="18" charset="0"/>
                <a:cs typeface="Times New Roman" pitchFamily="18" charset="0"/>
              </a:rPr>
              <a:t>• У детей </a:t>
            </a:r>
            <a:r>
              <a:rPr lang="ru-RU" dirty="0" smtClean="0">
                <a:solidFill>
                  <a:srgbClr val="010101"/>
                </a:solidFill>
                <a:latin typeface="Times New Roman" pitchFamily="18" charset="0"/>
                <a:cs typeface="Times New Roman" pitchFamily="18" charset="0"/>
              </a:rPr>
              <a:t>активизируется </a:t>
            </a:r>
            <a:r>
              <a:rPr lang="ru-RU" dirty="0">
                <a:solidFill>
                  <a:srgbClr val="010101"/>
                </a:solidFill>
                <a:latin typeface="Times New Roman" pitchFamily="18" charset="0"/>
                <a:cs typeface="Times New Roman" pitchFamily="18" charset="0"/>
              </a:rPr>
              <a:t>грамматический строй речи.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91" y="297796"/>
            <a:ext cx="4953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 детей раннего возраста первоначальных представлений 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семье,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уважительного отношения и чувства любви к своим бабушкам, дедушкам.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3160" y="25124"/>
            <a:ext cx="2304256" cy="3068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9144" y="3501008"/>
            <a:ext cx="2448272" cy="326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601726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1225</TotalTime>
  <Words>175</Words>
  <Application>Microsoft Office PowerPoint</Application>
  <PresentationFormat>Лист A4 (210x297 мм)</PresentationFormat>
  <Paragraphs>19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Воздушный поток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46</cp:revision>
  <dcterms:created xsi:type="dcterms:W3CDTF">2023-10-21T16:18:17Z</dcterms:created>
  <dcterms:modified xsi:type="dcterms:W3CDTF">2023-11-13T07:19:33Z</dcterms:modified>
</cp:coreProperties>
</file>