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9" r:id="rId3"/>
    <p:sldId id="271" r:id="rId4"/>
    <p:sldId id="272" r:id="rId5"/>
    <p:sldId id="257" r:id="rId6"/>
    <p:sldId id="258" r:id="rId7"/>
    <p:sldId id="273" r:id="rId8"/>
    <p:sldId id="260" r:id="rId9"/>
    <p:sldId id="261" r:id="rId10"/>
    <p:sldId id="262" r:id="rId11"/>
    <p:sldId id="270" r:id="rId12"/>
    <p:sldId id="265" r:id="rId13"/>
    <p:sldId id="274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2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DF27FD-EC79-4ACA-8574-AFAE58C183E9}" type="datetimeFigureOut">
              <a:rPr lang="ru-RU" smtClean="0"/>
              <a:pPr/>
              <a:t>11.06.2020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186F6-DE5A-439E-B320-E56CAD0DA04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DF27FD-EC79-4ACA-8574-AFAE58C183E9}" type="datetimeFigureOut">
              <a:rPr lang="ru-RU" smtClean="0"/>
              <a:pPr/>
              <a:t>11.06.2020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186F6-DE5A-439E-B320-E56CAD0DA04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DF27FD-EC79-4ACA-8574-AFAE58C183E9}" type="datetimeFigureOut">
              <a:rPr lang="ru-RU" smtClean="0"/>
              <a:pPr/>
              <a:t>11.06.2020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186F6-DE5A-439E-B320-E56CAD0DA04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DF27FD-EC79-4ACA-8574-AFAE58C183E9}" type="datetimeFigureOut">
              <a:rPr lang="ru-RU" smtClean="0"/>
              <a:pPr/>
              <a:t>11.06.2020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186F6-DE5A-439E-B320-E56CAD0DA04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DF27FD-EC79-4ACA-8574-AFAE58C183E9}" type="datetimeFigureOut">
              <a:rPr lang="ru-RU" smtClean="0"/>
              <a:pPr/>
              <a:t>11.06.2020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186F6-DE5A-439E-B320-E56CAD0DA04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DF27FD-EC79-4ACA-8574-AFAE58C183E9}" type="datetimeFigureOut">
              <a:rPr lang="ru-RU" smtClean="0"/>
              <a:pPr/>
              <a:t>11.06.2020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186F6-DE5A-439E-B320-E56CAD0DA04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DF27FD-EC79-4ACA-8574-AFAE58C183E9}" type="datetimeFigureOut">
              <a:rPr lang="ru-RU" smtClean="0"/>
              <a:pPr/>
              <a:t>11.06.2020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186F6-DE5A-439E-B320-E56CAD0DA04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DF27FD-EC79-4ACA-8574-AFAE58C183E9}" type="datetimeFigureOut">
              <a:rPr lang="ru-RU" smtClean="0"/>
              <a:pPr/>
              <a:t>11.06.2020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186F6-DE5A-439E-B320-E56CAD0DA04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DF27FD-EC79-4ACA-8574-AFAE58C183E9}" type="datetimeFigureOut">
              <a:rPr lang="ru-RU" smtClean="0"/>
              <a:pPr/>
              <a:t>11.06.2020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186F6-DE5A-439E-B320-E56CAD0DA04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DF27FD-EC79-4ACA-8574-AFAE58C183E9}" type="datetimeFigureOut">
              <a:rPr lang="ru-RU" smtClean="0"/>
              <a:pPr/>
              <a:t>11.06.2020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186F6-DE5A-439E-B320-E56CAD0DA04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DF27FD-EC79-4ACA-8574-AFAE58C183E9}" type="datetimeFigureOut">
              <a:rPr lang="ru-RU" smtClean="0"/>
              <a:pPr/>
              <a:t>11.06.2020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186F6-DE5A-439E-B320-E56CAD0DA04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DF27FD-EC79-4ACA-8574-AFAE58C183E9}" type="datetimeFigureOut">
              <a:rPr lang="ru-RU" smtClean="0"/>
              <a:pPr/>
              <a:t>11.06.2020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7186F6-DE5A-439E-B320-E56CAD0DA04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audio" Target="../media/audio7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image" Target="../media/image26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jpeg"/><Relationship Id="rId3" Type="http://schemas.openxmlformats.org/officeDocument/2006/relationships/image" Target="../media/image30.png"/><Relationship Id="rId7" Type="http://schemas.openxmlformats.org/officeDocument/2006/relationships/image" Target="../media/image34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jpeg"/><Relationship Id="rId5" Type="http://schemas.openxmlformats.org/officeDocument/2006/relationships/image" Target="../media/image32.jpeg"/><Relationship Id="rId10" Type="http://schemas.openxmlformats.org/officeDocument/2006/relationships/image" Target="../media/image37.jpeg"/><Relationship Id="rId4" Type="http://schemas.openxmlformats.org/officeDocument/2006/relationships/image" Target="../media/image31.jpeg"/><Relationship Id="rId9" Type="http://schemas.openxmlformats.org/officeDocument/2006/relationships/image" Target="../media/image36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audio" Target="../media/audio7.wav"/><Relationship Id="rId2" Type="http://schemas.openxmlformats.org/officeDocument/2006/relationships/audio" Target="../media/audio8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8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audio" Target="../media/audio4.wav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audio" Target="../media/audio6.wav"/><Relationship Id="rId7" Type="http://schemas.openxmlformats.org/officeDocument/2006/relationships/image" Target="../media/image7.jpeg"/><Relationship Id="rId2" Type="http://schemas.openxmlformats.org/officeDocument/2006/relationships/audio" Target="../media/audio5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audio" Target="../media/audio1.wav"/><Relationship Id="rId7" Type="http://schemas.openxmlformats.org/officeDocument/2006/relationships/image" Target="../media/image12.jpeg"/><Relationship Id="rId2" Type="http://schemas.openxmlformats.org/officeDocument/2006/relationships/audio" Target="../media/audio7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audio" Target="../media/audio9.wav"/><Relationship Id="rId7" Type="http://schemas.openxmlformats.org/officeDocument/2006/relationships/image" Target="../media/image21.jpeg"/><Relationship Id="rId2" Type="http://schemas.openxmlformats.org/officeDocument/2006/relationships/audio" Target="../media/audio8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audio" Target="../media/audio11.wav"/><Relationship Id="rId7" Type="http://schemas.openxmlformats.org/officeDocument/2006/relationships/image" Target="../media/image24.jpeg"/><Relationship Id="rId2" Type="http://schemas.openxmlformats.org/officeDocument/2006/relationships/audio" Target="../media/audio10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jpeg"/><Relationship Id="rId5" Type="http://schemas.openxmlformats.org/officeDocument/2006/relationships/image" Target="../media/image10.jpeg"/><Relationship Id="rId4" Type="http://schemas.openxmlformats.org/officeDocument/2006/relationships/image" Target="../media/image2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4290"/>
            <a:ext cx="7772400" cy="1285884"/>
          </a:xfrm>
        </p:spPr>
        <p:txBody>
          <a:bodyPr>
            <a:normAutofit fontScale="90000"/>
          </a:bodyPr>
          <a:lstStyle/>
          <a:p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Муниципальное бюджетное дошкольное образовательное учреждение детский сад №3 </a:t>
            </a:r>
            <a:r>
              <a:rPr lang="ru-RU" sz="2000" dirty="0" err="1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общеразвивающего</a:t>
            </a:r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вида с приоритетным осуществлением деятельности по художественно-эстетическому направлению развития детей </a:t>
            </a:r>
            <a:r>
              <a:rPr lang="ru-RU" sz="2000" dirty="0" err="1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г.Курлово</a:t>
            </a:r>
            <a:r>
              <a:rPr lang="ru-RU" sz="2000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2000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</a:br>
            <a:endParaRPr lang="ru-RU" sz="2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1928802"/>
            <a:ext cx="6400800" cy="3709998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3074" name="Picture 2" descr="C:\Users\Леля\Desktop\Новая папка (4)\1579630327_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1357298"/>
            <a:ext cx="8501122" cy="5279414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2000232" y="1785926"/>
            <a:ext cx="5214974" cy="257176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Интерактивная игра </a:t>
            </a:r>
          </a:p>
          <a:p>
            <a:pPr algn="ctr"/>
            <a:r>
              <a:rPr lang="ru-RU" sz="4000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«Наша дорожная безопасность»</a:t>
            </a:r>
            <a:endParaRPr lang="ru-RU" sz="4000" b="1" dirty="0">
              <a:solidFill>
                <a:schemeClr val="accent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928662" y="4500570"/>
            <a:ext cx="4071966" cy="9144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Воспитатель: Медведева В.М.</a:t>
            </a:r>
            <a:endParaRPr lang="ru-RU" sz="2000" b="1" dirty="0">
              <a:solidFill>
                <a:schemeClr val="accent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latin typeface="Arial" pitchFamily="34" charset="0"/>
                <a:cs typeface="Arial" pitchFamily="34" charset="0"/>
              </a:rPr>
              <a:t>Расставь дорожные знаки</a:t>
            </a:r>
            <a:endParaRPr lang="ru-RU" sz="32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3075" name="Picture 3" descr="C:\Users\Леля\Desktop\Новая папка (4)\img9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285851" y="1071546"/>
            <a:ext cx="7112051" cy="4000528"/>
          </a:xfrm>
          <a:prstGeom prst="rect">
            <a:avLst/>
          </a:prstGeom>
          <a:noFill/>
        </p:spPr>
      </p:pic>
      <p:pic>
        <p:nvPicPr>
          <p:cNvPr id="3076" name="Picture 4" descr="C:\Users\Леля\Desktop\Новая папка (4)\f66e5c3d25a993cbdaf1df2dd065358c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15008" y="5000636"/>
            <a:ext cx="1357322" cy="1357322"/>
          </a:xfrm>
          <a:prstGeom prst="rect">
            <a:avLst/>
          </a:prstGeom>
          <a:noFill/>
        </p:spPr>
      </p:pic>
      <p:pic>
        <p:nvPicPr>
          <p:cNvPr id="3077" name="Picture 5" descr="C:\Users\Леля\Desktop\Новая папка (4)\1200px-Sweden_road_sign_B3-1.svg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143372" y="5143512"/>
            <a:ext cx="1143008" cy="1143008"/>
          </a:xfrm>
          <a:prstGeom prst="rect">
            <a:avLst/>
          </a:prstGeom>
          <a:noFill/>
        </p:spPr>
      </p:pic>
      <p:pic>
        <p:nvPicPr>
          <p:cNvPr id="3078" name="Picture 6" descr="C:\Users\Леля\Desktop\Новая папка (4)\1200px-Italian_traffic_signs_-_old_-_parcheggio.svg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357422" y="5143512"/>
            <a:ext cx="1071570" cy="107157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042 -0.03399 L 0.35694 -0.55838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3" y="-262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2378 -0.01827 L 0.33872 -0.42728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7" y="-205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6.94444E-6 3.3526E-6 L -0.38593 -0.54543 " pathEditMode="relative" ptsTypes="AA">
                                      <p:cBhvr>
                                        <p:cTn id="14" dur="2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8229600" cy="714380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latin typeface="Arial" pitchFamily="34" charset="0"/>
                <a:cs typeface="Arial" pitchFamily="34" charset="0"/>
              </a:rPr>
              <a:t>Создай макет движения на перекрёстке</a:t>
            </a:r>
            <a:endParaRPr lang="ru-RU" sz="32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0" name="Picture 2" descr="C:\Users\Леля\Desktop\Новая папка (4)\img3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357290" y="1500174"/>
            <a:ext cx="6000794" cy="4500594"/>
          </a:xfrm>
          <a:prstGeom prst="rect">
            <a:avLst/>
          </a:prstGeom>
          <a:noFill/>
        </p:spPr>
      </p:pic>
      <p:pic>
        <p:nvPicPr>
          <p:cNvPr id="2051" name="Picture 3" descr="C:\Users\Леля\Desktop\Новая папка (4)\c0025e30320871.561d94258213b.pn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858148" y="1714488"/>
            <a:ext cx="620301" cy="357190"/>
          </a:xfrm>
          <a:prstGeom prst="rect">
            <a:avLst/>
          </a:prstGeom>
          <a:noFill/>
        </p:spPr>
      </p:pic>
      <p:sp>
        <p:nvSpPr>
          <p:cNvPr id="6" name="Овал 5"/>
          <p:cNvSpPr/>
          <p:nvPr/>
        </p:nvSpPr>
        <p:spPr>
          <a:xfrm>
            <a:off x="785786" y="2214554"/>
            <a:ext cx="214314" cy="214314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928662" y="857232"/>
            <a:ext cx="214314" cy="214314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1428728" y="857232"/>
            <a:ext cx="214314" cy="214314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2857488" y="1000108"/>
            <a:ext cx="214314" cy="214314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4000496" y="1142984"/>
            <a:ext cx="214314" cy="214314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5214942" y="1142984"/>
            <a:ext cx="214314" cy="214314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/>
          <p:cNvSpPr/>
          <p:nvPr/>
        </p:nvSpPr>
        <p:spPr>
          <a:xfrm>
            <a:off x="7643834" y="928670"/>
            <a:ext cx="214314" cy="214314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Овал 12"/>
          <p:cNvSpPr/>
          <p:nvPr/>
        </p:nvSpPr>
        <p:spPr>
          <a:xfrm>
            <a:off x="3214678" y="6215082"/>
            <a:ext cx="214314" cy="214314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Овал 13"/>
          <p:cNvSpPr/>
          <p:nvPr/>
        </p:nvSpPr>
        <p:spPr>
          <a:xfrm>
            <a:off x="8143900" y="2143116"/>
            <a:ext cx="214314" cy="214314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Овал 15"/>
          <p:cNvSpPr/>
          <p:nvPr/>
        </p:nvSpPr>
        <p:spPr>
          <a:xfrm>
            <a:off x="928662" y="1928802"/>
            <a:ext cx="214314" cy="214314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Овал 16"/>
          <p:cNvSpPr/>
          <p:nvPr/>
        </p:nvSpPr>
        <p:spPr>
          <a:xfrm>
            <a:off x="7358082" y="4357694"/>
            <a:ext cx="214314" cy="214314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Овал 17"/>
          <p:cNvSpPr/>
          <p:nvPr/>
        </p:nvSpPr>
        <p:spPr>
          <a:xfrm>
            <a:off x="285720" y="1500174"/>
            <a:ext cx="214314" cy="21431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Овал 18"/>
          <p:cNvSpPr/>
          <p:nvPr/>
        </p:nvSpPr>
        <p:spPr>
          <a:xfrm>
            <a:off x="928662" y="2571744"/>
            <a:ext cx="214314" cy="21431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Овал 19"/>
          <p:cNvSpPr/>
          <p:nvPr/>
        </p:nvSpPr>
        <p:spPr>
          <a:xfrm>
            <a:off x="785786" y="3429000"/>
            <a:ext cx="214314" cy="21431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Овал 20"/>
          <p:cNvSpPr/>
          <p:nvPr/>
        </p:nvSpPr>
        <p:spPr>
          <a:xfrm>
            <a:off x="6929454" y="1071546"/>
            <a:ext cx="214314" cy="21431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Овал 21"/>
          <p:cNvSpPr/>
          <p:nvPr/>
        </p:nvSpPr>
        <p:spPr>
          <a:xfrm>
            <a:off x="3428992" y="1071546"/>
            <a:ext cx="214314" cy="21431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Овал 22"/>
          <p:cNvSpPr/>
          <p:nvPr/>
        </p:nvSpPr>
        <p:spPr>
          <a:xfrm>
            <a:off x="4572000" y="1142984"/>
            <a:ext cx="214314" cy="21431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Овал 23"/>
          <p:cNvSpPr/>
          <p:nvPr/>
        </p:nvSpPr>
        <p:spPr>
          <a:xfrm>
            <a:off x="6072198" y="1071546"/>
            <a:ext cx="214314" cy="21431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Овал 24"/>
          <p:cNvSpPr/>
          <p:nvPr/>
        </p:nvSpPr>
        <p:spPr>
          <a:xfrm>
            <a:off x="714348" y="2428868"/>
            <a:ext cx="214314" cy="214314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Овал 25"/>
          <p:cNvSpPr/>
          <p:nvPr/>
        </p:nvSpPr>
        <p:spPr>
          <a:xfrm>
            <a:off x="928662" y="3000372"/>
            <a:ext cx="214314" cy="214314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Овал 26"/>
          <p:cNvSpPr/>
          <p:nvPr/>
        </p:nvSpPr>
        <p:spPr>
          <a:xfrm>
            <a:off x="8643966" y="2714620"/>
            <a:ext cx="214314" cy="214314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Овал 27"/>
          <p:cNvSpPr/>
          <p:nvPr/>
        </p:nvSpPr>
        <p:spPr>
          <a:xfrm>
            <a:off x="7358082" y="1285860"/>
            <a:ext cx="214314" cy="214314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Овал 28"/>
          <p:cNvSpPr/>
          <p:nvPr/>
        </p:nvSpPr>
        <p:spPr>
          <a:xfrm>
            <a:off x="3643306" y="6215082"/>
            <a:ext cx="214314" cy="21431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Овал 30"/>
          <p:cNvSpPr/>
          <p:nvPr/>
        </p:nvSpPr>
        <p:spPr>
          <a:xfrm>
            <a:off x="7358082" y="3857628"/>
            <a:ext cx="214314" cy="21431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Овал 31"/>
          <p:cNvSpPr/>
          <p:nvPr/>
        </p:nvSpPr>
        <p:spPr>
          <a:xfrm>
            <a:off x="8643966" y="3643314"/>
            <a:ext cx="214314" cy="21431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Овал 32"/>
          <p:cNvSpPr/>
          <p:nvPr/>
        </p:nvSpPr>
        <p:spPr>
          <a:xfrm>
            <a:off x="7429520" y="1928802"/>
            <a:ext cx="214314" cy="21431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52" name="Picture 4" descr="C:\Users\Леля\Desktop\Новая папка (4)\00 (2)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 t="21875" r="29946" b="3125"/>
          <a:stretch>
            <a:fillRect/>
          </a:stretch>
        </p:blipFill>
        <p:spPr bwMode="auto">
          <a:xfrm>
            <a:off x="928662" y="1142984"/>
            <a:ext cx="357190" cy="654396"/>
          </a:xfrm>
          <a:prstGeom prst="rect">
            <a:avLst/>
          </a:prstGeom>
          <a:noFill/>
        </p:spPr>
      </p:pic>
      <p:pic>
        <p:nvPicPr>
          <p:cNvPr id="2054" name="Picture 6" descr="C:\Users\Леля\Desktop\Новая папка (4)\depositphotos_114627880-stock-photo-kindergarten-preschool-school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1143" t="11829" r="66862" b="12861"/>
          <a:stretch>
            <a:fillRect/>
          </a:stretch>
        </p:blipFill>
        <p:spPr bwMode="auto">
          <a:xfrm>
            <a:off x="428596" y="3929066"/>
            <a:ext cx="357190" cy="869161"/>
          </a:xfrm>
          <a:prstGeom prst="rect">
            <a:avLst/>
          </a:prstGeom>
          <a:noFill/>
        </p:spPr>
      </p:pic>
      <p:pic>
        <p:nvPicPr>
          <p:cNvPr id="2056" name="Picture 8" descr="C:\Users\Леля\Desktop\Новая папка (4)\по-ицейский-вижения.jp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60328" t="40465" r="8052" b="12326"/>
          <a:stretch>
            <a:fillRect/>
          </a:stretch>
        </p:blipFill>
        <p:spPr bwMode="auto">
          <a:xfrm>
            <a:off x="7429520" y="4786322"/>
            <a:ext cx="571504" cy="772032"/>
          </a:xfrm>
          <a:prstGeom prst="rect">
            <a:avLst/>
          </a:prstGeom>
          <a:noFill/>
        </p:spPr>
      </p:pic>
      <p:pic>
        <p:nvPicPr>
          <p:cNvPr id="2057" name="Picture 9" descr="C:\Users\Леля\Desktop\Новая папка (4)\девушка-шаржа-мальчика-счастливая-14334438.jpg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351643" y="2928934"/>
            <a:ext cx="792257" cy="726750"/>
          </a:xfrm>
          <a:prstGeom prst="rect">
            <a:avLst/>
          </a:prstGeom>
          <a:noFill/>
        </p:spPr>
      </p:pic>
      <p:pic>
        <p:nvPicPr>
          <p:cNvPr id="2058" name="Picture 10" descr="C:\Users\Леля\Desktop\Новая папка (4)\kisspng-car-clip-art-car-pub.jpg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857356" y="1000108"/>
            <a:ext cx="666054" cy="503241"/>
          </a:xfrm>
          <a:prstGeom prst="rect">
            <a:avLst/>
          </a:prstGeom>
          <a:noFill/>
        </p:spPr>
      </p:pic>
      <p:pic>
        <p:nvPicPr>
          <p:cNvPr id="2059" name="Picture 11" descr="C:\Users\Леля\Desktop\Новая папка (4)\1_html_2c5ce519.jpg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643438" y="5715016"/>
            <a:ext cx="580434" cy="928694"/>
          </a:xfrm>
          <a:prstGeom prst="rect">
            <a:avLst/>
          </a:prstGeom>
          <a:noFill/>
        </p:spPr>
      </p:pic>
      <p:pic>
        <p:nvPicPr>
          <p:cNvPr id="2060" name="Picture 12" descr="C:\Users\Леля\Desktop\Новая папка (4)\круг-ый-ма-ый-.jpg"/>
          <p:cNvPicPr>
            <a:picLocks noChangeAspect="1" noChangeArrowheads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429256" y="5786454"/>
            <a:ext cx="928694" cy="92869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-3.9408E-6 L 0.11806 0.10477 " pathEditMode="relative" ptsTypes="AA">
                                      <p:cBhvr>
                                        <p:cTn id="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87 -0.0185 L 0.20573 0.22294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2" y="12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746 0.00324 L 0.23663 0.0451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2" y="2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778E-17 2.6272E-6 L 0.13385 -0.01041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7" y="-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712 0.00417 L 0.14236 -0.00624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5" y="-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-4.07956E-6 L 0.11823 -4.07956E-6 " pathEditMode="relative" ptsTypes="AA">
                                      <p:cBhvr>
                                        <p:cTn id="26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83333E-6 6.75301E-6 L 0.07084 0.04187 " pathEditMode="relative" ptsTypes="AA">
                                      <p:cBhvr>
                                        <p:cTn id="30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694 0.00509 L 0.07188 -0.09991 " pathEditMode="relative" rAng="0" ptsTypes="AA">
                                      <p:cBhvr>
                                        <p:cTn id="34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9" y="-5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87 -0.01526 L 0.0875 -0.1413 " pathEditMode="relative" rAng="0" ptsTypes="AA">
                                      <p:cBhvr>
                                        <p:cTn id="38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3" y="-6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1.86864E-6 L -0.11024 -0.35638 " pathEditMode="relative" rAng="0" ptsTypes="AA">
                                      <p:cBhvr>
                                        <p:cTn id="42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5" y="-17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1.3876E-7 L -0.15747 -0.32517 " pathEditMode="relative" ptsTypes="AA">
                                      <p:cBhvr>
                                        <p:cTn id="46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2413 0.01064 L 0.18177 0.06314 " pathEditMode="relative" ptsTypes="AA">
                                      <p:cBhvr>
                                        <p:cTn id="50" dur="2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3.10823E-6 L -0.06302 -0.11541 " pathEditMode="relative" ptsTypes="AA">
                                      <p:cBhvr>
                                        <p:cTn id="54" dur="2000" fill="hold"/>
                                        <p:tgtEl>
                                          <p:spTgt spid="206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3.08973E-6 L 0.17327 0.18871 " pathEditMode="relative" ptsTypes="AA">
                                      <p:cBhvr>
                                        <p:cTn id="58" dur="2000" fill="hold"/>
                                        <p:tgtEl>
                                          <p:spTgt spid="205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6 1.3876E-7 L -0.06302 -0.3462 " pathEditMode="relative" ptsTypes="AA">
                                      <p:cBhvr>
                                        <p:cTn id="62" dur="2000" fill="hold"/>
                                        <p:tgtEl>
                                          <p:spTgt spid="20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2.39593E-6 L -0.19688 -0.08395 " pathEditMode="relative" rAng="0" ptsTypes="AA">
                                      <p:cBhvr>
                                        <p:cTn id="66" dur="20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8" y="-4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-3.66327E-6 L -0.17326 -0.0525 " pathEditMode="relative" ptsTypes="AA">
                                      <p:cBhvr>
                                        <p:cTn id="70" dur="2000" fill="hold"/>
                                        <p:tgtEl>
                                          <p:spTgt spid="205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-2.6087E-6 L 0.15642 0.28122 " pathEditMode="relative" rAng="0" ptsTypes="AA">
                                      <p:cBhvr>
                                        <p:cTn id="74" dur="2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8" y="14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-3.70028E-7 L -0.07569 0.22294 " pathEditMode="relative" rAng="0" ptsTypes="AA">
                                      <p:cBhvr>
                                        <p:cTn id="78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8" y="11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-3.3395E-6 L 0.0184 0.2019 " pathEditMode="relative" rAng="0" ptsTypes="AA">
                                      <p:cBhvr>
                                        <p:cTn id="82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" y="10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163 0.00277 L -0.17708 0.20213 " pathEditMode="relative" rAng="0" ptsTypes="AA">
                                      <p:cBhvr>
                                        <p:cTn id="86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" y="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215 0.00277 L 0.16111 0.17067 " pathEditMode="relative" rAng="0" ptsTypes="AA">
                                      <p:cBhvr>
                                        <p:cTn id="90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7" y="8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25 0.00277 L 0.05191 0.17067 " pathEditMode="relative" ptsTypes="AA">
                                      <p:cBhvr>
                                        <p:cTn id="94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-3.70028E-7 L -0.07326 0.21254 " pathEditMode="relative" rAng="0" ptsTypes="AA">
                                      <p:cBhvr>
                                        <p:cTn id="98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7" y="10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625 0.02382 L -0.11979 0.12859 " pathEditMode="relative" rAng="0" ptsTypes="AA">
                                      <p:cBhvr>
                                        <p:cTn id="102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3" y="5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-2.49769E-7 L -0.20468 0.10476 " pathEditMode="relative" rAng="0" ptsTypes="AA">
                                      <p:cBhvr>
                                        <p:cTn id="106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2" y="5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5.55042E-7 L -0.16545 0.07331 " pathEditMode="relative" ptsTypes="AA">
                                      <p:cBhvr>
                                        <p:cTn id="110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-4.73636E-6 L -0.19809 0.07725 " pathEditMode="relative" rAng="0" ptsTypes="AA">
                                      <p:cBhvr>
                                        <p:cTn id="114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9" y="3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1.97965E-6 L -0.11805 0.20976 " pathEditMode="relative" ptsTypes="AA">
                                      <p:cBhvr>
                                        <p:cTn id="118" dur="2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65 0.00393 L -0.16598 0.00393 " pathEditMode="relative" rAng="0" ptsTypes="AA">
                                      <p:cBhvr>
                                        <p:cTn id="122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5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378 0.00463 L -0.21284 -0.03723 " pathEditMode="relative" rAng="0" ptsTypes="AA">
                                      <p:cBhvr>
                                        <p:cTn id="126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5" y="-2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8.31637E-6 L -0.2125 -0.14685 " pathEditMode="relative" ptsTypes="AA">
                                      <p:cBhvr>
                                        <p:cTn id="130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4.51434E-6 L -0.11805 -0.09436 " pathEditMode="relative" ptsTypes="AA">
                                      <p:cBhvr>
                                        <p:cTn id="134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7.04903E-6 L -0.12604 0.01041 " pathEditMode="relative" ptsTypes="AA">
                                      <p:cBhvr>
                                        <p:cTn id="138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1" grpId="0" animBg="1"/>
      <p:bldP spid="32" grpId="0" animBg="1"/>
      <p:bldP spid="33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2976" y="357166"/>
            <a:ext cx="6500858" cy="928694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accent2"/>
                </a:solidFill>
              </a:rPr>
              <a:t>Спасибо! Молодцы!</a:t>
            </a:r>
            <a:endParaRPr lang="ru-RU" b="1" dirty="0">
              <a:solidFill>
                <a:schemeClr val="accent2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28595" y="5572140"/>
            <a:ext cx="8143933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Друзья, до новых встреч!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1026" name="Picture 2" descr="C:\Users\Леля\Desktop\Новая папка (4)\s1200 (2).jpg"/>
          <p:cNvPicPr>
            <a:picLocks noGrp="1" noChangeAspect="1" noChangeArrowheads="1"/>
          </p:cNvPicPr>
          <p:nvPr>
            <p:ph idx="1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1071538" y="1571612"/>
            <a:ext cx="7094912" cy="39908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Источники</a:t>
            </a:r>
            <a:endParaRPr lang="ru-RU" sz="3200" b="1" dirty="0">
              <a:solidFill>
                <a:schemeClr val="accent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b="1" dirty="0" err="1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Яндекс-картинки</a:t>
            </a: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</a:p>
        </p:txBody>
      </p:sp>
      <p:pic>
        <p:nvPicPr>
          <p:cNvPr id="4098" name="Picture 2" descr="C:\Users\Леля\Desktop\Новая папка (4)\b0d6e3a0c417_55c5785e1acbd.pn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357422" y="1071546"/>
            <a:ext cx="5572164" cy="531096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latin typeface="Arial" pitchFamily="34" charset="0"/>
                <a:cs typeface="Arial" pitchFamily="34" charset="0"/>
              </a:rPr>
              <a:t>Краткая аннотация по использованию игры</a:t>
            </a:r>
            <a:endParaRPr lang="ru-RU" sz="3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ru-RU" sz="1800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Дидактическая задача:  </a:t>
            </a:r>
            <a:r>
              <a:rPr lang="ru-RU" sz="1800" dirty="0" smtClean="0">
                <a:latin typeface="Arial" pitchFamily="34" charset="0"/>
                <a:cs typeface="Arial" pitchFamily="34" charset="0"/>
              </a:rPr>
              <a:t>формирование знаний дошкольников о правилах </a:t>
            </a:r>
            <a:r>
              <a:rPr lang="ru-RU" sz="1800" smtClean="0">
                <a:latin typeface="Arial" pitchFamily="34" charset="0"/>
                <a:cs typeface="Arial" pitchFamily="34" charset="0"/>
              </a:rPr>
              <a:t>дорожной безопасности через </a:t>
            </a:r>
            <a:r>
              <a:rPr lang="ru-RU" sz="1800" dirty="0" smtClean="0">
                <a:latin typeface="Arial" pitchFamily="34" charset="0"/>
                <a:cs typeface="Arial" pitchFamily="34" charset="0"/>
              </a:rPr>
              <a:t>практическую деятельность.</a:t>
            </a:r>
          </a:p>
          <a:p>
            <a:pPr>
              <a:buNone/>
            </a:pPr>
            <a:r>
              <a:rPr lang="ru-RU" sz="1800" dirty="0" smtClean="0">
                <a:latin typeface="Arial" pitchFamily="34" charset="0"/>
                <a:cs typeface="Arial" pitchFamily="34" charset="0"/>
              </a:rPr>
              <a:t>     Развитие внимания и логического мышление. </a:t>
            </a:r>
          </a:p>
          <a:p>
            <a:r>
              <a:rPr lang="ru-RU" sz="1800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Игровые правила. </a:t>
            </a:r>
            <a:r>
              <a:rPr lang="ru-RU" sz="1800" dirty="0" smtClean="0">
                <a:latin typeface="Arial" pitchFamily="34" charset="0"/>
                <a:cs typeface="Arial" pitchFamily="34" charset="0"/>
              </a:rPr>
              <a:t>Организатор игры зачитывает задание к каждому слайду (переключение слайда происходит по клику) и объясняет игровое задание. Игрок выбирает предположительный вариант ответа и проверяет правильность, </a:t>
            </a:r>
            <a:r>
              <a:rPr lang="ru-RU" sz="1800" dirty="0" err="1" smtClean="0">
                <a:latin typeface="Arial" pitchFamily="34" charset="0"/>
                <a:cs typeface="Arial" pitchFamily="34" charset="0"/>
              </a:rPr>
              <a:t>кликая</a:t>
            </a:r>
            <a:r>
              <a:rPr lang="ru-RU" sz="1800" dirty="0" smtClean="0">
                <a:latin typeface="Arial" pitchFamily="34" charset="0"/>
                <a:cs typeface="Arial" pitchFamily="34" charset="0"/>
              </a:rPr>
              <a:t> на картинку, результат отмечается появляющейся анимацией.  Побеждают игроки, выполнившие задание правильно. </a:t>
            </a:r>
          </a:p>
          <a:p>
            <a:r>
              <a:rPr lang="ru-RU" sz="1800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Интерактивная игра «Наша дорожная безопасность» может быть использована в процессе совместно организованной образовательной деятельности в двух вариантах:</a:t>
            </a:r>
            <a:endParaRPr lang="ru-RU" sz="1800" b="1" i="1" dirty="0" smtClean="0">
              <a:solidFill>
                <a:schemeClr val="accent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r>
              <a:rPr lang="ru-RU" sz="1800" b="1" u="sng" dirty="0" smtClean="0">
                <a:latin typeface="Arial" pitchFamily="34" charset="0"/>
                <a:cs typeface="Arial" pitchFamily="34" charset="0"/>
              </a:rPr>
              <a:t>1   вариант </a:t>
            </a:r>
            <a:r>
              <a:rPr lang="ru-RU" sz="1800" b="1" dirty="0" smtClean="0">
                <a:latin typeface="Arial" pitchFamily="34" charset="0"/>
                <a:cs typeface="Arial" pitchFamily="34" charset="0"/>
              </a:rPr>
              <a:t>– </a:t>
            </a:r>
            <a:r>
              <a:rPr lang="ru-RU" sz="1800" dirty="0" smtClean="0">
                <a:latin typeface="Arial" pitchFamily="34" charset="0"/>
                <a:cs typeface="Arial" pitchFamily="34" charset="0"/>
              </a:rPr>
              <a:t>как интерактивная игра индивидуально для каждого ребёнка на ПК.</a:t>
            </a:r>
            <a:endParaRPr lang="ru-RU" sz="1800" b="1" i="1" dirty="0" smtClean="0"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r>
              <a:rPr lang="ru-RU" sz="1800" b="1" u="sng" dirty="0" smtClean="0">
                <a:latin typeface="Arial" pitchFamily="34" charset="0"/>
                <a:cs typeface="Arial" pitchFamily="34" charset="0"/>
              </a:rPr>
              <a:t>2 вариант</a:t>
            </a:r>
            <a:r>
              <a:rPr lang="ru-RU" sz="1800" b="1" dirty="0" smtClean="0">
                <a:latin typeface="Arial" pitchFamily="34" charset="0"/>
                <a:cs typeface="Arial" pitchFamily="34" charset="0"/>
              </a:rPr>
              <a:t> – </a:t>
            </a:r>
            <a:r>
              <a:rPr lang="ru-RU" sz="1800" dirty="0" smtClean="0">
                <a:latin typeface="Arial" pitchFamily="34" charset="0"/>
                <a:cs typeface="Arial" pitchFamily="34" charset="0"/>
              </a:rPr>
              <a:t>как интерактивная дидактическая игра, в которой предусмотрено использование интерактивной доски, поэтому группа детей одновременно могут выполнять задания прямо на доске.</a:t>
            </a:r>
            <a:endParaRPr lang="ru-RU" sz="1800" b="1" i="1" dirty="0" smtClean="0">
              <a:latin typeface="Arial" pitchFamily="34" charset="0"/>
              <a:cs typeface="Arial" pitchFamily="34" charset="0"/>
            </a:endParaRPr>
          </a:p>
          <a:p>
            <a:endParaRPr lang="ru-RU" sz="18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latin typeface="Arial" pitchFamily="34" charset="0"/>
                <a:cs typeface="Arial" pitchFamily="34" charset="0"/>
              </a:rPr>
              <a:t>Сколько сигналов у светофора?</a:t>
            </a:r>
            <a:endParaRPr lang="ru-RU" sz="32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 descr="C:\Users\Леля\Desktop\Новая папка (4)\img20.jpg"/>
          <p:cNvPicPr>
            <a:picLocks noGrp="1" noChangeAspect="1" noChangeArrowheads="1"/>
          </p:cNvPicPr>
          <p:nvPr>
            <p:ph idx="1"/>
          </p:nvPr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143240" y="1285860"/>
            <a:ext cx="5572164" cy="4179123"/>
          </a:xfrm>
          <a:prstGeom prst="rect">
            <a:avLst/>
          </a:prstGeom>
          <a:noFill/>
        </p:spPr>
      </p:pic>
      <p:sp>
        <p:nvSpPr>
          <p:cNvPr id="5" name="Овал 4"/>
          <p:cNvSpPr/>
          <p:nvPr/>
        </p:nvSpPr>
        <p:spPr>
          <a:xfrm>
            <a:off x="1500166" y="2714620"/>
            <a:ext cx="9144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2</a:t>
            </a:r>
            <a:endParaRPr lang="ru-RU" sz="40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1500166" y="1428736"/>
            <a:ext cx="9144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1</a:t>
            </a:r>
            <a:endParaRPr lang="ru-RU" sz="40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1571604" y="4000504"/>
            <a:ext cx="9144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3</a:t>
            </a:r>
            <a:endParaRPr lang="ru-RU" sz="40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suction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suction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drumroll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latin typeface="Arial" pitchFamily="34" charset="0"/>
                <a:cs typeface="Arial" pitchFamily="34" charset="0"/>
              </a:rPr>
              <a:t>На какой сигнал можно переходить через дорогу?</a:t>
            </a:r>
            <a:endParaRPr lang="ru-RU" sz="3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ru-RU" dirty="0" smtClean="0"/>
          </a:p>
          <a:p>
            <a:endParaRPr lang="ru-RU" dirty="0"/>
          </a:p>
        </p:txBody>
      </p:sp>
      <p:pic>
        <p:nvPicPr>
          <p:cNvPr id="2050" name="Picture 2" descr="C:\Users\Леля\Desktop\Новая папка (4)\107011556-3d-illustra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3125" r="1562" b="48827"/>
          <a:stretch>
            <a:fillRect/>
          </a:stretch>
        </p:blipFill>
        <p:spPr bwMode="auto">
          <a:xfrm>
            <a:off x="285720" y="1428736"/>
            <a:ext cx="8715436" cy="3117094"/>
          </a:xfrm>
          <a:prstGeom prst="rect">
            <a:avLst/>
          </a:prstGeom>
          <a:noFill/>
        </p:spPr>
      </p:pic>
      <p:sp>
        <p:nvSpPr>
          <p:cNvPr id="5" name="Овал 4"/>
          <p:cNvSpPr/>
          <p:nvPr/>
        </p:nvSpPr>
        <p:spPr>
          <a:xfrm>
            <a:off x="928662" y="4857760"/>
            <a:ext cx="1128714" cy="1128714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4000496" y="4929198"/>
            <a:ext cx="1128714" cy="1057276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6929454" y="4929198"/>
            <a:ext cx="1128714" cy="1057276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mera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mera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594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latin typeface="Arial" pitchFamily="34" charset="0"/>
                <a:cs typeface="Arial" pitchFamily="34" charset="0"/>
              </a:rPr>
              <a:t>Выбери дорожный вид транспорта</a:t>
            </a:r>
            <a:endParaRPr lang="ru-RU" sz="32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 descr="C:\Users\Леля\Pictures\1.jpg"/>
          <p:cNvPicPr>
            <a:picLocks noGrp="1" noChangeAspect="1" noChangeArrowheads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 bwMode="auto">
          <a:xfrm>
            <a:off x="555208" y="1600200"/>
            <a:ext cx="8033584" cy="4525963"/>
          </a:xfrm>
          <a:prstGeom prst="rect">
            <a:avLst/>
          </a:prstGeom>
          <a:noFill/>
        </p:spPr>
      </p:pic>
      <p:pic>
        <p:nvPicPr>
          <p:cNvPr id="1028" name="Picture 4" descr="C:\Users\Леля\Pictures\Bus-1024x683.pn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85721" y="785795"/>
            <a:ext cx="2143140" cy="1429124"/>
          </a:xfrm>
          <a:prstGeom prst="rect">
            <a:avLst/>
          </a:prstGeom>
          <a:noFill/>
        </p:spPr>
      </p:pic>
      <p:pic>
        <p:nvPicPr>
          <p:cNvPr id="1029" name="Picture 5" descr="C:\Users\Леля\Pictures\c0025e30320871.561d94258213b.pn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428860" y="1571612"/>
            <a:ext cx="2143140" cy="1234092"/>
          </a:xfrm>
          <a:prstGeom prst="rect">
            <a:avLst/>
          </a:prstGeom>
          <a:noFill/>
        </p:spPr>
      </p:pic>
      <p:pic>
        <p:nvPicPr>
          <p:cNvPr id="1030" name="Picture 6" descr="C:\Users\Леля\Pictures\само-ет-d-33877061.jpg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500562" y="500042"/>
            <a:ext cx="2438400" cy="1828800"/>
          </a:xfrm>
          <a:prstGeom prst="rect">
            <a:avLst/>
          </a:prstGeom>
          <a:noFill/>
        </p:spPr>
      </p:pic>
      <p:pic>
        <p:nvPicPr>
          <p:cNvPr id="1031" name="Picture 7" descr="C:\Users\Леля\Pictures\тоо.jpg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786578" y="1500175"/>
            <a:ext cx="2143140" cy="152991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278 0.14454 L -0.00278 0.4775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67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breez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87 0.06545 L -0.00087 0.39847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67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breez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296 0.04371 L 0.00296 0.37673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67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breez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8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ind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latin typeface="Arial" pitchFamily="34" charset="0"/>
                <a:cs typeface="Arial" pitchFamily="34" charset="0"/>
              </a:rPr>
              <a:t>Какой знак лишний?</a:t>
            </a:r>
            <a:endParaRPr lang="ru-RU" sz="32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3074" name="Picture 2" descr="C:\Users\Леля\Pictures\3b7e3890879d0e888c0c7e64743ddbae.jpg"/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3562003" y="2969563"/>
            <a:ext cx="2019993" cy="1787236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142976" y="1785926"/>
            <a:ext cx="1071570" cy="107157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2786050" y="1714488"/>
            <a:ext cx="1143008" cy="107157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4643438" y="1785926"/>
            <a:ext cx="1000132" cy="107157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6500826" y="1714488"/>
            <a:ext cx="1071570" cy="107157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075" name="Picture 3" descr="C:\Users\Леля\Pictures\700-nw (1).jpg"/>
          <p:cNvPicPr>
            <a:picLocks noChangeAspect="1" noChangeArrowheads="1"/>
          </p:cNvPicPr>
          <p:nvPr/>
        </p:nvPicPr>
        <p:blipFill>
          <a:blip r:embed="rId5" cstate="print"/>
          <a:stretch>
            <a:fillRect/>
          </a:stretch>
        </p:blipFill>
        <p:spPr bwMode="auto">
          <a:xfrm>
            <a:off x="5786446" y="3500438"/>
            <a:ext cx="1571636" cy="1571636"/>
          </a:xfrm>
          <a:prstGeom prst="rect">
            <a:avLst/>
          </a:prstGeom>
          <a:noFill/>
          <a:ln>
            <a:noFill/>
          </a:ln>
        </p:spPr>
      </p:pic>
      <p:pic>
        <p:nvPicPr>
          <p:cNvPr id="3076" name="Picture 4" descr="C:\Users\Леля\Pictures\1200px-Sweden_road_sign_B3-1.svg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28596" y="3786190"/>
            <a:ext cx="1928826" cy="1928826"/>
          </a:xfrm>
          <a:prstGeom prst="rect">
            <a:avLst/>
          </a:prstGeom>
          <a:noFill/>
        </p:spPr>
      </p:pic>
      <p:pic>
        <p:nvPicPr>
          <p:cNvPr id="3077" name="Picture 5" descr="C:\Users\Леля\Pictures\s1200 (4)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571736" y="3857628"/>
            <a:ext cx="1393041" cy="1857388"/>
          </a:xfrm>
          <a:prstGeom prst="rect">
            <a:avLst/>
          </a:prstGeom>
          <a:noFill/>
        </p:spPr>
      </p:pic>
      <p:pic>
        <p:nvPicPr>
          <p:cNvPr id="3078" name="Picture 6" descr="C:\Users\Леля\Pictures\s1200 (3)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500958" y="4071942"/>
            <a:ext cx="1402180" cy="18742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02  E" pathEditMode="relative" ptsTypes="">
                                      <p:cBhvr>
                                        <p:cTn id="6" dur="2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02  E" pathEditMode="relative" ptsTypes="">
                                      <p:cBhvr>
                                        <p:cTn id="10" dur="20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6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suction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174 0.08488 L -0.13212 -0.26133 " pathEditMode="relative" rAng="0" ptsTypes="AA">
                                      <p:cBhvr>
                                        <p:cTn id="21" dur="2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7" y="-173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1.52636E-6 L -0.13698 -0.37697 " pathEditMode="relative" rAng="0" ptsTypes="AA">
                                      <p:cBhvr>
                                        <p:cTn id="25" dur="20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9" y="-188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latin typeface="Arial" pitchFamily="34" charset="0"/>
                <a:cs typeface="Arial" pitchFamily="34" charset="0"/>
              </a:rPr>
              <a:t>Отгадай загадки</a:t>
            </a:r>
            <a:endParaRPr lang="ru-RU" sz="32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 descr="C:\Users\Леля\Desktop\Новая папка (4)\slide-3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85852" y="1428736"/>
            <a:ext cx="2235425" cy="1674386"/>
          </a:xfrm>
          <a:prstGeom prst="rect">
            <a:avLst/>
          </a:prstGeom>
          <a:noFill/>
        </p:spPr>
      </p:pic>
      <p:pic>
        <p:nvPicPr>
          <p:cNvPr id="1027" name="Picture 3" descr="C:\Users\Леля\Desktop\Новая папка (4)\длгнгн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143504" y="1500174"/>
            <a:ext cx="1946466" cy="1714512"/>
          </a:xfrm>
          <a:prstGeom prst="rect">
            <a:avLst/>
          </a:prstGeom>
          <a:noFill/>
        </p:spPr>
      </p:pic>
      <p:pic>
        <p:nvPicPr>
          <p:cNvPr id="1028" name="Picture 4" descr="C:\Users\Леля\Desktop\Новая папка (4)\f66e5c3d25a993cbdaf1df2dd065358c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428728" y="4143380"/>
            <a:ext cx="1857388" cy="1857388"/>
          </a:xfrm>
          <a:prstGeom prst="rect">
            <a:avLst/>
          </a:prstGeom>
          <a:noFill/>
        </p:spPr>
      </p:pic>
      <p:pic>
        <p:nvPicPr>
          <p:cNvPr id="1029" name="Picture 5" descr="C:\Users\Леля\Desktop\Новая папка (4)\e9351c_bf4837b9b35f4875a5c07aadf13414b0_mv2.jpg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929190" y="4143380"/>
            <a:ext cx="2637709" cy="1714511"/>
          </a:xfrm>
          <a:prstGeom prst="rect">
            <a:avLst/>
          </a:prstGeom>
          <a:noFill/>
        </p:spPr>
      </p:pic>
      <p:sp>
        <p:nvSpPr>
          <p:cNvPr id="12" name="Прямоугольник 11"/>
          <p:cNvSpPr/>
          <p:nvPr/>
        </p:nvSpPr>
        <p:spPr>
          <a:xfrm>
            <a:off x="928662" y="1285860"/>
            <a:ext cx="2928958" cy="221457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Днём и ночью я горю, всем сигналы подаю. Есть три сигнала у меня, как зовут меня друзья?</a:t>
            </a:r>
            <a:endParaRPr lang="ru-RU" sz="2000" b="1" dirty="0">
              <a:solidFill>
                <a:schemeClr val="accent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4500562" y="1285860"/>
            <a:ext cx="2928958" cy="221457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Эй водитель осторожно! Ехать быстро невозможно. Знают люди все на свете – в этом месте ходят дети!</a:t>
            </a:r>
            <a:endParaRPr lang="ru-RU" sz="2000" b="1" dirty="0">
              <a:solidFill>
                <a:schemeClr val="accent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928662" y="3786190"/>
            <a:ext cx="2928958" cy="221457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Здесь дорожные работы – не проехать, не пройти. Это место пешеходу лучше просто обойти.</a:t>
            </a:r>
            <a:endParaRPr lang="ru-RU" sz="2000" b="1" dirty="0">
              <a:solidFill>
                <a:schemeClr val="accent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4500562" y="3786190"/>
            <a:ext cx="2928958" cy="21431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Знак водителей стращает, въезд машинам запрещает! Не пытайтесь сгоряча ехать мимо кирпича!</a:t>
            </a:r>
            <a:endParaRPr lang="ru-RU" sz="2000" b="1" dirty="0">
              <a:solidFill>
                <a:schemeClr val="accent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4" grpId="0" animBg="1"/>
      <p:bldP spid="1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428728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latin typeface="Arial" pitchFamily="34" charset="0"/>
                <a:cs typeface="Arial" pitchFamily="34" charset="0"/>
              </a:rPr>
              <a:t>Найди рисунки где дети соблюдают правила дорожного движения</a:t>
            </a:r>
            <a:endParaRPr lang="ru-RU" sz="32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 descr="C:\Users\Леля\Desktop\Новая папка (4)\(2)рпаав.jpg"/>
          <p:cNvPicPr>
            <a:picLocks noGrp="1" noChangeAspect="1" noChangeArrowheads="1"/>
          </p:cNvPicPr>
          <p:nvPr>
            <p:ph idx="1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4572000" y="1357298"/>
            <a:ext cx="2857520" cy="2350310"/>
          </a:xfrm>
          <a:prstGeom prst="rect">
            <a:avLst/>
          </a:prstGeom>
          <a:noFill/>
        </p:spPr>
      </p:pic>
      <p:pic>
        <p:nvPicPr>
          <p:cNvPr id="1027" name="Picture 3" descr="C:\Users\Леля\Desktop\Новая папка (4)\5b4872a8a071c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000100" y="1285860"/>
            <a:ext cx="2500330" cy="2500330"/>
          </a:xfrm>
          <a:prstGeom prst="rect">
            <a:avLst/>
          </a:prstGeom>
          <a:noFill/>
        </p:spPr>
      </p:pic>
      <p:pic>
        <p:nvPicPr>
          <p:cNvPr id="1028" name="Picture 4" descr="C:\Users\Леля\Desktop\Новая папка (4)\0020-034-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857752" y="3846667"/>
            <a:ext cx="2375726" cy="2740255"/>
          </a:xfrm>
          <a:prstGeom prst="rect">
            <a:avLst/>
          </a:prstGeom>
          <a:noFill/>
        </p:spPr>
      </p:pic>
      <p:pic>
        <p:nvPicPr>
          <p:cNvPr id="1030" name="Picture 6" descr="C:\Users\Леля\Desktop\Новая папка (4)\hello_html_136f03a3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000100" y="4000504"/>
            <a:ext cx="3146451" cy="2323935"/>
          </a:xfrm>
          <a:prstGeom prst="rect">
            <a:avLst/>
          </a:prstGeom>
          <a:noFill/>
        </p:spPr>
      </p:pic>
      <p:sp>
        <p:nvSpPr>
          <p:cNvPr id="15" name="Овал 14"/>
          <p:cNvSpPr/>
          <p:nvPr/>
        </p:nvSpPr>
        <p:spPr>
          <a:xfrm>
            <a:off x="3857620" y="5643578"/>
            <a:ext cx="914400" cy="91440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3</a:t>
            </a:r>
            <a:endParaRPr lang="ru-RU" sz="40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Овал 15"/>
          <p:cNvSpPr/>
          <p:nvPr/>
        </p:nvSpPr>
        <p:spPr>
          <a:xfrm>
            <a:off x="7143768" y="5715016"/>
            <a:ext cx="914400" cy="91440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4</a:t>
            </a:r>
            <a:endParaRPr lang="ru-RU" sz="40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Овал 16"/>
          <p:cNvSpPr/>
          <p:nvPr/>
        </p:nvSpPr>
        <p:spPr>
          <a:xfrm>
            <a:off x="7072330" y="2857496"/>
            <a:ext cx="1000132" cy="985838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2</a:t>
            </a:r>
            <a:endParaRPr lang="ru-RU" sz="40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3" name="Овал 22"/>
          <p:cNvSpPr/>
          <p:nvPr/>
        </p:nvSpPr>
        <p:spPr>
          <a:xfrm>
            <a:off x="3000364" y="3000372"/>
            <a:ext cx="914400" cy="91440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1</a:t>
            </a:r>
            <a:endParaRPr lang="ru-RU" sz="40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5" name="Улыбающееся лицо 24"/>
          <p:cNvSpPr/>
          <p:nvPr/>
        </p:nvSpPr>
        <p:spPr>
          <a:xfrm>
            <a:off x="7143768" y="5715016"/>
            <a:ext cx="914400" cy="914400"/>
          </a:xfrm>
          <a:prstGeom prst="smileyFac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Улыбающееся лицо 25"/>
          <p:cNvSpPr/>
          <p:nvPr/>
        </p:nvSpPr>
        <p:spPr>
          <a:xfrm>
            <a:off x="3857620" y="5643578"/>
            <a:ext cx="914400" cy="914400"/>
          </a:xfrm>
          <a:prstGeom prst="smileyFace">
            <a:avLst>
              <a:gd name="adj" fmla="val -4653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Улыбающееся лицо 26"/>
          <p:cNvSpPr/>
          <p:nvPr/>
        </p:nvSpPr>
        <p:spPr>
          <a:xfrm>
            <a:off x="7000892" y="2857496"/>
            <a:ext cx="1071570" cy="1000132"/>
          </a:xfrm>
          <a:prstGeom prst="smileyFace">
            <a:avLst>
              <a:gd name="adj" fmla="val -4653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Улыбающееся лицо 27"/>
          <p:cNvSpPr/>
          <p:nvPr/>
        </p:nvSpPr>
        <p:spPr>
          <a:xfrm>
            <a:off x="3000364" y="3000372"/>
            <a:ext cx="914400" cy="914400"/>
          </a:xfrm>
          <a:prstGeom prst="smileyFac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explod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explod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26" grpId="0" animBg="1"/>
      <p:bldP spid="27" grpId="0" animBg="1"/>
      <p:bldP spid="28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latin typeface="Arial" pitchFamily="34" charset="0"/>
                <a:cs typeface="Arial" pitchFamily="34" charset="0"/>
              </a:rPr>
              <a:t>Найди правильный дорожный знак</a:t>
            </a:r>
            <a:endParaRPr lang="ru-RU" sz="32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0" name="Picture 2" descr="C:\Users\Леля\Desktop\Новая папка (4)\0021-091-.jpg"/>
          <p:cNvPicPr>
            <a:picLocks noGrp="1" noChangeAspect="1" noChangeArrowheads="1"/>
          </p:cNvPicPr>
          <p:nvPr>
            <p:ph idx="1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1643042" y="1357299"/>
            <a:ext cx="5929354" cy="3794788"/>
          </a:xfrm>
          <a:prstGeom prst="rect">
            <a:avLst/>
          </a:prstGeom>
          <a:noFill/>
        </p:spPr>
      </p:pic>
      <p:pic>
        <p:nvPicPr>
          <p:cNvPr id="2052" name="Picture 4" descr="C:\Users\Леля\Desktop\Новая папка (4)\700-nw (1).jpg"/>
          <p:cNvPicPr>
            <a:picLocks noChangeAspect="1" noChangeArrowheads="1"/>
          </p:cNvPicPr>
          <p:nvPr/>
        </p:nvPicPr>
        <p:blipFill>
          <a:blip r:embed="rId5" cstate="print"/>
          <a:srcRect l="13636" r="13636"/>
          <a:stretch>
            <a:fillRect/>
          </a:stretch>
        </p:blipFill>
        <p:spPr bwMode="auto">
          <a:xfrm>
            <a:off x="5429256" y="5143512"/>
            <a:ext cx="1143008" cy="1571636"/>
          </a:xfrm>
          <a:prstGeom prst="rect">
            <a:avLst/>
          </a:prstGeom>
          <a:noFill/>
        </p:spPr>
      </p:pic>
      <p:pic>
        <p:nvPicPr>
          <p:cNvPr id="2053" name="Picture 5" descr="C:\Users\Леля\Desktop\Новая папка (4)\s1200 (3)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285852" y="5214950"/>
            <a:ext cx="1081511" cy="1445620"/>
          </a:xfrm>
          <a:prstGeom prst="rect">
            <a:avLst/>
          </a:prstGeom>
          <a:noFill/>
        </p:spPr>
      </p:pic>
      <p:pic>
        <p:nvPicPr>
          <p:cNvPr id="2054" name="Picture 6" descr="C:\Users\Леля\Desktop\Новая папка (4)\s1200 (4)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500298" y="5143512"/>
            <a:ext cx="1125131" cy="1500174"/>
          </a:xfrm>
          <a:prstGeom prst="rect">
            <a:avLst/>
          </a:prstGeom>
          <a:noFill/>
        </p:spPr>
      </p:pic>
      <p:pic>
        <p:nvPicPr>
          <p:cNvPr id="9" name="Picture 6" descr="C:\Users\Леля\Desktop\Новая папка (4)\s1200 (4)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071934" y="5143512"/>
            <a:ext cx="1125131" cy="150017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rrow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35 -0.02312 L 0.39357 -0.52682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7" y="-252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-2.96022E-7 L -0.26771 -0.4512 " pathEditMode="relative" ptsTypes="AA">
                                      <p:cBhvr>
                                        <p:cTn id="1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rrow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437</TotalTime>
  <Words>300</Words>
  <Application>Microsoft Office PowerPoint</Application>
  <PresentationFormat>Экран (4:3)</PresentationFormat>
  <Paragraphs>35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Муниципальное бюджетное дошкольное образовательное учреждение детский сад №3 общеразвивающего вида с приоритетным осуществлением деятельности по художественно-эстетическому направлению развития детей г.Курлово </vt:lpstr>
      <vt:lpstr>Краткая аннотация по использованию игры</vt:lpstr>
      <vt:lpstr>Сколько сигналов у светофора?</vt:lpstr>
      <vt:lpstr>На какой сигнал можно переходить через дорогу?</vt:lpstr>
      <vt:lpstr>Выбери дорожный вид транспорта</vt:lpstr>
      <vt:lpstr>Какой знак лишний?</vt:lpstr>
      <vt:lpstr>Отгадай загадки</vt:lpstr>
      <vt:lpstr>Найди рисунки где дети соблюдают правила дорожного движения</vt:lpstr>
      <vt:lpstr>Найди правильный дорожный знак</vt:lpstr>
      <vt:lpstr>Расставь дорожные знаки</vt:lpstr>
      <vt:lpstr>Создай макет движения на перекрёстке</vt:lpstr>
      <vt:lpstr>Спасибо! Молодцы!</vt:lpstr>
      <vt:lpstr>Источники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Леля</dc:creator>
  <cp:lastModifiedBy>Леля</cp:lastModifiedBy>
  <cp:revision>49</cp:revision>
  <dcterms:created xsi:type="dcterms:W3CDTF">2020-06-09T17:58:45Z</dcterms:created>
  <dcterms:modified xsi:type="dcterms:W3CDTF">2020-06-11T11:39:12Z</dcterms:modified>
</cp:coreProperties>
</file>