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60" r:id="rId5"/>
    <p:sldId id="259" r:id="rId6"/>
    <p:sldId id="261" r:id="rId7"/>
    <p:sldId id="262" r:id="rId8"/>
    <p:sldId id="263" r:id="rId9"/>
    <p:sldId id="264" r:id="rId10"/>
    <p:sldId id="265" r:id="rId11"/>
    <p:sldId id="266" r:id="rId12"/>
    <p:sldId id="268" r:id="rId13"/>
    <p:sldId id="269" r:id="rId14"/>
    <p:sldId id="267" r:id="rId15"/>
    <p:sldId id="270" r:id="rId16"/>
    <p:sldId id="271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1644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891821" y="5617774"/>
            <a:ext cx="7382935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989952" y="1016990"/>
            <a:ext cx="7179733" cy="4831643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990600" y="1009650"/>
            <a:ext cx="7179733" cy="4831643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769521" y="702069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7855433" y="749720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27201" y="1794935"/>
            <a:ext cx="5723468" cy="1828090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7200" y="3736622"/>
            <a:ext cx="5712179" cy="1524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70676" y="5357592"/>
            <a:ext cx="1213821" cy="365125"/>
          </a:xfrm>
        </p:spPr>
        <p:txBody>
          <a:bodyPr/>
          <a:lstStyle/>
          <a:p>
            <a:fld id="{418529CC-138F-4669-B509-D694D4225635}" type="datetimeFigureOut">
              <a:rPr lang="ru-RU" smtClean="0"/>
              <a:t>13.11.2023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74044" y="5357592"/>
            <a:ext cx="5034845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13930" y="5357592"/>
            <a:ext cx="554023" cy="365125"/>
          </a:xfrm>
        </p:spPr>
        <p:txBody>
          <a:bodyPr/>
          <a:lstStyle>
            <a:lvl1pPr algn="ctr">
              <a:defRPr/>
            </a:lvl1pPr>
          </a:lstStyle>
          <a:p>
            <a:fld id="{57E28454-860E-46B9-AE66-B53C5C67A4D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8529CC-138F-4669-B509-D694D4225635}" type="datetimeFigureOut">
              <a:rPr lang="ru-RU" smtClean="0"/>
              <a:t>13.11.2023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E28454-860E-46B9-AE66-B53C5C67A4D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1" y="925690"/>
            <a:ext cx="1430867" cy="476391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8221" y="1106312"/>
            <a:ext cx="5178779" cy="440266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8529CC-138F-4669-B509-D694D4225635}" type="datetimeFigureOut">
              <a:rPr lang="ru-RU" smtClean="0"/>
              <a:t>13.11.2023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E28454-860E-46B9-AE66-B53C5C67A4D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8529CC-138F-4669-B509-D694D4225635}" type="datetimeFigureOut">
              <a:rPr lang="ru-RU" smtClean="0"/>
              <a:t>13.11.2023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E28454-860E-46B9-AE66-B53C5C67A4D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979" y="2239430"/>
            <a:ext cx="6254044" cy="1362075"/>
          </a:xfrm>
        </p:spPr>
        <p:txBody>
          <a:bodyPr anchor="b"/>
          <a:lstStyle>
            <a:lvl1pPr algn="ctr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6267" y="3725334"/>
            <a:ext cx="6231467" cy="1309511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8529CC-138F-4669-B509-D694D4225635}" type="datetimeFigureOut">
              <a:rPr lang="ru-RU" smtClean="0"/>
              <a:t>13.11.2023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E28454-860E-46B9-AE66-B53C5C67A4D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8529CC-138F-4669-B509-D694D4225635}" type="datetimeFigureOut">
              <a:rPr lang="ru-RU" smtClean="0"/>
              <a:t>13.11.2023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E28454-860E-46B9-AE66-B53C5C67A4DC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98448" y="2121407"/>
            <a:ext cx="3200400" cy="360273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63440" y="2119313"/>
            <a:ext cx="3200400" cy="36052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57869" y="2122312"/>
            <a:ext cx="2939521" cy="820208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10669" y="2122311"/>
            <a:ext cx="2944368" cy="822960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8529CC-138F-4669-B509-D694D4225635}" type="datetimeFigureOut">
              <a:rPr lang="ru-RU" smtClean="0"/>
              <a:t>13.11.2023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E28454-860E-46B9-AE66-B53C5C67A4DC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298448" y="2944368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5151" y="2944813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8529CC-138F-4669-B509-D694D4225635}" type="datetimeFigureOut">
              <a:rPr lang="ru-RU" smtClean="0"/>
              <a:t>13.11.2023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E28454-860E-46B9-AE66-B53C5C67A4D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8529CC-138F-4669-B509-D694D4225635}" type="datetimeFigureOut">
              <a:rPr lang="ru-RU" smtClean="0"/>
              <a:t>13.11.2023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E28454-860E-46B9-AE66-B53C5C67A4D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Freeform 1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 rot="60000">
            <a:off x="4471416" y="603504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 rot="21540000">
            <a:off x="749808" y="576072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9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8976" y="2020042"/>
            <a:ext cx="3064827" cy="1503037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60000">
            <a:off x="4854291" y="1150993"/>
            <a:ext cx="3020792" cy="4625489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48125" y="3623748"/>
            <a:ext cx="3048891" cy="2100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1698" y="5885672"/>
            <a:ext cx="1213821" cy="365125"/>
          </a:xfrm>
        </p:spPr>
        <p:txBody>
          <a:bodyPr/>
          <a:lstStyle/>
          <a:p>
            <a:fld id="{418529CC-138F-4669-B509-D694D4225635}" type="datetimeFigureOut">
              <a:rPr lang="ru-RU" smtClean="0"/>
              <a:t>13.11.2023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54" y="5829261"/>
            <a:ext cx="3522607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57313" y="5896961"/>
            <a:ext cx="554023" cy="365125"/>
          </a:xfrm>
        </p:spPr>
        <p:txBody>
          <a:bodyPr/>
          <a:lstStyle/>
          <a:p>
            <a:fld id="{57E28454-860E-46B9-AE66-B53C5C67A4D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1" name="Freeform 3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5058" y="575769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 rot="60000">
            <a:off x="4464768" y="603920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5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6424" y="2020824"/>
            <a:ext cx="3063240" cy="1499616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60000">
            <a:off x="4898615" y="1207272"/>
            <a:ext cx="2913863" cy="4539412"/>
          </a:xfrm>
          <a:ln w="101600" cap="rnd">
            <a:solidFill>
              <a:srgbClr val="FFFFFF"/>
            </a:solidFill>
          </a:ln>
          <a:effectLst>
            <a:outerShdw blurRad="889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52144" y="3621024"/>
            <a:ext cx="3044952" cy="210312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5936" y="5888737"/>
            <a:ext cx="1213821" cy="365125"/>
          </a:xfrm>
        </p:spPr>
        <p:txBody>
          <a:bodyPr/>
          <a:lstStyle/>
          <a:p>
            <a:fld id="{418529CC-138F-4669-B509-D694D4225635}" type="datetimeFigureOut">
              <a:rPr lang="ru-RU" smtClean="0"/>
              <a:t>13.11.2023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69" y="5831037"/>
            <a:ext cx="3319043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62089" y="5900026"/>
            <a:ext cx="554023" cy="365125"/>
          </a:xfrm>
        </p:spPr>
        <p:txBody>
          <a:bodyPr/>
          <a:lstStyle/>
          <a:p>
            <a:fld id="{57E28454-860E-46B9-AE66-B53C5C67A4D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628650" y="6069330"/>
            <a:ext cx="792099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731520" y="575310"/>
            <a:ext cx="7696200" cy="5715000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31520" y="576072"/>
            <a:ext cx="7696200" cy="5715000"/>
          </a:xfrm>
          <a:prstGeom prst="rect">
            <a:avLst/>
          </a:prstGeom>
          <a:blipFill dpi="0" rotWithShape="1">
            <a:blip r:embed="rId13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1435684">
            <a:off x="543741" y="273091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4096196">
            <a:off x="8115079" y="298163"/>
            <a:ext cx="566928" cy="566928"/>
          </a:xfrm>
          <a:prstGeom prst="rect">
            <a:avLst/>
          </a:prstGeom>
          <a:noFill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12024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63040" y="2119257"/>
            <a:ext cx="6196405" cy="360381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4588" y="5809152"/>
            <a:ext cx="12138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418529CC-138F-4669-B509-D694D4225635}" type="datetimeFigureOut">
              <a:rPr lang="ru-RU" smtClean="0"/>
              <a:t>13.11.2023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1" y="5809152"/>
            <a:ext cx="5540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70202" y="5809152"/>
            <a:ext cx="5540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57E28454-860E-46B9-AE66-B53C5C67A4DC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1168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432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88641"/>
            <a:ext cx="7772400" cy="1080119"/>
          </a:xfrm>
        </p:spPr>
        <p:txBody>
          <a:bodyPr>
            <a:normAutofit fontScale="90000"/>
          </a:bodyPr>
          <a:lstStyle/>
          <a:p>
            <a:r>
              <a:rPr lang="ru-RU" sz="7200" dirty="0" smtClean="0">
                <a:solidFill>
                  <a:srgbClr val="FF3399"/>
                </a:solidFill>
              </a:rPr>
              <a:t>Золотая осень </a:t>
            </a:r>
            <a:endParaRPr lang="ru-RU" sz="7200" dirty="0">
              <a:solidFill>
                <a:srgbClr val="FF3399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03848" y="5877272"/>
            <a:ext cx="6192688" cy="1080120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Подготовила </a:t>
            </a:r>
            <a:r>
              <a:rPr lang="ru-RU" dirty="0" smtClean="0">
                <a:solidFill>
                  <a:schemeClr val="tx1"/>
                </a:solidFill>
              </a:rPr>
              <a:t>: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воспитатель </a:t>
            </a:r>
            <a:r>
              <a:rPr lang="ru-RU" dirty="0" err="1" smtClean="0">
                <a:solidFill>
                  <a:schemeClr val="tx1"/>
                </a:solidFill>
              </a:rPr>
              <a:t>Прохачева</a:t>
            </a:r>
            <a:r>
              <a:rPr lang="ru-RU" dirty="0" smtClean="0">
                <a:solidFill>
                  <a:schemeClr val="tx1"/>
                </a:solidFill>
              </a:rPr>
              <a:t> М.С.</a:t>
            </a:r>
            <a:endParaRPr lang="ru-RU" dirty="0" smtClean="0">
              <a:solidFill>
                <a:schemeClr val="tx1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1340768"/>
            <a:ext cx="4802163" cy="38884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0426215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332656"/>
            <a:ext cx="7776864" cy="6133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2098857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7" y="548681"/>
            <a:ext cx="7632848" cy="864095"/>
          </a:xfrm>
        </p:spPr>
        <p:txBody>
          <a:bodyPr>
            <a:normAutofit/>
          </a:bodyPr>
          <a:lstStyle/>
          <a:p>
            <a:r>
              <a:rPr lang="ru-RU" dirty="0" smtClean="0"/>
              <a:t>Как одеваются люди осенью.</a:t>
            </a:r>
            <a:endParaRPr lang="ru-RU" dirty="0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075" y="1341438"/>
            <a:ext cx="7483850" cy="4967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0551655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-60000">
            <a:off x="1095964" y="908880"/>
            <a:ext cx="3064827" cy="2234421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 rot="-60000">
            <a:off x="1145164" y="3284440"/>
            <a:ext cx="3048891" cy="2439734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4575" y="1196752"/>
            <a:ext cx="3021013" cy="4464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4749" y="3284984"/>
            <a:ext cx="3312368" cy="26517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1914" y="908720"/>
            <a:ext cx="2998038" cy="2232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6158399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5023" y="620689"/>
            <a:ext cx="6965245" cy="57606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Какая же погода осенью?</a:t>
            </a:r>
            <a:endParaRPr lang="ru-RU" dirty="0"/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4005064"/>
            <a:ext cx="3200400" cy="200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196752"/>
            <a:ext cx="3384376" cy="25467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8" name="Picture 4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916832"/>
            <a:ext cx="3200400" cy="31683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531223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Так же некоторые животные впадают в спячку .</a:t>
            </a:r>
            <a:endParaRPr lang="ru-RU" dirty="0"/>
          </a:p>
        </p:txBody>
      </p:sp>
      <p:pic>
        <p:nvPicPr>
          <p:cNvPr id="122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4950" y="2119313"/>
            <a:ext cx="5093462" cy="3603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512853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5023" y="817583"/>
            <a:ext cx="6965245" cy="739209"/>
          </a:xfrm>
        </p:spPr>
        <p:txBody>
          <a:bodyPr>
            <a:normAutofit fontScale="90000"/>
          </a:bodyPr>
          <a:lstStyle/>
          <a:p>
            <a:r>
              <a:rPr lang="ru-RU" sz="2800" dirty="0" smtClean="0"/>
              <a:t>А животные которые не засыпают </a:t>
            </a:r>
            <a:br>
              <a:rPr lang="ru-RU" sz="2800" dirty="0" smtClean="0"/>
            </a:br>
            <a:r>
              <a:rPr lang="ru-RU" sz="2800" dirty="0" smtClean="0"/>
              <a:t>Меняют летнюю шубу на зимнюю</a:t>
            </a:r>
            <a:endParaRPr lang="ru-RU" sz="2800" dirty="0"/>
          </a:p>
        </p:txBody>
      </p:sp>
      <p:pic>
        <p:nvPicPr>
          <p:cNvPr id="13314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8575" y="2132856"/>
            <a:ext cx="3200400" cy="36724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5" name="Picture 3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4075" y="2060848"/>
            <a:ext cx="3200400" cy="37444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8486475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Осень чудесное время года!</a:t>
            </a:r>
            <a:endParaRPr lang="ru-RU" dirty="0"/>
          </a:p>
        </p:txBody>
      </p:sp>
      <p:pic>
        <p:nvPicPr>
          <p:cNvPr id="143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4685" y="2119313"/>
            <a:ext cx="5713993" cy="3603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00016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4818864"/>
          </a:xfrm>
        </p:spPr>
        <p:txBody>
          <a:bodyPr>
            <a:normAutofit/>
          </a:bodyPr>
          <a:lstStyle/>
          <a:p>
            <a:pPr lvl="0" fontAlgn="base">
              <a:spcBef>
                <a:spcPct val="20000"/>
              </a:spcBef>
              <a:spcAft>
                <a:spcPct val="0"/>
              </a:spcAft>
              <a:defRPr/>
            </a:pPr>
            <a:r>
              <a:rPr lang="ru-RU" sz="3200" kern="0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/>
                <a:ea typeface="+mn-ea"/>
                <a:cs typeface="+mn-cs"/>
              </a:rPr>
              <a:t>Цели и </a:t>
            </a:r>
            <a:r>
              <a:rPr lang="ru-RU" sz="3200" kern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/>
                <a:ea typeface="+mn-ea"/>
                <a:cs typeface="+mn-cs"/>
              </a:rPr>
              <a:t>задачи:</a:t>
            </a:r>
            <a:br>
              <a:rPr lang="ru-RU" sz="3200" kern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/>
                <a:ea typeface="+mn-ea"/>
                <a:cs typeface="+mn-cs"/>
              </a:rPr>
            </a:br>
            <a:r>
              <a:rPr lang="ru-RU" sz="2400" kern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/>
                <a:ea typeface="+mn-ea"/>
                <a:cs typeface="+mn-cs"/>
              </a:rPr>
              <a:t>1.Систематизировать </a:t>
            </a:r>
            <a:r>
              <a:rPr lang="ru-RU" sz="2400" kern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/>
                <a:ea typeface="+mn-ea"/>
                <a:cs typeface="+mn-cs"/>
              </a:rPr>
              <a:t>и закрепить знания детей </a:t>
            </a:r>
            <a:r>
              <a:rPr lang="ru-RU" sz="2400" kern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/>
                <a:ea typeface="+mn-ea"/>
                <a:cs typeface="+mn-cs"/>
              </a:rPr>
              <a:t/>
            </a:r>
            <a:br>
              <a:rPr lang="ru-RU" sz="2400" kern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/>
                <a:ea typeface="+mn-ea"/>
                <a:cs typeface="+mn-cs"/>
              </a:rPr>
            </a:br>
            <a:r>
              <a:rPr lang="ru-RU" sz="2400" kern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/>
                <a:ea typeface="+mn-ea"/>
                <a:cs typeface="+mn-cs"/>
              </a:rPr>
              <a:t>о приметах осени.</a:t>
            </a:r>
            <a:br>
              <a:rPr lang="ru-RU" sz="2400" kern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/>
                <a:ea typeface="+mn-ea"/>
                <a:cs typeface="+mn-cs"/>
              </a:rPr>
            </a:br>
            <a:r>
              <a:rPr lang="ru-RU" sz="2400" kern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/>
                <a:ea typeface="+mn-ea"/>
                <a:cs typeface="+mn-cs"/>
              </a:rPr>
              <a:t>2.Познакомить </a:t>
            </a:r>
            <a:r>
              <a:rPr lang="ru-RU" sz="2400" kern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/>
                <a:ea typeface="+mn-ea"/>
                <a:cs typeface="+mn-cs"/>
              </a:rPr>
              <a:t>со стихами поэтов  об осени.</a:t>
            </a:r>
            <a:br>
              <a:rPr lang="ru-RU" sz="2400" kern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/>
                <a:ea typeface="+mn-ea"/>
                <a:cs typeface="+mn-cs"/>
              </a:rPr>
            </a:br>
            <a:r>
              <a:rPr lang="ru-RU" sz="2400" kern="0" dirty="0">
                <a:effectLst>
                  <a:outerShdw blurRad="38100" dist="38100" dir="2700000" algn="tl">
                    <a:srgbClr val="000000"/>
                  </a:outerShdw>
                </a:effectLst>
                <a:latin typeface="Verdana"/>
                <a:ea typeface="+mn-ea"/>
                <a:cs typeface="+mn-cs"/>
              </a:rPr>
              <a:t>3</a:t>
            </a:r>
            <a:r>
              <a:rPr lang="ru-RU" sz="2400" kern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/>
                <a:ea typeface="+mn-ea"/>
                <a:cs typeface="+mn-cs"/>
              </a:rPr>
              <a:t>.Воспитывать </a:t>
            </a:r>
            <a:r>
              <a:rPr lang="ru-RU" sz="2400" kern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/>
                <a:ea typeface="+mn-ea"/>
                <a:cs typeface="+mn-cs"/>
              </a:rPr>
              <a:t>любовь к природе.</a:t>
            </a:r>
            <a:br>
              <a:rPr lang="ru-RU" sz="2400" kern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/>
                <a:ea typeface="+mn-ea"/>
                <a:cs typeface="+mn-cs"/>
              </a:rPr>
            </a:br>
            <a:r>
              <a:rPr lang="ru-RU" sz="2400" kern="0" dirty="0">
                <a:effectLst>
                  <a:outerShdw blurRad="38100" dist="38100" dir="2700000" algn="tl">
                    <a:srgbClr val="000000"/>
                  </a:outerShdw>
                </a:effectLst>
                <a:latin typeface="Verdana"/>
                <a:ea typeface="+mn-ea"/>
                <a:cs typeface="+mn-cs"/>
              </a:rPr>
              <a:t>4</a:t>
            </a:r>
            <a:r>
              <a:rPr lang="ru-RU" sz="2400" kern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/>
                <a:ea typeface="+mn-ea"/>
                <a:cs typeface="+mn-cs"/>
              </a:rPr>
              <a:t>.Расширять </a:t>
            </a:r>
            <a:r>
              <a:rPr lang="ru-RU" sz="2400" kern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/>
                <a:ea typeface="+mn-ea"/>
                <a:cs typeface="+mn-cs"/>
              </a:rPr>
              <a:t>знания об окружающем мире.</a:t>
            </a:r>
            <a:br>
              <a:rPr lang="ru-RU" sz="2400" kern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/>
                <a:ea typeface="+mn-ea"/>
                <a:cs typeface="+mn-cs"/>
              </a:rPr>
            </a:br>
            <a:endParaRPr lang="ru-RU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58935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3168352"/>
          </a:xfrm>
        </p:spPr>
        <p:txBody>
          <a:bodyPr>
            <a:noAutofit/>
          </a:bodyPr>
          <a:lstStyle/>
          <a:p>
            <a:pPr marL="342900" lvl="0" indent="-342900" eaLnBrk="0" fontAlgn="base" hangingPunct="0">
              <a:spcBef>
                <a:spcPct val="20000"/>
              </a:spcBef>
              <a:spcAft>
                <a:spcPct val="0"/>
              </a:spcAft>
              <a:defRPr/>
            </a:pPr>
            <a:r>
              <a:rPr lang="ru-RU" sz="2000" b="1" kern="0" dirty="0">
                <a:solidFill>
                  <a:schemeClr val="accent5">
                    <a:lumMod val="60000"/>
                    <a:lumOff val="40000"/>
                  </a:schemeClr>
                </a:solidFill>
                <a:latin typeface="Verdana"/>
                <a:ea typeface="+mn-ea"/>
                <a:cs typeface="+mn-cs"/>
              </a:rPr>
              <a:t>ОСЕННИЙ КЛАД</a:t>
            </a:r>
            <a:r>
              <a:rPr lang="ru-RU" sz="2000" kern="0" dirty="0">
                <a:solidFill>
                  <a:schemeClr val="accent5">
                    <a:lumMod val="60000"/>
                    <a:lumOff val="40000"/>
                  </a:schemeClr>
                </a:solidFill>
                <a:latin typeface="Verdana"/>
                <a:ea typeface="+mn-ea"/>
                <a:cs typeface="+mn-cs"/>
              </a:rPr>
              <a:t/>
            </a:r>
            <a:br>
              <a:rPr lang="ru-RU" sz="2000" kern="0" dirty="0">
                <a:solidFill>
                  <a:schemeClr val="accent5">
                    <a:lumMod val="60000"/>
                    <a:lumOff val="40000"/>
                  </a:schemeClr>
                </a:solidFill>
                <a:latin typeface="Verdana"/>
                <a:ea typeface="+mn-ea"/>
                <a:cs typeface="+mn-cs"/>
              </a:rPr>
            </a:br>
            <a:r>
              <a:rPr lang="ru-RU" sz="2000" b="1" i="1" kern="0" dirty="0">
                <a:solidFill>
                  <a:schemeClr val="accent5">
                    <a:lumMod val="60000"/>
                    <a:lumOff val="40000"/>
                  </a:schemeClr>
                </a:solidFill>
                <a:latin typeface="Verdana"/>
                <a:ea typeface="+mn-ea"/>
                <a:cs typeface="+mn-cs"/>
              </a:rPr>
              <a:t>И. Пивоварова</a:t>
            </a:r>
            <a:r>
              <a:rPr lang="ru-RU" sz="2000" kern="0" dirty="0">
                <a:solidFill>
                  <a:schemeClr val="tx1"/>
                </a:solidFill>
                <a:latin typeface="Verdana"/>
                <a:ea typeface="+mn-ea"/>
                <a:cs typeface="+mn-cs"/>
              </a:rPr>
              <a:t/>
            </a:r>
            <a:br>
              <a:rPr lang="ru-RU" sz="2000" kern="0" dirty="0">
                <a:solidFill>
                  <a:schemeClr val="tx1"/>
                </a:solidFill>
                <a:latin typeface="Verdana"/>
                <a:ea typeface="+mn-ea"/>
                <a:cs typeface="+mn-cs"/>
              </a:rPr>
            </a:br>
            <a:r>
              <a:rPr lang="ru-RU" sz="2000" kern="0" dirty="0">
                <a:solidFill>
                  <a:schemeClr val="tx1"/>
                </a:solidFill>
                <a:latin typeface="Verdana"/>
                <a:ea typeface="+mn-ea"/>
                <a:cs typeface="+mn-cs"/>
              </a:rPr>
              <a:t>Падают с ветки жёлтые монетки…</a:t>
            </a:r>
            <a:br>
              <a:rPr lang="ru-RU" sz="2000" kern="0" dirty="0">
                <a:solidFill>
                  <a:schemeClr val="tx1"/>
                </a:solidFill>
                <a:latin typeface="Verdana"/>
                <a:ea typeface="+mn-ea"/>
                <a:cs typeface="+mn-cs"/>
              </a:rPr>
            </a:br>
            <a:r>
              <a:rPr lang="ru-RU" sz="2000" kern="0" dirty="0">
                <a:solidFill>
                  <a:schemeClr val="tx1"/>
                </a:solidFill>
                <a:latin typeface="Verdana"/>
                <a:ea typeface="+mn-ea"/>
                <a:cs typeface="+mn-cs"/>
              </a:rPr>
              <a:t>Под ногами целый клад!</a:t>
            </a:r>
            <a:br>
              <a:rPr lang="ru-RU" sz="2000" kern="0" dirty="0">
                <a:solidFill>
                  <a:schemeClr val="tx1"/>
                </a:solidFill>
                <a:latin typeface="Verdana"/>
                <a:ea typeface="+mn-ea"/>
                <a:cs typeface="+mn-cs"/>
              </a:rPr>
            </a:br>
            <a:r>
              <a:rPr lang="ru-RU" sz="2000" kern="0" dirty="0">
                <a:solidFill>
                  <a:schemeClr val="tx1"/>
                </a:solidFill>
                <a:latin typeface="Verdana"/>
                <a:ea typeface="+mn-ea"/>
                <a:cs typeface="+mn-cs"/>
              </a:rPr>
              <a:t>Это осень золотая</a:t>
            </a:r>
            <a:br>
              <a:rPr lang="ru-RU" sz="2000" kern="0" dirty="0">
                <a:solidFill>
                  <a:schemeClr val="tx1"/>
                </a:solidFill>
                <a:latin typeface="Verdana"/>
                <a:ea typeface="+mn-ea"/>
                <a:cs typeface="+mn-cs"/>
              </a:rPr>
            </a:br>
            <a:r>
              <a:rPr lang="ru-RU" sz="2000" kern="0" dirty="0">
                <a:solidFill>
                  <a:schemeClr val="tx1"/>
                </a:solidFill>
                <a:latin typeface="Verdana"/>
                <a:ea typeface="+mn-ea"/>
                <a:cs typeface="+mn-cs"/>
              </a:rPr>
              <a:t>Дарит листья не считая,</a:t>
            </a:r>
            <a:br>
              <a:rPr lang="ru-RU" sz="2000" kern="0" dirty="0">
                <a:solidFill>
                  <a:schemeClr val="tx1"/>
                </a:solidFill>
                <a:latin typeface="Verdana"/>
                <a:ea typeface="+mn-ea"/>
                <a:cs typeface="+mn-cs"/>
              </a:rPr>
            </a:br>
            <a:r>
              <a:rPr lang="ru-RU" sz="2000" kern="0" dirty="0">
                <a:solidFill>
                  <a:schemeClr val="tx1"/>
                </a:solidFill>
                <a:latin typeface="Verdana"/>
                <a:ea typeface="+mn-ea"/>
                <a:cs typeface="+mn-cs"/>
              </a:rPr>
              <a:t>Золотые дарит листья</a:t>
            </a:r>
            <a:br>
              <a:rPr lang="ru-RU" sz="2000" kern="0" dirty="0">
                <a:solidFill>
                  <a:schemeClr val="tx1"/>
                </a:solidFill>
                <a:latin typeface="Verdana"/>
                <a:ea typeface="+mn-ea"/>
                <a:cs typeface="+mn-cs"/>
              </a:rPr>
            </a:br>
            <a:r>
              <a:rPr lang="ru-RU" sz="2000" kern="0" dirty="0">
                <a:solidFill>
                  <a:schemeClr val="tx1"/>
                </a:solidFill>
                <a:latin typeface="Verdana"/>
                <a:ea typeface="+mn-ea"/>
                <a:cs typeface="+mn-cs"/>
              </a:rPr>
              <a:t>Вам, и нам,</a:t>
            </a:r>
            <a:br>
              <a:rPr lang="ru-RU" sz="2000" kern="0" dirty="0">
                <a:solidFill>
                  <a:schemeClr val="tx1"/>
                </a:solidFill>
                <a:latin typeface="Verdana"/>
                <a:ea typeface="+mn-ea"/>
                <a:cs typeface="+mn-cs"/>
              </a:rPr>
            </a:br>
            <a:r>
              <a:rPr lang="ru-RU" sz="2000" kern="0" dirty="0">
                <a:solidFill>
                  <a:schemeClr val="tx1"/>
                </a:solidFill>
                <a:latin typeface="Verdana"/>
                <a:ea typeface="+mn-ea"/>
                <a:cs typeface="+mn-cs"/>
              </a:rPr>
              <a:t>И всем подряд. </a:t>
            </a:r>
            <a:br>
              <a:rPr lang="ru-RU" sz="2000" kern="0" dirty="0">
                <a:solidFill>
                  <a:schemeClr val="tx1"/>
                </a:solidFill>
                <a:latin typeface="Verdana"/>
                <a:ea typeface="+mn-ea"/>
                <a:cs typeface="+mn-cs"/>
              </a:rPr>
            </a:br>
            <a:r>
              <a:rPr lang="ru-RU" sz="2000" kern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/>
                <a:ea typeface="+mn-ea"/>
                <a:cs typeface="+mn-cs"/>
              </a:rPr>
              <a:t/>
            </a:r>
            <a:br>
              <a:rPr lang="ru-RU" sz="2000" kern="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/>
                <a:ea typeface="+mn-ea"/>
                <a:cs typeface="+mn-cs"/>
              </a:rPr>
            </a:br>
            <a:endParaRPr lang="ru-RU" sz="2000" dirty="0">
              <a:solidFill>
                <a:schemeClr val="tx1"/>
              </a:solidFill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691680" y="3068960"/>
            <a:ext cx="5863525" cy="3171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318731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548680"/>
            <a:ext cx="7704856" cy="5760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338637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5023" y="548681"/>
            <a:ext cx="6965245" cy="792088"/>
          </a:xfrm>
        </p:spPr>
        <p:txBody>
          <a:bodyPr/>
          <a:lstStyle/>
          <a:p>
            <a:r>
              <a:rPr lang="ru-RU" dirty="0" smtClean="0"/>
              <a:t>Деревья осенью.</a:t>
            </a:r>
            <a:endParaRPr lang="ru-RU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3573016"/>
            <a:ext cx="3816424" cy="2536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412776"/>
            <a:ext cx="3528392" cy="2080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827584" y="1412776"/>
            <a:ext cx="3312369" cy="4608512"/>
          </a:xfrm>
        </p:spPr>
        <p:txBody>
          <a:bodyPr/>
          <a:lstStyle/>
          <a:p>
            <a:r>
              <a:rPr lang="ru-RU" dirty="0" smtClean="0"/>
              <a:t>Осенью  все листья</a:t>
            </a:r>
          </a:p>
          <a:p>
            <a:pPr marL="0" indent="0">
              <a:buNone/>
            </a:pPr>
            <a:r>
              <a:rPr lang="ru-RU" dirty="0" smtClean="0"/>
              <a:t>деревьев окрашиваются в зеленые, красные и желтые цвета.</a:t>
            </a:r>
          </a:p>
          <a:p>
            <a:r>
              <a:rPr lang="ru-RU" dirty="0" smtClean="0"/>
              <a:t>Разноцветные</a:t>
            </a:r>
          </a:p>
          <a:p>
            <a:pPr marL="0" indent="0">
              <a:buNone/>
            </a:pPr>
            <a:r>
              <a:rPr lang="ru-RU" dirty="0" smtClean="0"/>
              <a:t>деревья становятся очень нарядными, как будто готовятся к чему-то очень важному и веселому.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315944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Признаки осени.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Похолодание.</a:t>
            </a:r>
          </a:p>
          <a:p>
            <a:r>
              <a:rPr lang="ru-RU" dirty="0" smtClean="0"/>
              <a:t>Листья окрашиваются в разные цвета.</a:t>
            </a:r>
          </a:p>
          <a:p>
            <a:r>
              <a:rPr lang="ru-RU" dirty="0" smtClean="0"/>
              <a:t>Птицы улетают в теплые края(на юг)</a:t>
            </a:r>
          </a:p>
          <a:p>
            <a:r>
              <a:rPr lang="ru-RU" dirty="0" smtClean="0"/>
              <a:t>Исчезновение некоторых насекомых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572119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7" y="548680"/>
            <a:ext cx="7632848" cy="1080119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Птицы улетающие в теплые края.</a:t>
            </a:r>
            <a:endParaRPr lang="ru-RU" dirty="0"/>
          </a:p>
        </p:txBody>
      </p:sp>
      <p:pic>
        <p:nvPicPr>
          <p:cNvPr id="5123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7" y="1628800"/>
            <a:ext cx="7488832" cy="4464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1427429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548680"/>
            <a:ext cx="7632847" cy="576064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548680"/>
            <a:ext cx="7632848" cy="5760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7192978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5023" y="620688"/>
            <a:ext cx="6965245" cy="1399379"/>
          </a:xfrm>
        </p:spPr>
        <p:txBody>
          <a:bodyPr>
            <a:normAutofit/>
          </a:bodyPr>
          <a:lstStyle/>
          <a:p>
            <a:r>
              <a:rPr lang="ru-RU" sz="2400" dirty="0" smtClean="0"/>
              <a:t>Осень в огородах, садах и на полях начинается сборка  урожая</a:t>
            </a:r>
            <a:endParaRPr lang="ru-RU" sz="2400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700213"/>
            <a:ext cx="6912768" cy="4321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2446642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Кнопка">
  <a:themeElements>
    <a:clrScheme name="Кнопка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Кнопка">
      <a:majorFont>
        <a:latin typeface="Constantia"/>
        <a:ea typeface=""/>
        <a:cs typeface=""/>
        <a:font script="Jpan" typeface="HGS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Grek" typeface="Arial"/>
        <a:font script="Cyrl" typeface="Arial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нопк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>
            <a:tint val="93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satMod val="140000"/>
                <a:lumMod val="50000"/>
              </a:schemeClr>
              <a:schemeClr val="phClr">
                <a:tint val="95000"/>
                <a:satMod val="180000"/>
                <a:lumMod val="16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  <a:shade val="90000"/>
                <a:satMod val="120000"/>
                <a:lumMod val="54000"/>
              </a:schemeClr>
              <a:schemeClr val="phClr">
                <a:tint val="80000"/>
                <a:satMod val="160000"/>
                <a:lumMod val="14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Pushpin</Template>
  <TotalTime>205</TotalTime>
  <Words>112</Words>
  <Application>Microsoft Office PowerPoint</Application>
  <PresentationFormat>Экран (4:3)</PresentationFormat>
  <Paragraphs>22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3" baseType="lpstr">
      <vt:lpstr>Arial</vt:lpstr>
      <vt:lpstr>Brush Script MT</vt:lpstr>
      <vt:lpstr>Constantia</vt:lpstr>
      <vt:lpstr>Franklin Gothic Book</vt:lpstr>
      <vt:lpstr>Rage Italic</vt:lpstr>
      <vt:lpstr>Verdana</vt:lpstr>
      <vt:lpstr>Кнопка</vt:lpstr>
      <vt:lpstr>Золотая осень </vt:lpstr>
      <vt:lpstr>Цели и задачи: 1.Систематизировать и закрепить знания детей  о приметах осени. 2.Познакомить со стихами поэтов  об осени. 3.Воспитывать любовь к природе. 4.Расширять знания об окружающем мире. </vt:lpstr>
      <vt:lpstr>ОСЕННИЙ КЛАД И. Пивоварова Падают с ветки жёлтые монетки… Под ногами целый клад! Это осень золотая Дарит листья не считая, Золотые дарит листья Вам, и нам, И всем подряд.   </vt:lpstr>
      <vt:lpstr>Презентация PowerPoint</vt:lpstr>
      <vt:lpstr>Деревья осенью.</vt:lpstr>
      <vt:lpstr>Признаки осени.</vt:lpstr>
      <vt:lpstr>Птицы улетающие в теплые края.</vt:lpstr>
      <vt:lpstr>Презентация PowerPoint</vt:lpstr>
      <vt:lpstr>Осень в огородах, садах и на полях начинается сборка  урожая</vt:lpstr>
      <vt:lpstr>Презентация PowerPoint</vt:lpstr>
      <vt:lpstr>Как одеваются люди осенью.</vt:lpstr>
      <vt:lpstr>Презентация PowerPoint</vt:lpstr>
      <vt:lpstr>Какая же погода осенью?</vt:lpstr>
      <vt:lpstr>Так же некоторые животные впадают в спячку .</vt:lpstr>
      <vt:lpstr>А животные которые не засыпают  Меняют летнюю шубу на зимнюю</vt:lpstr>
      <vt:lpstr>Осень чудесное время года!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Золотая осень</dc:title>
  <dc:creator>adminn</dc:creator>
  <cp:lastModifiedBy>MariMax</cp:lastModifiedBy>
  <cp:revision>8</cp:revision>
  <dcterms:created xsi:type="dcterms:W3CDTF">2018-10-12T13:02:01Z</dcterms:created>
  <dcterms:modified xsi:type="dcterms:W3CDTF">2023-11-13T07:27:33Z</dcterms:modified>
</cp:coreProperties>
</file>