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дрей" initials="А" lastIdx="1" clrIdx="0">
    <p:extLst>
      <p:ext uri="{19B8F6BF-5375-455C-9EA6-DF929625EA0E}">
        <p15:presenceInfo xmlns:p15="http://schemas.microsoft.com/office/powerpoint/2012/main" userId="Андрей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93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1-12T20:01:54.438" idx="1">
    <p:pos x="7740" y="-62"/>
    <p:text/>
    <p:extLst>
      <p:ext uri="{C676402C-5697-4E1C-873F-D02D1690AC5C}">
        <p15:threadingInfo xmlns:p15="http://schemas.microsoft.com/office/powerpoint/2012/main" timeZoneBias="-4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00ECBF-00B4-69DF-21C6-C62AB8A26D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4514BDB-1BD2-E71D-91AE-2999D495C3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797B51-6197-55D6-C949-53A8658B6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0236DB-C597-0788-386B-4F5B5292D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07191A-78E2-14FE-B39C-9D7B4D00B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848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E55C90-33ED-3A87-0C73-74B76A3E3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FF4A1F9-8309-F626-1043-1C2F39F51E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657734-EA4F-A7DE-1356-C2677CF2E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797AFE-DFE8-09B6-2FEB-933A58F1D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823A5E-F9F1-6DB0-2A2D-4AF044195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0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700580B-3550-FD59-BB70-8715BAF7A7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4122FAF-0E60-FA5A-84D8-D28EFADDB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EC5EED-555C-2B86-CBF2-C9D8D6697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710E55-93DF-0F5F-39A3-484545AF1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1B3F37-F4DE-C9F3-2AB1-6FD4452D3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2978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121B41-39F1-3B6E-FFBA-CC4752A99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01F0BE-4467-EB4E-CF7D-C4CFC55DE5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B07C1D-A538-5638-40CC-145DF65BC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F7603C-22AB-83BC-27FC-8ABF9B6B1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752BF1-E754-767E-1C45-0AA76489D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031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D26B16-BD38-D368-0362-EBBA6E056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88855F-5D4C-1301-C5A8-E3C8C8B720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DF8304-694E-47BA-EB05-C22B354BC8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E4F218-EEC2-81A7-217C-002975538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994A18-AB3C-4770-1E07-D23D7B054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4950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0475BB-E41E-2900-CC18-D08C17316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55E7F7-772D-0EDE-D03C-B1058CC828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C1FDB2-2442-AD31-844C-9A53291DBA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DB5D21-8E03-1205-B60C-12BACF475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B72CC9-BDF9-5C3C-4D0D-DF9DEF930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136961B-21CA-5E17-5930-DAD9FBD2A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884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D4F3A7-72E3-639E-3B1C-160F23D7A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B1D4ED-DDE4-261C-24B7-578879F3A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0A0A09-1BF0-02AA-6437-A28217452E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BEB31D8-AFD9-5AA8-F2F7-0148B9ED4A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B5ED2BD-CC83-0427-9FE7-80D156C5BF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FF08EF1-8F60-7FC9-4A0A-848760ACD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11649C5-93E0-22D3-CAE3-484BB0DFC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FE5DF62-814B-7E99-815E-9D24336D5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039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91EE0D-21C9-41D5-BA63-E48CEDCED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A24FB23-C26A-F8AB-E975-6CDE46AB6D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55049D5-1D1F-BE8E-B690-6CD4C5047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B543DCD-39AF-5106-D5FE-FE6F3B5C5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693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79E3116-E154-01D6-C9E8-5A0177934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EE334AB-808A-CBDB-C8AF-07FEA1B1E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298740A-5359-CB9A-D8E5-EBD45B8A5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239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1F32D2-7C9B-0F80-40BE-D966C4F1D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C45423-376F-7C01-11A7-2ABF9AF5F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AE91CA7-8DFC-F936-997E-5B67763D7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7357890-5F2E-4697-39DF-1993C8F4A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1405BA-7EFD-070D-ABE1-49B290652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F6E550E-5AC2-4DA7-3D3A-EEC92AB20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393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E6B80-EBA7-9C3B-4E68-FEB7F6957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12E372E-E1C0-DCD9-CF09-8C35893673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687CF9C-17DE-B18B-528E-EB641BB8B4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B8A27DC-AC38-0835-34F1-62B55EAC3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CC2B3AB-F643-05C9-0ACB-347A06137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B9CFCC-A079-B885-9EF8-0A3B9770A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149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E70270-C53F-3865-3881-A32BD8A1FE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2CDC90-5C42-95BD-2D88-81E65C7DA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A72DFB-0C55-E3F5-F3F9-9029CD62E3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5482E-327A-4EB3-B7CA-AA418E413EA1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92CABC3-8704-E031-961D-E3AC461048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7704D0-5E6E-534C-95F9-4BF1025E0B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C7878-30A9-43D6-8BC3-517AD4A10D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745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44CB5E-3092-263E-B8E3-3D02E3084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00"/>
            <a:ext cx="12298261" cy="751653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453295-AC00-93BD-31C9-138CE50CF3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0862" y="1800226"/>
            <a:ext cx="7675927" cy="2152649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Коррекционный час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как форма работы по преодолению речевых нарушений у детей с ОВЗ</a:t>
            </a:r>
            <a:r>
              <a:rPr lang="ru-RU" sz="4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F7ED25F-5630-35BB-F129-D1BC72E8F8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624" y="4819650"/>
            <a:ext cx="6257925" cy="1647825"/>
          </a:xfrm>
        </p:spPr>
        <p:txBody>
          <a:bodyPr>
            <a:normAutofit fontScale="77500" lnSpcReduction="20000"/>
          </a:bodyPr>
          <a:lstStyle/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 учитель-логопед</a:t>
            </a:r>
            <a:b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</a:t>
            </a:r>
            <a:b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Овсянникова Юлия Юрьевна</a:t>
            </a:r>
            <a:b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2023г.</a:t>
            </a:r>
            <a:b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Новосибирск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221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533870-324E-7952-6F53-B431343F7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CD31452-C16A-F513-EFD3-1D84F09872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5243"/>
            <a:ext cx="12319203" cy="69032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C26256B-B684-8695-EA90-31E65BDC4805}"/>
              </a:ext>
            </a:extLst>
          </p:cNvPr>
          <p:cNvSpPr txBox="1"/>
          <p:nvPr/>
        </p:nvSpPr>
        <p:spPr>
          <a:xfrm>
            <a:off x="4488181" y="2792731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126EA0-1D3F-727A-8488-A79C0D856365}"/>
              </a:ext>
            </a:extLst>
          </p:cNvPr>
          <p:cNvSpPr txBox="1"/>
          <p:nvPr/>
        </p:nvSpPr>
        <p:spPr>
          <a:xfrm>
            <a:off x="2047874" y="1228724"/>
            <a:ext cx="657225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Успехов в сотрудничестве!</a:t>
            </a:r>
          </a:p>
          <a:p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Спасибо за внимание!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8C8ECF-95C7-75E7-6E1A-9D5AEF13D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7052" y="2101056"/>
            <a:ext cx="3971925" cy="208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072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D8E334-11B9-ADF6-4716-A8B4A1A83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5A75B223-BC2B-8B55-3DD5-794D6B9506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8425"/>
            <a:ext cx="12287250" cy="7054850"/>
          </a:xfrm>
          <a:prstGeom prst="rect">
            <a:avLst/>
          </a:prstGeo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D179F88-EC30-8F44-ECB9-113037ACDB8A}"/>
              </a:ext>
            </a:extLst>
          </p:cNvPr>
          <p:cNvSpPr/>
          <p:nvPr/>
        </p:nvSpPr>
        <p:spPr>
          <a:xfrm>
            <a:off x="4371974" y="2216050"/>
            <a:ext cx="2466976" cy="389899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ООс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954968-6EBB-F7A0-EDD1-0354C0A60ED3}"/>
              </a:ext>
            </a:extLst>
          </p:cNvPr>
          <p:cNvSpPr txBox="1"/>
          <p:nvPr/>
        </p:nvSpPr>
        <p:spPr>
          <a:xfrm>
            <a:off x="4457700" y="2741413"/>
            <a:ext cx="23812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работы воспитателя логопедической группы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BC685E3-72FC-EB10-8EE7-E1FD653062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25" y="-58688"/>
            <a:ext cx="3160425" cy="2274739"/>
          </a:xfrm>
          <a:prstGeom prst="rect">
            <a:avLst/>
          </a:prstGeom>
        </p:spPr>
      </p:pic>
      <p:sp>
        <p:nvSpPr>
          <p:cNvPr id="9" name="Пузырек для мыслей: облако 8">
            <a:extLst>
              <a:ext uri="{FF2B5EF4-FFF2-40B4-BE49-F238E27FC236}">
                <a16:creationId xmlns:a16="http://schemas.microsoft.com/office/drawing/2014/main" id="{D90147E0-E162-ACD2-B8BF-E0D3AC4DD761}"/>
              </a:ext>
            </a:extLst>
          </p:cNvPr>
          <p:cNvSpPr/>
          <p:nvPr/>
        </p:nvSpPr>
        <p:spPr>
          <a:xfrm flipH="1" flipV="1">
            <a:off x="390523" y="97439"/>
            <a:ext cx="3741378" cy="2502886"/>
          </a:xfrm>
          <a:prstGeom prst="cloudCallout">
            <a:avLst>
              <a:gd name="adj1" fmla="val 2875064"/>
              <a:gd name="adj2" fmla="val 2062544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721470-459C-53F8-0C45-F90E16D247C4}"/>
              </a:ext>
            </a:extLst>
          </p:cNvPr>
          <p:cNvSpPr txBox="1"/>
          <p:nvPr/>
        </p:nvSpPr>
        <p:spPr>
          <a:xfrm rot="10800000" flipH="1" flipV="1">
            <a:off x="904874" y="666467"/>
            <a:ext cx="322702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Коррекционный час: </a:t>
            </a:r>
          </a:p>
          <a:p>
            <a:pPr algn="ctr"/>
            <a:r>
              <a:rPr lang="ru-RU" dirty="0">
                <a:solidFill>
                  <a:srgbClr val="002060"/>
                </a:solidFill>
              </a:rPr>
              <a:t>формы:</a:t>
            </a:r>
          </a:p>
          <a:p>
            <a:r>
              <a:rPr lang="ru-RU" dirty="0">
                <a:solidFill>
                  <a:srgbClr val="002060"/>
                </a:solidFill>
              </a:rPr>
              <a:t>- индивидуальные;</a:t>
            </a:r>
          </a:p>
          <a:p>
            <a:r>
              <a:rPr lang="ru-RU" dirty="0">
                <a:solidFill>
                  <a:srgbClr val="002060"/>
                </a:solidFill>
              </a:rPr>
              <a:t>- подгрупповые.</a:t>
            </a:r>
          </a:p>
          <a:p>
            <a:endParaRPr lang="ru-RU" dirty="0"/>
          </a:p>
        </p:txBody>
      </p:sp>
      <p:sp>
        <p:nvSpPr>
          <p:cNvPr id="12" name="Пузырек для мыслей: облако 11">
            <a:extLst>
              <a:ext uri="{FF2B5EF4-FFF2-40B4-BE49-F238E27FC236}">
                <a16:creationId xmlns:a16="http://schemas.microsoft.com/office/drawing/2014/main" id="{E08A7510-02D8-4F69-39F6-A3AA6B2EACD9}"/>
              </a:ext>
            </a:extLst>
          </p:cNvPr>
          <p:cNvSpPr/>
          <p:nvPr/>
        </p:nvSpPr>
        <p:spPr>
          <a:xfrm flipH="1" flipV="1">
            <a:off x="263883" y="3300909"/>
            <a:ext cx="4031891" cy="3261816"/>
          </a:xfrm>
          <a:prstGeom prst="cloudCallout">
            <a:avLst>
              <a:gd name="adj1" fmla="val 2875064"/>
              <a:gd name="adj2" fmla="val 2062544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узырек для мыслей: облако 12">
            <a:extLst>
              <a:ext uri="{FF2B5EF4-FFF2-40B4-BE49-F238E27FC236}">
                <a16:creationId xmlns:a16="http://schemas.microsoft.com/office/drawing/2014/main" id="{45ECD7D4-8AC4-61C6-3C0E-24594D832EB4}"/>
              </a:ext>
            </a:extLst>
          </p:cNvPr>
          <p:cNvSpPr/>
          <p:nvPr/>
        </p:nvSpPr>
        <p:spPr>
          <a:xfrm flipH="1" flipV="1">
            <a:off x="7612422" y="0"/>
            <a:ext cx="4084276" cy="2600325"/>
          </a:xfrm>
          <a:prstGeom prst="cloudCallout">
            <a:avLst>
              <a:gd name="adj1" fmla="val 2875064"/>
              <a:gd name="adj2" fmla="val 2062544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узырек для мыслей: облако 13">
            <a:extLst>
              <a:ext uri="{FF2B5EF4-FFF2-40B4-BE49-F238E27FC236}">
                <a16:creationId xmlns:a16="http://schemas.microsoft.com/office/drawing/2014/main" id="{C3D26CD5-3FBF-F526-4353-EEC9E9ED5E86}"/>
              </a:ext>
            </a:extLst>
          </p:cNvPr>
          <p:cNvSpPr/>
          <p:nvPr/>
        </p:nvSpPr>
        <p:spPr>
          <a:xfrm rot="10800000" flipH="1" flipV="1">
            <a:off x="6871349" y="3033844"/>
            <a:ext cx="5320651" cy="4190267"/>
          </a:xfrm>
          <a:prstGeom prst="cloudCallout">
            <a:avLst>
              <a:gd name="adj1" fmla="val 2875064"/>
              <a:gd name="adj2" fmla="val 2062544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408765-6467-E959-85EC-604E40E7841C}"/>
              </a:ext>
            </a:extLst>
          </p:cNvPr>
          <p:cNvSpPr txBox="1"/>
          <p:nvPr/>
        </p:nvSpPr>
        <p:spPr>
          <a:xfrm rot="10800000" flipH="1" flipV="1">
            <a:off x="904875" y="3789840"/>
            <a:ext cx="27736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Коррекционная работа вне занятий: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во время режимных моментов; самообслуживания; на прогулках; в играх; развлечениях и т.д.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1CFCC0D-5E38-E5C4-CF38-472E4B3D6630}"/>
              </a:ext>
            </a:extLst>
          </p:cNvPr>
          <p:cNvSpPr txBox="1"/>
          <p:nvPr/>
        </p:nvSpPr>
        <p:spPr>
          <a:xfrm rot="10800000" flipV="1">
            <a:off x="7991474" y="676402"/>
            <a:ext cx="336232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гимнастика: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совместно с артикуляционной гимнастикой 3-5 раз в день.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0D2F97-FE49-00DE-E61E-2883A4DD4D35}"/>
              </a:ext>
            </a:extLst>
          </p:cNvPr>
          <p:cNvSpPr txBox="1"/>
          <p:nvPr/>
        </p:nvSpPr>
        <p:spPr>
          <a:xfrm>
            <a:off x="7698148" y="3671242"/>
            <a:ext cx="462720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</a:p>
          <a:p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выполняется сидя перед зеркалом. Продолжительность ее - 10-15 мин.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если ребенок выполняет какое-то упражнение недостаточно хорошо, новые упражнения не вводятся, а продолжается отработка старого задания.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43843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75644A-4349-381B-0233-389BC70B3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B8C631C-DEA6-5575-1522-05AEB818D0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3266"/>
            <a:ext cx="12192000" cy="73874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1B7739C-171D-767A-E550-9305B0196A2C}"/>
              </a:ext>
            </a:extLst>
          </p:cNvPr>
          <p:cNvSpPr txBox="1"/>
          <p:nvPr/>
        </p:nvSpPr>
        <p:spPr>
          <a:xfrm>
            <a:off x="1676399" y="1397674"/>
            <a:ext cx="661987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Целесообразность коррекционного часа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продиктована необходимостью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закрепления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отработки трудно-поддающихся коррекции звеньев речи ребенка.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ведущей роли логопеда в коррекционном процессе по преодолению ОНР у детей, коррекционные задачи, стоящие перед воспитателем логопедической группы, при проведении коррекционного часа тесно связаны с задачами логопеда.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17BFDD77-5A58-8E96-4C97-8E9AF1ADE7C4}"/>
              </a:ext>
            </a:extLst>
          </p:cNvPr>
          <p:cNvSpPr/>
          <p:nvPr/>
        </p:nvSpPr>
        <p:spPr>
          <a:xfrm>
            <a:off x="190500" y="365125"/>
            <a:ext cx="9239250" cy="5524500"/>
          </a:xfrm>
          <a:prstGeom prst="cloudCallou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203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86CDE6-D2CA-67EB-8CF6-9DE0C4F8A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6D19FE6-BCCD-65AE-CEEB-869F5EBD4B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430125" cy="6997700"/>
          </a:xfrm>
          <a:prstGeom prst="rect">
            <a:avLst/>
          </a:prstGeom>
        </p:spPr>
      </p:pic>
      <p:sp>
        <p:nvSpPr>
          <p:cNvPr id="7" name="Пузырек для мыслей: облако 6">
            <a:extLst>
              <a:ext uri="{FF2B5EF4-FFF2-40B4-BE49-F238E27FC236}">
                <a16:creationId xmlns:a16="http://schemas.microsoft.com/office/drawing/2014/main" id="{745D2755-79A1-A2CC-D130-1E70AA951934}"/>
              </a:ext>
            </a:extLst>
          </p:cNvPr>
          <p:cNvSpPr/>
          <p:nvPr/>
        </p:nvSpPr>
        <p:spPr>
          <a:xfrm>
            <a:off x="3095624" y="228600"/>
            <a:ext cx="4972051" cy="1828800"/>
          </a:xfrm>
          <a:prstGeom prst="cloudCallout">
            <a:avLst>
              <a:gd name="adj1" fmla="val -6274"/>
              <a:gd name="adj2" fmla="val 47396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192314-122B-901C-3AE8-1D9E1B74C680}"/>
              </a:ext>
            </a:extLst>
          </p:cNvPr>
          <p:cNvSpPr txBox="1"/>
          <p:nvPr/>
        </p:nvSpPr>
        <p:spPr>
          <a:xfrm>
            <a:off x="3667125" y="561975"/>
            <a:ext cx="39242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коррекционная работа предусматривает решение следующих задач:</a:t>
            </a:r>
          </a:p>
        </p:txBody>
      </p:sp>
      <p:sp>
        <p:nvSpPr>
          <p:cNvPr id="12" name="Пузырек для мыслей: облако 11">
            <a:extLst>
              <a:ext uri="{FF2B5EF4-FFF2-40B4-BE49-F238E27FC236}">
                <a16:creationId xmlns:a16="http://schemas.microsoft.com/office/drawing/2014/main" id="{49C198CD-B8E3-BF56-1F25-0202D860864F}"/>
              </a:ext>
            </a:extLst>
          </p:cNvPr>
          <p:cNvSpPr/>
          <p:nvPr/>
        </p:nvSpPr>
        <p:spPr>
          <a:xfrm>
            <a:off x="838201" y="2425701"/>
            <a:ext cx="3429000" cy="1908174"/>
          </a:xfrm>
          <a:prstGeom prst="cloudCallout">
            <a:avLst>
              <a:gd name="adj1" fmla="val -6788"/>
              <a:gd name="adj2" fmla="val 36641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Логоп</a:t>
            </a:r>
            <a:endParaRPr lang="ru-RU" dirty="0"/>
          </a:p>
        </p:txBody>
      </p:sp>
      <p:sp>
        <p:nvSpPr>
          <p:cNvPr id="15" name="Пузырек для мыслей: облако 14">
            <a:extLst>
              <a:ext uri="{FF2B5EF4-FFF2-40B4-BE49-F238E27FC236}">
                <a16:creationId xmlns:a16="http://schemas.microsoft.com/office/drawing/2014/main" id="{CC6403F8-814D-E048-6F81-472FE9D2EAE6}"/>
              </a:ext>
            </a:extLst>
          </p:cNvPr>
          <p:cNvSpPr/>
          <p:nvPr/>
        </p:nvSpPr>
        <p:spPr>
          <a:xfrm>
            <a:off x="4991100" y="2590800"/>
            <a:ext cx="3690935" cy="2120106"/>
          </a:xfrm>
          <a:prstGeom prst="cloudCallout">
            <a:avLst>
              <a:gd name="adj1" fmla="val -6226"/>
              <a:gd name="adj2" fmla="val 41359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BBD3F7-13E9-247A-4362-92F2A1D91205}"/>
              </a:ext>
            </a:extLst>
          </p:cNvPr>
          <p:cNvSpPr txBox="1"/>
          <p:nvPr/>
        </p:nvSpPr>
        <p:spPr>
          <a:xfrm>
            <a:off x="933451" y="2792412"/>
            <a:ext cx="2886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Учитель-логопед </a:t>
            </a:r>
            <a:r>
              <a:rPr lang="ru-RU" b="1" dirty="0">
                <a:solidFill>
                  <a:schemeClr val="accent1"/>
                </a:solidFill>
              </a:rPr>
              <a:t>формирует 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первичные речевые навыки у детей.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5C2B4F-2865-453A-88DA-B87DA73ADF07}"/>
              </a:ext>
            </a:extLst>
          </p:cNvPr>
          <p:cNvSpPr txBox="1"/>
          <p:nvPr/>
        </p:nvSpPr>
        <p:spPr>
          <a:xfrm flipH="1">
            <a:off x="5381624" y="2957512"/>
            <a:ext cx="29051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Воспитатель </a:t>
            </a:r>
          </a:p>
          <a:p>
            <a:pPr algn="ctr"/>
            <a:r>
              <a:rPr lang="ru-RU" b="1" dirty="0">
                <a:solidFill>
                  <a:schemeClr val="accent1"/>
                </a:solidFill>
              </a:rPr>
              <a:t>Закрепляет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сформированные речевые навыки у детей.</a:t>
            </a:r>
          </a:p>
        </p:txBody>
      </p:sp>
    </p:spTree>
    <p:extLst>
      <p:ext uri="{BB962C8B-B14F-4D97-AF65-F5344CB8AC3E}">
        <p14:creationId xmlns:p14="http://schemas.microsoft.com/office/powerpoint/2010/main" val="2134465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43447E-0A2F-4056-0126-57F04EC9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table">
            <a:extLst>
              <a:ext uri="{FF2B5EF4-FFF2-40B4-BE49-F238E27FC236}">
                <a16:creationId xmlns:a16="http://schemas.microsoft.com/office/drawing/2014/main" id="{BB1219E0-3061-0259-6059-1693612D89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0"/>
            <a:ext cx="11029950" cy="692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29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B06C95-9756-D330-3080-8CEA35488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02C79FE8-3FF3-3CAA-38C0-E34283771D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52425" y="-771526"/>
            <a:ext cx="12382500" cy="77438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22C129-A914-673E-D4EA-4B16F10F1123}"/>
              </a:ext>
            </a:extLst>
          </p:cNvPr>
          <p:cNvSpPr txBox="1"/>
          <p:nvPr/>
        </p:nvSpPr>
        <p:spPr>
          <a:xfrm>
            <a:off x="1447800" y="365125"/>
            <a:ext cx="7305675" cy="5397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 учитель-логопед и воспитатели взаимодействуют через тетрадь взаимосвязи.  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задания входят:</a:t>
            </a:r>
            <a:br>
              <a:rPr lang="ru-RU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упражнения на развитие артикуляционного аппарата;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 над речевым дыханием, над плавностью и  длительностью выдоха;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упражнения на развитие мелкой моторики пальцев рук;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упражнения на автоматизацию и дифференциацию поставленных логопедом звуков;       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лексико-грамматические задания и упражнения на развитие связной речи;</a:t>
            </a:r>
            <a:b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116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19FB00-464A-A415-196E-E1C972638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53699AB-8D0A-5FC7-67BF-5DBD40E19B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4301" y="-612776"/>
            <a:ext cx="13935075" cy="79660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7751E5E-4375-7AA2-1FC9-A027AF9A5D32}"/>
              </a:ext>
            </a:extLst>
          </p:cNvPr>
          <p:cNvSpPr txBox="1"/>
          <p:nvPr/>
        </p:nvSpPr>
        <p:spPr>
          <a:xfrm>
            <a:off x="1981200" y="295275"/>
            <a:ext cx="7191375" cy="5539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Примерный хронометраж коррекционного часа:</a:t>
            </a: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 и дыхательные упражнения - 3 мин.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и игры на развитие мелкой моторики- 2 мин.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на автоматизацию звуков - 4 мин.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 - 2 мин.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и игры на развитие фонематического слуха – 7 мин.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лексико-грамматических упражнений – 3 мин.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 скороговорок, коротких рассказов, стихов – 2 мин.</a:t>
            </a:r>
          </a:p>
          <a:p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работа-5 мин.</a:t>
            </a:r>
          </a:p>
        </p:txBody>
      </p:sp>
    </p:spTree>
    <p:extLst>
      <p:ext uri="{BB962C8B-B14F-4D97-AF65-F5344CB8AC3E}">
        <p14:creationId xmlns:p14="http://schemas.microsoft.com/office/powerpoint/2010/main" val="579102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F9BB5D-5FE3-A028-1091-F93E152E0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E387F34A-106C-E8F4-04BC-6EC7A34639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"/>
            <a:ext cx="12658726" cy="78486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62ECE5-BB6D-D79D-80A0-E22A302ED8B5}"/>
              </a:ext>
            </a:extLst>
          </p:cNvPr>
          <p:cNvSpPr txBox="1"/>
          <p:nvPr/>
        </p:nvSpPr>
        <p:spPr>
          <a:xfrm>
            <a:off x="1704975" y="571500"/>
            <a:ext cx="7181850" cy="5035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</a:rPr>
              <a:t>Весь речевой материал воспитатель должен проговаривать чётко, медленно и добиваться того же от ребенка.</a:t>
            </a:r>
          </a:p>
          <a:p>
            <a:pPr>
              <a:lnSpc>
                <a:spcPct val="150000"/>
              </a:lnSpc>
            </a:pPr>
            <a:endParaRPr lang="ru-RU" b="1" dirty="0">
              <a:solidFill>
                <a:srgbClr val="002060"/>
              </a:solidFill>
            </a:endParaRP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</a:rPr>
              <a:t>Кроме картинок для закрепления фонетической стороны речи, в речевом уголке должны находиться предметные и сюжетные картинки на каждую лексическую тему, изучаемую в учебном году, а также картинки на отработку лексико- грамматических категорий у детей данного возраста.</a:t>
            </a:r>
          </a:p>
          <a:p>
            <a:pPr>
              <a:lnSpc>
                <a:spcPct val="150000"/>
              </a:lnSpc>
            </a:pPr>
            <a:endParaRPr lang="ru-RU" b="1" dirty="0">
              <a:solidFill>
                <a:srgbClr val="002060"/>
              </a:solidFill>
            </a:endParaRPr>
          </a:p>
          <a:p>
            <a:pPr marL="285750" indent="-2857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b="1" dirty="0">
                <a:solidFill>
                  <a:srgbClr val="002060"/>
                </a:solidFill>
              </a:rPr>
              <a:t>После проведения коррекционного часа, воспитатель в тетради пишет краткий учет работы, отмечает, кому из детей и что не удалось, у кого задание хорошо получилось. (дата, подпись).</a:t>
            </a:r>
          </a:p>
        </p:txBody>
      </p:sp>
    </p:spTree>
    <p:extLst>
      <p:ext uri="{BB962C8B-B14F-4D97-AF65-F5344CB8AC3E}">
        <p14:creationId xmlns:p14="http://schemas.microsoft.com/office/powerpoint/2010/main" val="2335827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C1B40-2B61-28A9-5303-CE12BC71E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B7E1BBA-9A5A-D34D-30DB-A0591A0C9B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191999" cy="70008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2DF021-3B17-683B-405B-AAE25E2670F2}"/>
              </a:ext>
            </a:extLst>
          </p:cNvPr>
          <p:cNvSpPr txBox="1"/>
          <p:nvPr/>
        </p:nvSpPr>
        <p:spPr>
          <a:xfrm>
            <a:off x="2238375" y="1343025"/>
            <a:ext cx="610552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осуществления успешной речевой коррекции важны:</a:t>
            </a:r>
          </a:p>
          <a:p>
            <a:pPr algn="ctr"/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системность и последовательность в работе;  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согласованность в действиях учителя-логопеда и</a:t>
            </a:r>
          </a:p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воспитателя.</a:t>
            </a:r>
          </a:p>
        </p:txBody>
      </p:sp>
    </p:spTree>
    <p:extLst>
      <p:ext uri="{BB962C8B-B14F-4D97-AF65-F5344CB8AC3E}">
        <p14:creationId xmlns:p14="http://schemas.microsoft.com/office/powerpoint/2010/main" val="25897532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455</Words>
  <Application>Microsoft Office PowerPoint</Application>
  <PresentationFormat>Широкоэкранный</PresentationFormat>
  <Paragraphs>71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Times New Roman</vt:lpstr>
      <vt:lpstr>Тема Office</vt:lpstr>
      <vt:lpstr>Коррекционный час – как форма работы по преодолению речевых нарушений у детей с ОВЗ.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Коррекционный час – как форма работы по преодолению речевых нарушений у детей с ОВЗ.                                 </dc:title>
  <dc:creator>Андрей</dc:creator>
  <cp:lastModifiedBy>Андрей</cp:lastModifiedBy>
  <cp:revision>1</cp:revision>
  <dcterms:created xsi:type="dcterms:W3CDTF">2023-11-12T14:50:52Z</dcterms:created>
  <dcterms:modified xsi:type="dcterms:W3CDTF">2023-11-12T15:08:52Z</dcterms:modified>
</cp:coreProperties>
</file>