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sldIdLst>
    <p:sldId id="310" r:id="rId2"/>
    <p:sldId id="309" r:id="rId3"/>
    <p:sldId id="288" r:id="rId4"/>
    <p:sldId id="256" r:id="rId5"/>
    <p:sldId id="284" r:id="rId6"/>
    <p:sldId id="289" r:id="rId7"/>
    <p:sldId id="287" r:id="rId8"/>
    <p:sldId id="286" r:id="rId9"/>
    <p:sldId id="294" r:id="rId10"/>
    <p:sldId id="295" r:id="rId11"/>
    <p:sldId id="266"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11" r:id="rId25"/>
    <p:sldId id="308" r:id="rId26"/>
  </p:sldIdLst>
  <p:sldSz cx="9144000" cy="6858000" type="screen4x3"/>
  <p:notesSz cx="6858000" cy="9144000"/>
  <p:defaultTextStyle>
    <a:defPPr>
      <a:defRPr lang="ru-RU"/>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0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400" autoAdjust="0"/>
  </p:normalViewPr>
  <p:slideViewPr>
    <p:cSldViewPr>
      <p:cViewPr varScale="1">
        <p:scale>
          <a:sx n="104" d="100"/>
          <a:sy n="104" d="100"/>
        </p:scale>
        <p:origin x="-18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31746" name="Rectangle 2"/>
          <p:cNvSpPr>
            <a:spLocks noGrp="1" noChangeArrowheads="1"/>
          </p:cNvSpPr>
          <p:nvPr>
            <p:ph type="ctrTitle" sz="quarter"/>
          </p:nvPr>
        </p:nvSpPr>
        <p:spPr>
          <a:xfrm>
            <a:off x="685800" y="1676400"/>
            <a:ext cx="7772400" cy="1828800"/>
          </a:xfrm>
        </p:spPr>
        <p:txBody>
          <a:bodyPr/>
          <a:lstStyle>
            <a:lvl1pPr>
              <a:defRPr/>
            </a:lvl1pPr>
          </a:lstStyle>
          <a:p>
            <a:r>
              <a:rPr lang="ru-RU"/>
              <a:t>Образец заголовка</a:t>
            </a:r>
          </a:p>
        </p:txBody>
      </p:sp>
      <p:sp>
        <p:nvSpPr>
          <p:cNvPr id="317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quarter" idx="10"/>
          </p:nvPr>
        </p:nvSpPr>
        <p:spPr/>
        <p:txBody>
          <a:bodyPr/>
          <a:lstStyle>
            <a:lvl1pPr>
              <a:defRPr smtClean="0"/>
            </a:lvl1pPr>
          </a:lstStyle>
          <a:p>
            <a:pPr>
              <a:defRPr/>
            </a:pPr>
            <a:endParaRPr lang="ru-RU"/>
          </a:p>
        </p:txBody>
      </p:sp>
      <p:sp>
        <p:nvSpPr>
          <p:cNvPr id="5" name="Rectangle 5"/>
          <p:cNvSpPr>
            <a:spLocks noGrp="1" noChangeArrowheads="1"/>
          </p:cNvSpPr>
          <p:nvPr>
            <p:ph type="ftr" sz="quarter" idx="11"/>
          </p:nvPr>
        </p:nvSpPr>
        <p:spPr/>
        <p:txBody>
          <a:bodyPr/>
          <a:lstStyle>
            <a:lvl1pPr>
              <a:defRPr smtClean="0"/>
            </a:lvl1pPr>
          </a:lstStyle>
          <a:p>
            <a:pPr>
              <a:defRPr/>
            </a:pPr>
            <a:endParaRPr lang="ru-RU"/>
          </a:p>
        </p:txBody>
      </p:sp>
      <p:sp>
        <p:nvSpPr>
          <p:cNvPr id="6" name="Rectangle 6"/>
          <p:cNvSpPr>
            <a:spLocks noGrp="1" noChangeArrowheads="1"/>
          </p:cNvSpPr>
          <p:nvPr>
            <p:ph type="sldNum" sz="quarter" idx="12"/>
          </p:nvPr>
        </p:nvSpPr>
        <p:spPr/>
        <p:txBody>
          <a:bodyPr/>
          <a:lstStyle>
            <a:lvl1pPr>
              <a:defRPr smtClean="0"/>
            </a:lvl1pPr>
          </a:lstStyle>
          <a:p>
            <a:pPr>
              <a:defRPr/>
            </a:pPr>
            <a:fld id="{84B04BE0-DAF2-49AE-BFD2-D576D390132E}" type="slidenum">
              <a:rPr lang="ru-RU"/>
              <a:pPr>
                <a:defRPr/>
              </a:pPr>
              <a:t>‹#›</a:t>
            </a:fld>
            <a:endParaRPr lang="ru-RU"/>
          </a:p>
        </p:txBody>
      </p:sp>
    </p:spTree>
  </p:cSld>
  <p:clrMapOvr>
    <a:masterClrMapping/>
  </p:clrMapOvr>
  <p:transition>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E4F611B-A6C0-41D9-8E36-B7E959C50D52}" type="slidenum">
              <a:rPr lang="ru-RU"/>
              <a:pPr>
                <a:defRPr/>
              </a:pPr>
              <a:t>‹#›</a:t>
            </a:fld>
            <a:endParaRPr lang="ru-RU"/>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810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810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8B79228-3E5A-4B55-A0AD-DA61868453FB}" type="slidenum">
              <a:rPr lang="ru-RU"/>
              <a:pPr>
                <a:defRPr/>
              </a:pPr>
              <a:t>‹#›</a:t>
            </a:fld>
            <a:endParaRPr lang="ru-RU"/>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66B0EA5-A1E8-4140-A787-A3669429985D}" type="slidenum">
              <a:rPr lang="ru-RU"/>
              <a:pPr>
                <a:defRPr/>
              </a:pPr>
              <a:t>‹#›</a:t>
            </a:fld>
            <a:endParaRPr lang="ru-RU"/>
          </a:p>
        </p:txBody>
      </p:sp>
    </p:spTree>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981200"/>
            <a:ext cx="4038600" cy="4114800"/>
          </a:xfrm>
        </p:spPr>
        <p:txBody>
          <a:bodyPr/>
          <a:lstStyle/>
          <a:p>
            <a:pPr lvl="0"/>
            <a:endParaRPr lang="ru-RU" noProof="0" smtClean="0"/>
          </a:p>
        </p:txBody>
      </p:sp>
      <p:sp>
        <p:nvSpPr>
          <p:cNvPr id="4" name="Текст 3"/>
          <p:cNvSpPr>
            <a:spLocks noGrp="1"/>
          </p:cNvSpPr>
          <p:nvPr>
            <p:ph type="body"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54E9042-7D5E-4010-9E76-C7C5CBE41E0E}" type="slidenum">
              <a:rPr lang="ru-RU"/>
              <a:pPr>
                <a:defRPr/>
              </a:pPr>
              <a:t>‹#›</a:t>
            </a:fld>
            <a:endParaRPr lang="ru-RU"/>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8A1F888-1B4E-4857-8C4C-25E46A29B514}" type="slidenum">
              <a:rPr lang="ru-RU"/>
              <a:pPr>
                <a:defRPr/>
              </a:pPr>
              <a:t>‹#›</a:t>
            </a:fld>
            <a:endParaRPr lang="ru-RU"/>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17D2C14-A1CF-46B9-B2F8-839B72426AB4}" type="slidenum">
              <a:rPr lang="ru-RU"/>
              <a:pPr>
                <a:defRPr/>
              </a:pPr>
              <a:t>‹#›</a:t>
            </a:fld>
            <a:endParaRPr lang="ru-RU"/>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56FFE0C-70E4-427D-86A4-AABDEFF1EDAA}" type="slidenum">
              <a:rPr lang="ru-RU"/>
              <a:pPr>
                <a:defRPr/>
              </a:pPr>
              <a:t>‹#›</a:t>
            </a:fld>
            <a:endParaRPr lang="ru-RU"/>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52FB42A4-E4BC-46C7-998C-7809844761E9}" type="slidenum">
              <a:rPr lang="ru-RU"/>
              <a:pPr>
                <a:defRPr/>
              </a:pPr>
              <a:t>‹#›</a:t>
            </a:fld>
            <a:endParaRPr lang="ru-RU"/>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31C9425-C49D-42A1-8735-273951180254}" type="slidenum">
              <a:rPr lang="ru-RU"/>
              <a:pPr>
                <a:defRPr/>
              </a:pPr>
              <a:t>‹#›</a:t>
            </a:fld>
            <a:endParaRPr lang="ru-RU"/>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7FB0D8DD-7F00-4437-827A-4EB320E80356}" type="slidenum">
              <a:rPr lang="ru-RU"/>
              <a:pPr>
                <a:defRPr/>
              </a:pPr>
              <a:t>‹#›</a:t>
            </a:fld>
            <a:endParaRPr lang="ru-RU"/>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F5AB58F-E355-4FDB-8824-BC3ECCA61FD3}" type="slidenum">
              <a:rPr lang="ru-RU"/>
              <a:pPr>
                <a:defRPr/>
              </a:pPr>
              <a:t>‹#›</a:t>
            </a:fld>
            <a:endParaRPr lang="ru-RU"/>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57F2A52-19AF-48D4-B2C8-91A62A9F8E55}" type="slidenum">
              <a:rPr lang="ru-RU"/>
              <a:pPr>
                <a:defRPr/>
              </a:pPr>
              <a:t>‹#›</a:t>
            </a:fld>
            <a:endParaRPr lang="ru-RU"/>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duotone>
              <a:schemeClr val="bg1"/>
              <a:srgbClr val="FFFFFF"/>
            </a:duotone>
          </a:blip>
          <a:srcRect/>
          <a:tile tx="0" ty="0" sx="100000" sy="100000" flip="none" algn="tl"/>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2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07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C0C0C0"/>
                  </a:outerShdw>
                </a:effectLst>
                <a:latin typeface="Arial" charset="0"/>
              </a:defRPr>
            </a:lvl1pPr>
          </a:lstStyle>
          <a:p>
            <a:pPr>
              <a:defRPr/>
            </a:pPr>
            <a:endParaRPr lang="ru-RU"/>
          </a:p>
        </p:txBody>
      </p:sp>
      <p:sp>
        <p:nvSpPr>
          <p:cNvPr id="307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C0C0C0"/>
                  </a:outerShdw>
                </a:effectLst>
                <a:latin typeface="Arial" charset="0"/>
              </a:defRPr>
            </a:lvl1pPr>
          </a:lstStyle>
          <a:p>
            <a:pPr>
              <a:defRPr/>
            </a:pPr>
            <a:endParaRPr lang="ru-RU"/>
          </a:p>
        </p:txBody>
      </p:sp>
      <p:sp>
        <p:nvSpPr>
          <p:cNvPr id="307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C0C0C0"/>
                  </a:outerShdw>
                </a:effectLst>
                <a:latin typeface="Arial" charset="0"/>
              </a:defRPr>
            </a:lvl1pPr>
          </a:lstStyle>
          <a:p>
            <a:pPr>
              <a:defRPr/>
            </a:pPr>
            <a:fld id="{20413F51-E313-4ECA-A5E2-462649CD8715}"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76" r:id="rId9"/>
    <p:sldLayoutId id="2147483675" r:id="rId10"/>
    <p:sldLayoutId id="2147483674" r:id="rId11"/>
    <p:sldLayoutId id="2147483673" r:id="rId12"/>
    <p:sldLayoutId id="2147483672" r:id="rId13"/>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800" decel="100000"/>
                                        <p:tgtEl>
                                          <p:spTgt spid="30722"/>
                                        </p:tgtEl>
                                      </p:cBhvr>
                                    </p:animEffect>
                                    <p:anim calcmode="lin" valueType="num">
                                      <p:cBhvr>
                                        <p:cTn id="8" dur="800" decel="100000" fill="hold"/>
                                        <p:tgtEl>
                                          <p:spTgt spid="30722"/>
                                        </p:tgtEl>
                                        <p:attrNameLst>
                                          <p:attrName>style.rotation</p:attrName>
                                        </p:attrNameLst>
                                      </p:cBhvr>
                                      <p:tavLst>
                                        <p:tav tm="0">
                                          <p:val>
                                            <p:fltVal val="-90"/>
                                          </p:val>
                                        </p:tav>
                                        <p:tav tm="100000">
                                          <p:val>
                                            <p:fltVal val="0"/>
                                          </p:val>
                                        </p:tav>
                                      </p:tavLst>
                                    </p:anim>
                                    <p:anim calcmode="lin" valueType="num">
                                      <p:cBhvr>
                                        <p:cTn id="9" dur="800" decel="100000" fill="hold"/>
                                        <p:tgtEl>
                                          <p:spTgt spid="30722"/>
                                        </p:tgtEl>
                                        <p:attrNameLst>
                                          <p:attrName>ppt_x</p:attrName>
                                        </p:attrNameLst>
                                      </p:cBhvr>
                                      <p:tavLst>
                                        <p:tav tm="0">
                                          <p:val>
                                            <p:strVal val="#ppt_x+0.4"/>
                                          </p:val>
                                        </p:tav>
                                        <p:tav tm="100000">
                                          <p:val>
                                            <p:strVal val="#ppt_x-0.05"/>
                                          </p:val>
                                        </p:tav>
                                      </p:tavLst>
                                    </p:anim>
                                    <p:anim calcmode="lin" valueType="num">
                                      <p:cBhvr>
                                        <p:cTn id="10" dur="800" decel="100000" fill="hold"/>
                                        <p:tgtEl>
                                          <p:spTgt spid="3072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072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072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0723">
                                            <p:txEl>
                                              <p:pRg st="0" end="0"/>
                                            </p:txEl>
                                          </p:spTgt>
                                        </p:tgtEl>
                                        <p:attrNameLst>
                                          <p:attrName>style.visibility</p:attrName>
                                        </p:attrNameLst>
                                      </p:cBhvr>
                                      <p:to>
                                        <p:strVal val="visible"/>
                                      </p:to>
                                    </p:set>
                                    <p:animEffect transition="in" filter="fade">
                                      <p:cBhvr>
                                        <p:cTn id="17" dur="1000"/>
                                        <p:tgtEl>
                                          <p:spTgt spid="30723">
                                            <p:txEl>
                                              <p:pRg st="0" end="0"/>
                                            </p:txEl>
                                          </p:spTgt>
                                        </p:tgtEl>
                                      </p:cBhvr>
                                    </p:animEffect>
                                    <p:anim calcmode="lin" valueType="num">
                                      <p:cBhvr>
                                        <p:cTn id="18"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0723">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0723">
                                            <p:txEl>
                                              <p:pRg st="1" end="1"/>
                                            </p:txEl>
                                          </p:spTgt>
                                        </p:tgtEl>
                                        <p:attrNameLst>
                                          <p:attrName>style.visibility</p:attrName>
                                        </p:attrNameLst>
                                      </p:cBhvr>
                                      <p:to>
                                        <p:strVal val="visible"/>
                                      </p:to>
                                    </p:set>
                                    <p:animEffect transition="in" filter="fade">
                                      <p:cBhvr>
                                        <p:cTn id="22" dur="1000"/>
                                        <p:tgtEl>
                                          <p:spTgt spid="30723">
                                            <p:txEl>
                                              <p:pRg st="1" end="1"/>
                                            </p:txEl>
                                          </p:spTgt>
                                        </p:tgtEl>
                                      </p:cBhvr>
                                    </p:animEffect>
                                    <p:anim calcmode="lin" valueType="num">
                                      <p:cBhvr>
                                        <p:cTn id="23"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0723">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0723">
                                            <p:txEl>
                                              <p:pRg st="2" end="2"/>
                                            </p:txEl>
                                          </p:spTgt>
                                        </p:tgtEl>
                                        <p:attrNameLst>
                                          <p:attrName>style.visibility</p:attrName>
                                        </p:attrNameLst>
                                      </p:cBhvr>
                                      <p:to>
                                        <p:strVal val="visible"/>
                                      </p:to>
                                    </p:set>
                                    <p:animEffect transition="in" filter="fade">
                                      <p:cBhvr>
                                        <p:cTn id="27" dur="1000"/>
                                        <p:tgtEl>
                                          <p:spTgt spid="30723">
                                            <p:txEl>
                                              <p:pRg st="2" end="2"/>
                                            </p:txEl>
                                          </p:spTgt>
                                        </p:tgtEl>
                                      </p:cBhvr>
                                    </p:animEffect>
                                    <p:anim calcmode="lin" valueType="num">
                                      <p:cBhvr>
                                        <p:cTn id="28" dur="10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0723">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0723">
                                            <p:txEl>
                                              <p:pRg st="3" end="3"/>
                                            </p:txEl>
                                          </p:spTgt>
                                        </p:tgtEl>
                                        <p:attrNameLst>
                                          <p:attrName>style.visibility</p:attrName>
                                        </p:attrNameLst>
                                      </p:cBhvr>
                                      <p:to>
                                        <p:strVal val="visible"/>
                                      </p:to>
                                    </p:set>
                                    <p:animEffect transition="in" filter="fade">
                                      <p:cBhvr>
                                        <p:cTn id="32" dur="1000"/>
                                        <p:tgtEl>
                                          <p:spTgt spid="30723">
                                            <p:txEl>
                                              <p:pRg st="3" end="3"/>
                                            </p:txEl>
                                          </p:spTgt>
                                        </p:tgtEl>
                                      </p:cBhvr>
                                    </p:animEffect>
                                    <p:anim calcmode="lin" valueType="num">
                                      <p:cBhvr>
                                        <p:cTn id="33" dur="10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0723">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0723">
                                            <p:txEl>
                                              <p:pRg st="4" end="4"/>
                                            </p:txEl>
                                          </p:spTgt>
                                        </p:tgtEl>
                                        <p:attrNameLst>
                                          <p:attrName>style.visibility</p:attrName>
                                        </p:attrNameLst>
                                      </p:cBhvr>
                                      <p:to>
                                        <p:strVal val="visible"/>
                                      </p:to>
                                    </p:set>
                                    <p:animEffect transition="in" filter="fade">
                                      <p:cBhvr>
                                        <p:cTn id="37" dur="1000"/>
                                        <p:tgtEl>
                                          <p:spTgt spid="30723">
                                            <p:txEl>
                                              <p:pRg st="4" end="4"/>
                                            </p:txEl>
                                          </p:spTgt>
                                        </p:tgtEl>
                                      </p:cBhvr>
                                    </p:animEffect>
                                    <p:anim calcmode="lin" valueType="num">
                                      <p:cBhvr>
                                        <p:cTn id="38" dur="10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072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tmplLst>
          <p:tmpl lvl="1">
            <p:tnLst>
              <p:par>
                <p:cTn presetID="47" presetClass="entr" presetSubtype="0" fill="hold" nodeType="clickEffect">
                  <p:stCondLst>
                    <p:cond delay="0"/>
                  </p:stCondLst>
                  <p:childTnLst>
                    <p:set>
                      <p:cBhvr>
                        <p:cTn dur="1" fill="hold">
                          <p:stCondLst>
                            <p:cond delay="0"/>
                          </p:stCondLst>
                        </p:cTn>
                        <p:tgtEl>
                          <p:spTgt spid="30723"/>
                        </p:tgtEl>
                        <p:attrNameLst>
                          <p:attrName>style.visibility</p:attrName>
                        </p:attrNameLst>
                      </p:cBhvr>
                      <p:to>
                        <p:strVal val="visible"/>
                      </p:to>
                    </p:set>
                    <p:animEffect transition="in" filter="fade">
                      <p:cBhvr>
                        <p:cTn dur="1000"/>
                        <p:tgtEl>
                          <p:spTgt spid="30723"/>
                        </p:tgtEl>
                      </p:cBhvr>
                    </p:animEffect>
                    <p:anim calcmode="lin" valueType="num">
                      <p:cBhvr>
                        <p:cTn dur="1000" fill="hold"/>
                        <p:tgtEl>
                          <p:spTgt spid="30723"/>
                        </p:tgtEl>
                        <p:attrNameLst>
                          <p:attrName>ppt_x</p:attrName>
                        </p:attrNameLst>
                      </p:cBhvr>
                      <p:tavLst>
                        <p:tav tm="0">
                          <p:val>
                            <p:strVal val="#ppt_x"/>
                          </p:val>
                        </p:tav>
                        <p:tav tm="100000">
                          <p:val>
                            <p:strVal val="#ppt_x"/>
                          </p:val>
                        </p:tav>
                      </p:tavLst>
                    </p:anim>
                    <p:anim calcmode="lin" valueType="num">
                      <p:cBhvr>
                        <p:cTn dur="1000" fill="hold"/>
                        <p:tgtEl>
                          <p:spTgt spid="30723"/>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30723"/>
                        </p:tgtEl>
                        <p:attrNameLst>
                          <p:attrName>style.visibility</p:attrName>
                        </p:attrNameLst>
                      </p:cBhvr>
                      <p:to>
                        <p:strVal val="visible"/>
                      </p:to>
                    </p:set>
                    <p:animEffect transition="in" filter="fade">
                      <p:cBhvr>
                        <p:cTn dur="1000"/>
                        <p:tgtEl>
                          <p:spTgt spid="30723"/>
                        </p:tgtEl>
                      </p:cBhvr>
                    </p:animEffect>
                    <p:anim calcmode="lin" valueType="num">
                      <p:cBhvr>
                        <p:cTn dur="1000" fill="hold"/>
                        <p:tgtEl>
                          <p:spTgt spid="30723"/>
                        </p:tgtEl>
                        <p:attrNameLst>
                          <p:attrName>ppt_x</p:attrName>
                        </p:attrNameLst>
                      </p:cBhvr>
                      <p:tavLst>
                        <p:tav tm="0">
                          <p:val>
                            <p:strVal val="#ppt_x"/>
                          </p:val>
                        </p:tav>
                        <p:tav tm="100000">
                          <p:val>
                            <p:strVal val="#ppt_x"/>
                          </p:val>
                        </p:tav>
                      </p:tavLst>
                    </p:anim>
                    <p:anim calcmode="lin" valueType="num">
                      <p:cBhvr>
                        <p:cTn dur="1000" fill="hold"/>
                        <p:tgtEl>
                          <p:spTgt spid="30723"/>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30723"/>
                        </p:tgtEl>
                        <p:attrNameLst>
                          <p:attrName>style.visibility</p:attrName>
                        </p:attrNameLst>
                      </p:cBhvr>
                      <p:to>
                        <p:strVal val="visible"/>
                      </p:to>
                    </p:set>
                    <p:animEffect transition="in" filter="fade">
                      <p:cBhvr>
                        <p:cTn dur="1000"/>
                        <p:tgtEl>
                          <p:spTgt spid="30723"/>
                        </p:tgtEl>
                      </p:cBhvr>
                    </p:animEffect>
                    <p:anim calcmode="lin" valueType="num">
                      <p:cBhvr>
                        <p:cTn dur="1000" fill="hold"/>
                        <p:tgtEl>
                          <p:spTgt spid="30723"/>
                        </p:tgtEl>
                        <p:attrNameLst>
                          <p:attrName>ppt_x</p:attrName>
                        </p:attrNameLst>
                      </p:cBhvr>
                      <p:tavLst>
                        <p:tav tm="0">
                          <p:val>
                            <p:strVal val="#ppt_x"/>
                          </p:val>
                        </p:tav>
                        <p:tav tm="100000">
                          <p:val>
                            <p:strVal val="#ppt_x"/>
                          </p:val>
                        </p:tav>
                      </p:tavLst>
                    </p:anim>
                    <p:anim calcmode="lin" valueType="num">
                      <p:cBhvr>
                        <p:cTn dur="1000" fill="hold"/>
                        <p:tgtEl>
                          <p:spTgt spid="30723"/>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30723"/>
                        </p:tgtEl>
                        <p:attrNameLst>
                          <p:attrName>style.visibility</p:attrName>
                        </p:attrNameLst>
                      </p:cBhvr>
                      <p:to>
                        <p:strVal val="visible"/>
                      </p:to>
                    </p:set>
                    <p:animEffect transition="in" filter="fade">
                      <p:cBhvr>
                        <p:cTn dur="1000"/>
                        <p:tgtEl>
                          <p:spTgt spid="30723"/>
                        </p:tgtEl>
                      </p:cBhvr>
                    </p:animEffect>
                    <p:anim calcmode="lin" valueType="num">
                      <p:cBhvr>
                        <p:cTn dur="1000" fill="hold"/>
                        <p:tgtEl>
                          <p:spTgt spid="30723"/>
                        </p:tgtEl>
                        <p:attrNameLst>
                          <p:attrName>ppt_x</p:attrName>
                        </p:attrNameLst>
                      </p:cBhvr>
                      <p:tavLst>
                        <p:tav tm="0">
                          <p:val>
                            <p:strVal val="#ppt_x"/>
                          </p:val>
                        </p:tav>
                        <p:tav tm="100000">
                          <p:val>
                            <p:strVal val="#ppt_x"/>
                          </p:val>
                        </p:tav>
                      </p:tavLst>
                    </p:anim>
                    <p:anim calcmode="lin" valueType="num">
                      <p:cBhvr>
                        <p:cTn dur="1000" fill="hold"/>
                        <p:tgtEl>
                          <p:spTgt spid="30723"/>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30723"/>
                        </p:tgtEl>
                        <p:attrNameLst>
                          <p:attrName>style.visibility</p:attrName>
                        </p:attrNameLst>
                      </p:cBhvr>
                      <p:to>
                        <p:strVal val="visible"/>
                      </p:to>
                    </p:set>
                    <p:animEffect transition="in" filter="fade">
                      <p:cBhvr>
                        <p:cTn dur="1000"/>
                        <p:tgtEl>
                          <p:spTgt spid="30723"/>
                        </p:tgtEl>
                      </p:cBhvr>
                    </p:animEffect>
                    <p:anim calcmode="lin" valueType="num">
                      <p:cBhvr>
                        <p:cTn dur="1000" fill="hold"/>
                        <p:tgtEl>
                          <p:spTgt spid="30723"/>
                        </p:tgtEl>
                        <p:attrNameLst>
                          <p:attrName>ppt_x</p:attrName>
                        </p:attrNameLst>
                      </p:cBhvr>
                      <p:tavLst>
                        <p:tav tm="0">
                          <p:val>
                            <p:strVal val="#ppt_x"/>
                          </p:val>
                        </p:tav>
                        <p:tav tm="100000">
                          <p:val>
                            <p:strVal val="#ppt_x"/>
                          </p:val>
                        </p:tav>
                      </p:tavLst>
                    </p:anim>
                    <p:anim calcmode="lin" valueType="num">
                      <p:cBhvr>
                        <p:cTn dur="1000" fill="hold"/>
                        <p:tgtEl>
                          <p:spTgt spid="30723"/>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http://upload.wikimedia.org/wikipedia/commons/thumb/9/99/Serp_i_molot.jpg/150px-Serp_i_molot.jpg"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warheroes.ru/content/images/heroes/monuments/Ervie_YG_pam.jpg"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http://www.tumix.ru/data/content/7501.muravlenko.JPEG"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http://www.pandia.ru/wp-content/uploads/2010/11/wpid-2873647011083151.gif" TargetMode="External"/><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http://upload.wikimedia.org/wikipedia/commons/thumb/8/82/Tyumen_Muravlenko_Monument_GiproTNG.jpg/250px-Tyumen_Muravlenko_Monument_GiproTNG.jpg" TargetMode="Externa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http://upload.wikimedia.org/wikipedia/ru/thumb/6/6d/Salmanov_FK.jpg/200px-Salmanov_FK.jpg"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pPr eaLnBrk="1" hangingPunct="1"/>
            <a:r>
              <a:rPr lang="ru-RU" sz="4800" b="1" smtClean="0">
                <a:solidFill>
                  <a:srgbClr val="000000"/>
                </a:solidFill>
                <a:effectLst>
                  <a:outerShdw blurRad="38100" dist="38100" dir="2700000" algn="tl">
                    <a:srgbClr val="FFFFFF"/>
                  </a:outerShdw>
                </a:effectLst>
              </a:rPr>
              <a:t>Великие ученые – наши земляки</a:t>
            </a:r>
          </a:p>
        </p:txBody>
      </p:sp>
      <p:sp>
        <p:nvSpPr>
          <p:cNvPr id="3076" name="Text Box 4"/>
          <p:cNvSpPr txBox="1">
            <a:spLocks noChangeArrowheads="1"/>
          </p:cNvSpPr>
          <p:nvPr/>
        </p:nvSpPr>
        <p:spPr bwMode="auto">
          <a:xfrm>
            <a:off x="4114800" y="4114800"/>
            <a:ext cx="4267200" cy="2492990"/>
          </a:xfrm>
          <a:prstGeom prst="rect">
            <a:avLst/>
          </a:prstGeom>
          <a:noFill/>
          <a:ln w="9525">
            <a:noFill/>
            <a:miter lim="800000"/>
            <a:headEnd/>
            <a:tailEnd/>
          </a:ln>
          <a:effectLst/>
        </p:spPr>
        <p:txBody>
          <a:bodyPr>
            <a:spAutoFit/>
          </a:bodyPr>
          <a:lstStyle/>
          <a:p>
            <a:r>
              <a:rPr lang="ru-RU" dirty="0">
                <a:solidFill>
                  <a:srgbClr val="000000"/>
                </a:solidFill>
              </a:rPr>
              <a:t>автор </a:t>
            </a:r>
            <a:r>
              <a:rPr lang="ru-RU" dirty="0" smtClean="0">
                <a:solidFill>
                  <a:srgbClr val="000000"/>
                </a:solidFill>
              </a:rPr>
              <a:t>Измайлова Т.Н., </a:t>
            </a:r>
            <a:r>
              <a:rPr lang="ru-RU" dirty="0">
                <a:solidFill>
                  <a:srgbClr val="000000"/>
                </a:solidFill>
              </a:rPr>
              <a:t>преподаватель </a:t>
            </a:r>
            <a:r>
              <a:rPr lang="ru-RU" dirty="0" smtClean="0">
                <a:solidFill>
                  <a:srgbClr val="000000"/>
                </a:solidFill>
              </a:rPr>
              <a:t>ГБПОУ «Самарский торгово-экономический колледж»</a:t>
            </a:r>
            <a:endParaRPr lang="ru-RU" dirty="0">
              <a:solidFill>
                <a:srgbClr val="000000"/>
              </a:solidFill>
            </a:endParaRPr>
          </a:p>
          <a:p>
            <a:endParaRPr lang="ru-RU" dirty="0">
              <a:solidFill>
                <a:srgbClr val="000000"/>
              </a:solidFill>
            </a:endParaRPr>
          </a:p>
          <a:p>
            <a:pPr>
              <a:spcBef>
                <a:spcPct val="50000"/>
              </a:spcBef>
            </a:pPr>
            <a:endParaRPr lang="ru-RU" dirty="0">
              <a:solidFill>
                <a:srgbClr val="000000"/>
              </a:solidFill>
            </a:endParaRP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7"/>
          <p:cNvPicPr>
            <a:picLocks noChangeAspect="1" noChangeArrowheads="1"/>
          </p:cNvPicPr>
          <p:nvPr/>
        </p:nvPicPr>
        <p:blipFill>
          <a:blip r:embed="rId2" cstate="print"/>
          <a:srcRect/>
          <a:stretch>
            <a:fillRect/>
          </a:stretch>
        </p:blipFill>
        <p:spPr bwMode="auto">
          <a:xfrm>
            <a:off x="3200400" y="228600"/>
            <a:ext cx="5410200" cy="3962400"/>
          </a:xfrm>
          <a:prstGeom prst="rect">
            <a:avLst/>
          </a:prstGeom>
          <a:noFill/>
          <a:ln w="9525">
            <a:noFill/>
            <a:miter lim="800000"/>
            <a:headEnd/>
            <a:tailEnd/>
          </a:ln>
        </p:spPr>
      </p:pic>
      <p:sp>
        <p:nvSpPr>
          <p:cNvPr id="12291" name="Rectangle 5"/>
          <p:cNvSpPr>
            <a:spLocks noChangeArrowheads="1"/>
          </p:cNvSpPr>
          <p:nvPr/>
        </p:nvSpPr>
        <p:spPr bwMode="auto">
          <a:xfrm>
            <a:off x="228600" y="4191000"/>
            <a:ext cx="8610600" cy="1917700"/>
          </a:xfrm>
          <a:prstGeom prst="rect">
            <a:avLst/>
          </a:prstGeom>
          <a:noFill/>
          <a:ln w="9525">
            <a:noFill/>
            <a:miter lim="800000"/>
            <a:headEnd/>
            <a:tailEnd/>
          </a:ln>
        </p:spPr>
        <p:txBody>
          <a:bodyPr>
            <a:spAutoFit/>
          </a:bodyPr>
          <a:lstStyle/>
          <a:p>
            <a:r>
              <a:rPr lang="en-US" b="1">
                <a:solidFill>
                  <a:srgbClr val="FF0000"/>
                </a:solidFill>
              </a:rPr>
              <a:t>Named in memory of Mendeleev</a:t>
            </a:r>
          </a:p>
          <a:p>
            <a:r>
              <a:rPr lang="en-US" b="1" i="1">
                <a:solidFill>
                  <a:srgbClr val="0033CC"/>
                </a:solidFill>
              </a:rPr>
              <a:t>the chemical element ,</a:t>
            </a:r>
            <a:r>
              <a:rPr lang="ru-RU" b="1" i="1">
                <a:solidFill>
                  <a:srgbClr val="0033CC"/>
                </a:solidFill>
              </a:rPr>
              <a:t> </a:t>
            </a:r>
            <a:r>
              <a:rPr lang="en-US" b="1" i="1">
                <a:solidFill>
                  <a:srgbClr val="0033CC"/>
                </a:solidFill>
              </a:rPr>
              <a:t>a mineral ,</a:t>
            </a:r>
            <a:r>
              <a:rPr lang="ru-RU" b="1" i="1">
                <a:solidFill>
                  <a:srgbClr val="0033CC"/>
                </a:solidFill>
              </a:rPr>
              <a:t> </a:t>
            </a:r>
            <a:r>
              <a:rPr lang="en-US" b="1" i="1">
                <a:solidFill>
                  <a:srgbClr val="0033CC"/>
                </a:solidFill>
              </a:rPr>
              <a:t>an asteroid ,</a:t>
            </a:r>
            <a:r>
              <a:rPr lang="ru-RU" b="1" i="1">
                <a:solidFill>
                  <a:srgbClr val="0033CC"/>
                </a:solidFill>
              </a:rPr>
              <a:t> </a:t>
            </a:r>
            <a:r>
              <a:rPr lang="en-US" b="1" i="1">
                <a:solidFill>
                  <a:srgbClr val="0033CC"/>
                </a:solidFill>
              </a:rPr>
              <a:t>a crater on the dark side of the Moon,</a:t>
            </a:r>
            <a:r>
              <a:rPr lang="ru-RU" b="1" i="1">
                <a:solidFill>
                  <a:srgbClr val="0033CC"/>
                </a:solidFill>
              </a:rPr>
              <a:t> </a:t>
            </a:r>
            <a:r>
              <a:rPr lang="en-US" b="1" i="1">
                <a:solidFill>
                  <a:srgbClr val="0033CC"/>
                </a:solidFill>
              </a:rPr>
              <a:t>an undersea ridge </a:t>
            </a:r>
            <a:r>
              <a:rPr lang="en-US" b="1">
                <a:solidFill>
                  <a:srgbClr val="0033CC"/>
                </a:solidFill>
              </a:rPr>
              <a:t>, </a:t>
            </a:r>
            <a:r>
              <a:rPr lang="en-US" b="1" i="1">
                <a:solidFill>
                  <a:srgbClr val="0033CC"/>
                </a:solidFill>
              </a:rPr>
              <a:t>a mountain peak, a volcano,</a:t>
            </a:r>
            <a:r>
              <a:rPr lang="en-US" b="1">
                <a:solidFill>
                  <a:srgbClr val="0033CC"/>
                </a:solidFill>
              </a:rPr>
              <a:t> </a:t>
            </a:r>
            <a:r>
              <a:rPr lang="en-US" b="1" i="1">
                <a:solidFill>
                  <a:srgbClr val="0033CC"/>
                </a:solidFill>
              </a:rPr>
              <a:t>a city in Tatarstan, </a:t>
            </a:r>
            <a:r>
              <a:rPr lang="ru-RU" b="1" i="1">
                <a:solidFill>
                  <a:srgbClr val="0033CC"/>
                </a:solidFill>
              </a:rPr>
              <a:t> </a:t>
            </a:r>
            <a:r>
              <a:rPr lang="en-US" b="1" i="1">
                <a:solidFill>
                  <a:srgbClr val="0033CC"/>
                </a:solidFill>
              </a:rPr>
              <a:t>an island ,</a:t>
            </a:r>
            <a:r>
              <a:rPr lang="ru-RU" b="1">
                <a:solidFill>
                  <a:srgbClr val="0033CC"/>
                </a:solidFill>
              </a:rPr>
              <a:t> </a:t>
            </a:r>
            <a:r>
              <a:rPr lang="en-US" b="1" i="1">
                <a:solidFill>
                  <a:srgbClr val="0033CC"/>
                </a:solidFill>
              </a:rPr>
              <a:t>metro station and so on.</a:t>
            </a:r>
            <a:r>
              <a:rPr lang="ru-RU"/>
              <a:t> </a:t>
            </a:r>
            <a:endParaRPr lang="en-US"/>
          </a:p>
        </p:txBody>
      </p:sp>
    </p:spTree>
  </p:cSld>
  <p:clrMapOvr>
    <a:masterClrMapping/>
  </p:clrMapOvr>
  <p:transition>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2"/>
          </p:nvPr>
        </p:nvSpPr>
        <p:spPr>
          <a:xfrm>
            <a:off x="4419600" y="381000"/>
            <a:ext cx="4572000" cy="5715000"/>
          </a:xfrm>
        </p:spPr>
        <p:txBody>
          <a:bodyPr/>
          <a:lstStyle/>
          <a:p>
            <a:pPr eaLnBrk="1" hangingPunct="1">
              <a:buFont typeface="Wingdings" pitchFamily="2" charset="2"/>
              <a:buNone/>
            </a:pPr>
            <a:r>
              <a:rPr lang="en-US" sz="2800" smtClean="0">
                <a:solidFill>
                  <a:schemeClr val="bg1"/>
                </a:solidFill>
                <a:effectLst>
                  <a:outerShdw blurRad="38100" dist="38100" dir="2700000" algn="tl">
                    <a:srgbClr val="000000"/>
                  </a:outerShdw>
                </a:effectLst>
              </a:rPr>
              <a:t>   </a:t>
            </a:r>
            <a:endParaRPr lang="ru-RU" sz="2800" smtClean="0">
              <a:solidFill>
                <a:schemeClr val="bg1"/>
              </a:solidFill>
              <a:effectLst>
                <a:outerShdw blurRad="38100" dist="38100" dir="2700000" algn="tl">
                  <a:srgbClr val="000000"/>
                </a:outerShdw>
              </a:effectLst>
            </a:endParaRPr>
          </a:p>
          <a:p>
            <a:pPr eaLnBrk="1" hangingPunct="1">
              <a:buFont typeface="Wingdings" pitchFamily="2" charset="2"/>
              <a:buNone/>
            </a:pPr>
            <a:r>
              <a:rPr lang="ru-RU" sz="2800" smtClean="0">
                <a:solidFill>
                  <a:schemeClr val="bg1"/>
                </a:solidFill>
                <a:effectLst>
                  <a:outerShdw blurRad="38100" dist="38100" dir="2700000" algn="tl">
                    <a:srgbClr val="000000"/>
                  </a:outerShdw>
                </a:effectLst>
              </a:rPr>
              <a:t>   Russian Academy of Sciences established Mendeleev Golden Medal in 19</a:t>
            </a:r>
            <a:r>
              <a:rPr lang="en-US" sz="2800" smtClean="0">
                <a:solidFill>
                  <a:schemeClr val="bg1"/>
                </a:solidFill>
                <a:effectLst>
                  <a:outerShdw blurRad="38100" dist="38100" dir="2700000" algn="tl">
                    <a:srgbClr val="000000"/>
                  </a:outerShdw>
                </a:effectLst>
              </a:rPr>
              <a:t>98</a:t>
            </a:r>
            <a:r>
              <a:rPr lang="ru-RU" sz="2800" smtClean="0">
                <a:solidFill>
                  <a:schemeClr val="bg1"/>
                </a:solidFill>
                <a:effectLst>
                  <a:outerShdw blurRad="38100" dist="38100" dir="2700000" algn="tl">
                    <a:srgbClr val="000000"/>
                  </a:outerShdw>
                </a:effectLst>
              </a:rPr>
              <a:t> for achievements in chemical science and technology.</a:t>
            </a:r>
          </a:p>
        </p:txBody>
      </p:sp>
      <p:pic>
        <p:nvPicPr>
          <p:cNvPr id="13315" name="Picture 6" descr="pic"/>
          <p:cNvPicPr>
            <a:picLocks noGrp="1" noChangeAspect="1" noChangeArrowheads="1"/>
          </p:cNvPicPr>
          <p:nvPr>
            <p:ph type="clipArt" sz="half" idx="1"/>
          </p:nvPr>
        </p:nvPicPr>
        <p:blipFill>
          <a:blip r:embed="rId2" cstate="print"/>
          <a:srcRect/>
          <a:stretch>
            <a:fillRect/>
          </a:stretch>
        </p:blipFill>
        <p:spPr>
          <a:xfrm>
            <a:off x="533400" y="990600"/>
            <a:ext cx="3644900" cy="3657600"/>
          </a:xfrm>
        </p:spPr>
      </p:pic>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381000"/>
            <a:ext cx="8229600" cy="685800"/>
          </a:xfrm>
        </p:spPr>
        <p:txBody>
          <a:bodyPr/>
          <a:lstStyle/>
          <a:p>
            <a:pPr algn="l" eaLnBrk="1" hangingPunct="1"/>
            <a:r>
              <a:rPr lang="en-US" sz="2800" b="1" smtClean="0">
                <a:solidFill>
                  <a:srgbClr val="000000"/>
                </a:solidFill>
                <a:effectLst>
                  <a:outerShdw blurRad="38100" dist="38100" dir="2700000" algn="tl">
                    <a:srgbClr val="FFFFFF"/>
                  </a:outerShdw>
                </a:effectLst>
              </a:rPr>
              <a:t>Raul–Yuri Georgievich Ervier (1909 – 1991)</a:t>
            </a:r>
            <a:endParaRPr lang="ru-RU" sz="2800" b="1" smtClean="0">
              <a:solidFill>
                <a:srgbClr val="000000"/>
              </a:solidFill>
              <a:effectLst>
                <a:outerShdw blurRad="38100" dist="38100" dir="2700000" algn="tl">
                  <a:srgbClr val="FFFFFF"/>
                </a:outerShdw>
              </a:effectLst>
            </a:endParaRPr>
          </a:p>
        </p:txBody>
      </p:sp>
      <p:sp>
        <p:nvSpPr>
          <p:cNvPr id="67587" name="Rectangle 3"/>
          <p:cNvSpPr>
            <a:spLocks noGrp="1" noChangeArrowheads="1"/>
          </p:cNvSpPr>
          <p:nvPr>
            <p:ph type="body" idx="1"/>
          </p:nvPr>
        </p:nvSpPr>
        <p:spPr>
          <a:xfrm>
            <a:off x="2667000" y="1143000"/>
            <a:ext cx="10058400" cy="4114800"/>
          </a:xfrm>
        </p:spPr>
        <p:txBody>
          <a:bodyPr/>
          <a:lstStyle/>
          <a:p>
            <a:pPr eaLnBrk="1" hangingPunct="1">
              <a:buFont typeface="Wingdings" pitchFamily="2" charset="2"/>
              <a:buNone/>
            </a:pPr>
            <a:r>
              <a:rPr lang="ru-RU" sz="2000" smtClean="0">
                <a:solidFill>
                  <a:srgbClr val="000000"/>
                </a:solidFill>
                <a:effectLst>
                  <a:outerShdw blurRad="38100" dist="38100" dir="2700000" algn="tl">
                    <a:srgbClr val="FFFFFF"/>
                  </a:outerShdw>
                </a:effectLst>
              </a:rPr>
              <a:t>      </a:t>
            </a:r>
            <a:r>
              <a:rPr lang="en-US" sz="2000" b="1" smtClean="0">
                <a:solidFill>
                  <a:srgbClr val="000000"/>
                </a:solidFill>
                <a:effectLst>
                  <a:outerShdw blurRad="38100" dist="38100" dir="2700000" algn="tl">
                    <a:srgbClr val="FFFFFF"/>
                  </a:outerShdw>
                </a:effectLst>
              </a:rPr>
              <a:t>A legendary geologist who led the search </a:t>
            </a: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and discovery of Tyumen oil. The initiator and </a:t>
            </a: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organizer of the wide-scale exploration of the </a:t>
            </a: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largest in the USSR, the West Siberian oil and </a:t>
            </a: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gas province. </a:t>
            </a:r>
          </a:p>
          <a:p>
            <a:pPr eaLnBrk="1" hangingPunct="1">
              <a:buFont typeface="Wingdings" pitchFamily="2" charset="2"/>
              <a:buNone/>
            </a:pPr>
            <a:r>
              <a:rPr lang="ru-RU" sz="2000" b="1" smtClean="0">
                <a:solidFill>
                  <a:srgbClr val="000000"/>
                </a:solidFill>
                <a:effectLst>
                  <a:outerShdw blurRad="38100" dist="38100" dir="2700000" algn="tl">
                    <a:srgbClr val="FFFFFF"/>
                  </a:outerShdw>
                </a:effectLst>
              </a:rPr>
              <a:t>      </a:t>
            </a:r>
            <a:r>
              <a:rPr lang="en-US" sz="2000" b="1" smtClean="0">
                <a:solidFill>
                  <a:srgbClr val="000000"/>
                </a:solidFill>
                <a:effectLst>
                  <a:outerShdw blurRad="38100" dist="38100" dir="2700000" algn="tl">
                    <a:srgbClr val="FFFFFF"/>
                  </a:outerShdw>
                </a:effectLst>
              </a:rPr>
              <a:t>In August 1952 he was assigned to Tyumen </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oil and gas exploring expedition. </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Since 1955 he was the main engineer of Tyumen </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gas and oil exploring trust. Since 1956 he was </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the director of the trust, later the department of</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 “Tyumenneftegeologiya”. </a:t>
            </a:r>
          </a:p>
          <a:p>
            <a:pPr eaLnBrk="1" hangingPunct="1">
              <a:buFont typeface="Wingdings" pitchFamily="2" charset="2"/>
              <a:buNone/>
            </a:pPr>
            <a:r>
              <a:rPr lang="ru-RU" sz="2000" b="1" smtClean="0">
                <a:solidFill>
                  <a:srgbClr val="000000"/>
                </a:solidFill>
                <a:effectLst>
                  <a:outerShdw blurRad="38100" dist="38100" dir="2700000" algn="tl">
                    <a:srgbClr val="FFFFFF"/>
                  </a:outerShdw>
                </a:effectLst>
              </a:rPr>
              <a:t>      </a:t>
            </a:r>
            <a:r>
              <a:rPr lang="en-US" sz="2000" b="1" smtClean="0">
                <a:solidFill>
                  <a:srgbClr val="000000"/>
                </a:solidFill>
                <a:effectLst>
                  <a:outerShdw blurRad="38100" dist="38100" dir="2700000" algn="tl">
                    <a:srgbClr val="FFFFFF"/>
                  </a:outerShdw>
                </a:effectLst>
              </a:rPr>
              <a:t>The head of  “Glavtyumengeologiya”  in </a:t>
            </a:r>
            <a:endParaRPr lang="ru-RU" sz="2000" b="1" smtClean="0">
              <a:solidFill>
                <a:srgbClr val="000000"/>
              </a:solidFill>
              <a:effectLst>
                <a:outerShdw blurRad="38100" dist="38100" dir="2700000" algn="tl">
                  <a:srgbClr val="FFFFFF"/>
                </a:outerShdw>
              </a:effectLst>
            </a:endParaRPr>
          </a:p>
          <a:p>
            <a:pPr eaLnBrk="1" hangingPunct="1">
              <a:buFont typeface="Wingdings" pitchFamily="2" charset="2"/>
              <a:buNone/>
            </a:pPr>
            <a:r>
              <a:rPr lang="en-US" sz="2000" b="1" smtClean="0">
                <a:solidFill>
                  <a:srgbClr val="000000"/>
                </a:solidFill>
                <a:effectLst>
                  <a:outerShdw blurRad="38100" dist="38100" dir="2700000" algn="tl">
                    <a:srgbClr val="FFFFFF"/>
                  </a:outerShdw>
                </a:effectLst>
              </a:rPr>
              <a:t>1966-1977</a:t>
            </a:r>
            <a:r>
              <a:rPr lang="en-US" sz="2400" b="1" smtClean="0">
                <a:solidFill>
                  <a:srgbClr val="000000"/>
                </a:solidFill>
                <a:effectLst>
                  <a:outerShdw blurRad="38100" dist="38100" dir="2700000" algn="tl">
                    <a:srgbClr val="FFFFFF"/>
                  </a:outerShdw>
                </a:effectLst>
              </a:rPr>
              <a:t>.</a:t>
            </a:r>
            <a:endParaRPr lang="ru-RU" sz="2400" b="1" smtClean="0">
              <a:solidFill>
                <a:srgbClr val="000000"/>
              </a:solidFill>
              <a:effectLst>
                <a:outerShdw blurRad="38100" dist="38100" dir="2700000" algn="tl">
                  <a:srgbClr val="FFFFFF"/>
                </a:outerShdw>
              </a:effectLst>
            </a:endParaRPr>
          </a:p>
        </p:txBody>
      </p:sp>
      <p:pic>
        <p:nvPicPr>
          <p:cNvPr id="14340" name="Picture 6" descr="Эрвье Рауль-Юрий Георгиевич"/>
          <p:cNvPicPr>
            <a:picLocks noChangeAspect="1" noChangeArrowheads="1"/>
          </p:cNvPicPr>
          <p:nvPr/>
        </p:nvPicPr>
        <p:blipFill>
          <a:blip r:embed="rId2" cstate="print"/>
          <a:srcRect/>
          <a:stretch>
            <a:fillRect/>
          </a:stretch>
        </p:blipFill>
        <p:spPr bwMode="auto">
          <a:xfrm>
            <a:off x="228600" y="1219200"/>
            <a:ext cx="2232025" cy="31242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2133600" y="381000"/>
            <a:ext cx="8839200" cy="5715000"/>
          </a:xfrm>
        </p:spPr>
        <p:txBody>
          <a:bodyPr/>
          <a:lstStyle/>
          <a:p>
            <a:pPr eaLnBrk="1" hangingPunct="1">
              <a:lnSpc>
                <a:spcPct val="80000"/>
              </a:lnSpc>
              <a:buFont typeface="Wingdings" pitchFamily="2" charset="2"/>
              <a:buNone/>
            </a:pPr>
            <a:r>
              <a:rPr lang="en-US" sz="2000" smtClean="0">
                <a:solidFill>
                  <a:srgbClr val="000000"/>
                </a:solidFill>
                <a:effectLst>
                  <a:outerShdw blurRad="38100" dist="38100" dir="2700000" algn="tl">
                    <a:srgbClr val="FFFFFF"/>
                  </a:outerShdw>
                </a:effectLst>
                <a:cs typeface="Times New Roman" pitchFamily="18" charset="0"/>
              </a:rPr>
              <a:t>     </a:t>
            </a:r>
            <a:endParaRPr lang="ru-RU" sz="2000" smtClean="0">
              <a:solidFill>
                <a:srgbClr val="000000"/>
              </a:solidFill>
              <a:effectLst>
                <a:outerShdw blurRad="38100" dist="38100" dir="2700000" algn="tl">
                  <a:srgbClr val="FFFFFF"/>
                </a:outerShdw>
              </a:effectLst>
              <a:cs typeface="Times New Roman" pitchFamily="18" charset="0"/>
            </a:endParaRPr>
          </a:p>
          <a:p>
            <a:pPr eaLnBrk="1" hangingPunct="1">
              <a:lnSpc>
                <a:spcPct val="80000"/>
              </a:lnSpc>
              <a:buFont typeface="Wingdings" pitchFamily="2" charset="2"/>
              <a:buNone/>
            </a:pPr>
            <a:endParaRPr lang="ru-RU" sz="2000" b="1" smtClean="0">
              <a:solidFill>
                <a:srgbClr val="000000"/>
              </a:solidFill>
              <a:effectLst>
                <a:outerShdw blurRad="38100" dist="38100" dir="2700000" algn="tl">
                  <a:srgbClr val="FFFFFF"/>
                </a:outerShdw>
              </a:effectLst>
              <a:cs typeface="Times New Roman" pitchFamily="18" charset="0"/>
            </a:endParaRP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    </a:t>
            </a:r>
            <a:r>
              <a:rPr lang="en-US" sz="2000" b="1" smtClean="0">
                <a:solidFill>
                  <a:srgbClr val="000000"/>
                </a:solidFill>
                <a:effectLst>
                  <a:outerShdw blurRad="38100" dist="38100" dir="2700000" algn="tl">
                    <a:srgbClr val="FFFFFF"/>
                  </a:outerShdw>
                </a:effectLst>
                <a:cs typeface="Times New Roman" pitchFamily="18" charset="0"/>
              </a:rPr>
              <a:t>On 29 April 1963 Yuri Georgievich Ervier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was awarded the star of the Hero of Socialist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Labour and the Order of Lenin and a gold medal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“Hammer and Sickle” for outstanding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achievements in discovering and exploration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of gas and oil deposits.</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     In April 1964 he was among the group of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specialists and scientists awarded the Lenin </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prize.</a:t>
            </a:r>
          </a:p>
          <a:p>
            <a:pPr eaLnBrk="1" hangingPunct="1">
              <a:lnSpc>
                <a:spcPct val="80000"/>
              </a:lnSpc>
              <a:buFont typeface="Wingdings" pitchFamily="2" charset="2"/>
              <a:buNone/>
            </a:pPr>
            <a:r>
              <a:rPr lang="en-US" sz="2000" b="1" smtClean="0">
                <a:solidFill>
                  <a:srgbClr val="000000"/>
                </a:solidFill>
                <a:effectLst>
                  <a:outerShdw blurRad="38100" dist="38100" dir="2700000" algn="tl">
                    <a:srgbClr val="FFFFFF"/>
                  </a:outerShdw>
                </a:effectLst>
                <a:cs typeface="Times New Roman" pitchFamily="18" charset="0"/>
              </a:rPr>
              <a:t>     </a:t>
            </a:r>
            <a:r>
              <a:rPr lang="ru-RU" sz="2000" b="1" smtClean="0">
                <a:solidFill>
                  <a:srgbClr val="000000"/>
                </a:solidFill>
                <a:effectLst>
                  <a:outerShdw blurRad="38100" dist="38100" dir="2700000" algn="tl">
                    <a:srgbClr val="FFFFFF"/>
                  </a:outerShdw>
                </a:effectLst>
                <a:cs typeface="Times New Roman" pitchFamily="18" charset="0"/>
              </a:rPr>
              <a:t>During his management more than 250 fields </a:t>
            </a:r>
            <a:endParaRPr lang="en-US" sz="2000" b="1" smtClean="0">
              <a:solidFill>
                <a:srgbClr val="000000"/>
              </a:solidFill>
              <a:effectLst>
                <a:outerShdw blurRad="38100" dist="38100" dir="2700000" algn="tl">
                  <a:srgbClr val="FFFFFF"/>
                </a:outerShdw>
              </a:effectLst>
              <a:cs typeface="Times New Roman" pitchFamily="18" charset="0"/>
            </a:endParaRP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of oil and gas were discovered, some of them </a:t>
            </a:r>
            <a:endParaRPr lang="en-US" sz="2000" b="1" smtClean="0">
              <a:solidFill>
                <a:srgbClr val="000000"/>
              </a:solidFill>
              <a:effectLst>
                <a:outerShdw blurRad="38100" dist="38100" dir="2700000" algn="tl">
                  <a:srgbClr val="FFFFFF"/>
                </a:outerShdw>
              </a:effectLst>
              <a:cs typeface="Times New Roman" pitchFamily="18" charset="0"/>
            </a:endParaRP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are unique: Mamontovskoe, Pravdinskoe,</a:t>
            </a: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Samotlorskoe, Fedorovskoe, Holmogorskoe </a:t>
            </a: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(of oil) and Zapolyarnoe, Medveshye, </a:t>
            </a:r>
          </a:p>
          <a:p>
            <a:pPr eaLnBrk="1" hangingPunct="1">
              <a:lnSpc>
                <a:spcPct val="80000"/>
              </a:lnSpc>
              <a:buFont typeface="Wingdings" pitchFamily="2" charset="2"/>
              <a:buNone/>
            </a:pPr>
            <a:r>
              <a:rPr lang="ru-RU" sz="2000" b="1" smtClean="0">
                <a:solidFill>
                  <a:srgbClr val="000000"/>
                </a:solidFill>
                <a:effectLst>
                  <a:outerShdw blurRad="38100" dist="38100" dir="2700000" algn="tl">
                    <a:srgbClr val="FFFFFF"/>
                  </a:outerShdw>
                </a:effectLst>
                <a:cs typeface="Times New Roman" pitchFamily="18" charset="0"/>
              </a:rPr>
              <a:t>Urengoyskoe, Yamburgskoe (of gas). </a:t>
            </a:r>
          </a:p>
        </p:txBody>
      </p:sp>
      <p:pic>
        <p:nvPicPr>
          <p:cNvPr id="15363" name="Picture 4" descr="Serp i molot.jpg"/>
          <p:cNvPicPr>
            <a:picLocks noChangeAspect="1" noChangeArrowheads="1"/>
          </p:cNvPicPr>
          <p:nvPr/>
        </p:nvPicPr>
        <p:blipFill>
          <a:blip r:embed="rId2" r:link="rId3" cstate="print"/>
          <a:srcRect/>
          <a:stretch>
            <a:fillRect/>
          </a:stretch>
        </p:blipFill>
        <p:spPr bwMode="auto">
          <a:xfrm>
            <a:off x="152400" y="990600"/>
            <a:ext cx="1744663" cy="31242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2895600" y="228600"/>
            <a:ext cx="6019800" cy="4114800"/>
          </a:xfrm>
        </p:spPr>
        <p:txBody>
          <a:bodyPr/>
          <a:lstStyle/>
          <a:p>
            <a:pPr eaLnBrk="1" hangingPunct="1">
              <a:lnSpc>
                <a:spcPct val="90000"/>
              </a:lnSpc>
            </a:pPr>
            <a:endParaRPr lang="ru-RU" sz="2800" smtClean="0">
              <a:solidFill>
                <a:srgbClr val="000000"/>
              </a:solidFill>
              <a:effectLst>
                <a:outerShdw blurRad="38100" dist="38100" dir="2700000" algn="tl">
                  <a:srgbClr val="FFFFFF"/>
                </a:outerShdw>
              </a:effectLst>
              <a:latin typeface="Arial" charset="0"/>
            </a:endParaRPr>
          </a:p>
          <a:p>
            <a:pPr eaLnBrk="1" hangingPunct="1">
              <a:lnSpc>
                <a:spcPct val="90000"/>
              </a:lnSpc>
            </a:pPr>
            <a:r>
              <a:rPr lang="en-US" sz="2800" smtClean="0">
                <a:solidFill>
                  <a:srgbClr val="000000"/>
                </a:solidFill>
                <a:effectLst>
                  <a:outerShdw blurRad="38100" dist="38100" dir="2700000" algn="tl">
                    <a:srgbClr val="FFFFFF"/>
                  </a:outerShdw>
                </a:effectLst>
                <a:latin typeface="Arial" charset="0"/>
              </a:rPr>
              <a:t>His name was given to a street in Tyumen and a charity fund of Russian geologists. </a:t>
            </a:r>
          </a:p>
          <a:p>
            <a:pPr eaLnBrk="1" hangingPunct="1">
              <a:lnSpc>
                <a:spcPct val="90000"/>
              </a:lnSpc>
            </a:pPr>
            <a:r>
              <a:rPr lang="en-US" sz="2800" smtClean="0">
                <a:solidFill>
                  <a:srgbClr val="000000"/>
                </a:solidFill>
                <a:effectLst>
                  <a:outerShdw blurRad="38100" dist="38100" dir="2700000" algn="tl">
                    <a:srgbClr val="FFFFFF"/>
                  </a:outerShdw>
                </a:effectLst>
                <a:latin typeface="Arial" charset="0"/>
              </a:rPr>
              <a:t>On 14 April 2006 in Tyumen a monument to Ervier who had worked in “Glavtyumengeologiya” for many years was opened in Respublika street. </a:t>
            </a:r>
          </a:p>
          <a:p>
            <a:pPr eaLnBrk="1" hangingPunct="1">
              <a:lnSpc>
                <a:spcPct val="90000"/>
              </a:lnSpc>
            </a:pPr>
            <a:r>
              <a:rPr lang="en-US" sz="2800" smtClean="0">
                <a:solidFill>
                  <a:srgbClr val="000000"/>
                </a:solidFill>
                <a:effectLst>
                  <a:outerShdw blurRad="38100" dist="38100" dir="2700000" algn="tl">
                    <a:srgbClr val="FFFFFF"/>
                  </a:outerShdw>
                </a:effectLst>
                <a:latin typeface="Arial" charset="0"/>
              </a:rPr>
              <a:t>The text on the monument says: “To Ervier Yuri Georgievich – from grateful Tyumen”.</a:t>
            </a:r>
            <a:endParaRPr lang="ru-RU" sz="2800" smtClean="0">
              <a:solidFill>
                <a:srgbClr val="000000"/>
              </a:solidFill>
              <a:effectLst>
                <a:outerShdw blurRad="38100" dist="38100" dir="2700000" algn="tl">
                  <a:srgbClr val="FFFFFF"/>
                </a:outerShdw>
              </a:effectLst>
              <a:latin typeface="Arial" charset="0"/>
            </a:endParaRPr>
          </a:p>
        </p:txBody>
      </p:sp>
      <p:pic>
        <p:nvPicPr>
          <p:cNvPr id="16387" name="Picture 4" descr="г. Тюмень, памятник"/>
          <p:cNvPicPr>
            <a:picLocks noChangeAspect="1" noChangeArrowheads="1"/>
          </p:cNvPicPr>
          <p:nvPr/>
        </p:nvPicPr>
        <p:blipFill>
          <a:blip r:embed="rId2" r:link="rId3" cstate="print"/>
          <a:srcRect/>
          <a:stretch>
            <a:fillRect/>
          </a:stretch>
        </p:blipFill>
        <p:spPr bwMode="auto">
          <a:xfrm>
            <a:off x="228600" y="762000"/>
            <a:ext cx="2484438" cy="43434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762000"/>
          </a:xfrm>
        </p:spPr>
        <p:txBody>
          <a:bodyPr/>
          <a:lstStyle/>
          <a:p>
            <a:pPr eaLnBrk="1" hangingPunct="1">
              <a:defRPr/>
            </a:pPr>
            <a:r>
              <a:rPr lang="en-US" smtClean="0">
                <a:solidFill>
                  <a:srgbClr val="000000"/>
                </a:solidFill>
              </a:rPr>
              <a:t>Viktor Muravlenko</a:t>
            </a:r>
            <a:r>
              <a:rPr lang="en-US" smtClean="0"/>
              <a:t> </a:t>
            </a:r>
            <a:endParaRPr lang="ru-RU" smtClean="0"/>
          </a:p>
        </p:txBody>
      </p:sp>
      <p:sp>
        <p:nvSpPr>
          <p:cNvPr id="70659" name="Rectangle 3"/>
          <p:cNvSpPr>
            <a:spLocks noGrp="1" noChangeArrowheads="1"/>
          </p:cNvSpPr>
          <p:nvPr>
            <p:ph type="body" idx="1"/>
          </p:nvPr>
        </p:nvSpPr>
        <p:spPr>
          <a:xfrm>
            <a:off x="3200400" y="1219200"/>
            <a:ext cx="5791200" cy="4114800"/>
          </a:xfrm>
        </p:spPr>
        <p:txBody>
          <a:bodyPr/>
          <a:lstStyle/>
          <a:p>
            <a:pPr eaLnBrk="1" hangingPunct="1">
              <a:lnSpc>
                <a:spcPct val="90000"/>
              </a:lnSpc>
              <a:buFont typeface="Wingdings" pitchFamily="2" charset="2"/>
              <a:buNone/>
            </a:pPr>
            <a:r>
              <a:rPr lang="ru-RU" sz="2800" smtClean="0">
                <a:solidFill>
                  <a:srgbClr val="000000"/>
                </a:solidFill>
                <a:effectLst>
                  <a:outerShdw blurRad="38100" dist="38100" dir="2700000" algn="tl">
                    <a:srgbClr val="FFFFFF"/>
                  </a:outerShdw>
                </a:effectLst>
              </a:rPr>
              <a:t>   </a:t>
            </a:r>
            <a:r>
              <a:rPr lang="en-US" sz="2800" smtClean="0">
                <a:solidFill>
                  <a:srgbClr val="000000"/>
                </a:solidFill>
                <a:effectLst>
                  <a:outerShdw blurRad="38100" dist="38100" dir="2700000" algn="tl">
                    <a:srgbClr val="FFFFFF"/>
                  </a:outerShdw>
                </a:effectLst>
              </a:rPr>
              <a:t>Viktor Muravlenko - Soviet organizer of the oil and gas industry, head of the largest in the USSR oil industry enterprise </a:t>
            </a:r>
            <a:r>
              <a:rPr lang="ru-RU" sz="2800" smtClean="0">
                <a:solidFill>
                  <a:srgbClr val="000000"/>
                </a:solidFill>
                <a:effectLst>
                  <a:outerShdw blurRad="38100" dist="38100" dir="2700000" algn="tl">
                    <a:srgbClr val="FFFFFF"/>
                  </a:outerShdw>
                </a:effectLst>
              </a:rPr>
              <a:t>Giprotyumenneftegaz</a:t>
            </a:r>
            <a:r>
              <a:rPr lang="en-US" sz="2800" smtClean="0">
                <a:solidFill>
                  <a:srgbClr val="000000"/>
                </a:solidFill>
                <a:effectLst>
                  <a:outerShdw blurRad="38100" dist="38100" dir="2700000" algn="tl">
                    <a:srgbClr val="FFFFFF"/>
                  </a:outerShdw>
                </a:effectLst>
              </a:rPr>
              <a:t> in 1965-1977 years. Hero of Socialist </a:t>
            </a:r>
            <a:r>
              <a:rPr lang="en-US" sz="2800" smtClean="0">
                <a:solidFill>
                  <a:srgbClr val="000000"/>
                </a:solidFill>
                <a:effectLst>
                  <a:outerShdw blurRad="38100" dist="38100" dir="2700000" algn="tl">
                    <a:srgbClr val="FFFFFF"/>
                  </a:outerShdw>
                </a:effectLst>
                <a:cs typeface="Times New Roman" pitchFamily="18" charset="0"/>
              </a:rPr>
              <a:t>Labour </a:t>
            </a:r>
            <a:r>
              <a:rPr lang="en-US" sz="2800" smtClean="0">
                <a:solidFill>
                  <a:srgbClr val="000000"/>
                </a:solidFill>
                <a:effectLst>
                  <a:outerShdw blurRad="38100" dist="38100" dir="2700000" algn="tl">
                    <a:srgbClr val="FFFFFF"/>
                  </a:outerShdw>
                </a:effectLst>
              </a:rPr>
              <a:t>and the laureate of Lenin and State prizes. In 1936 he graduated  the Oil Institute in Grozny . His professional career began in the oil fields in the Chechen-Ingush ASSR.</a:t>
            </a:r>
            <a:endParaRPr lang="ru-RU" sz="2800" smtClean="0">
              <a:solidFill>
                <a:srgbClr val="000000"/>
              </a:solidFill>
              <a:effectLst>
                <a:outerShdw blurRad="38100" dist="38100" dir="2700000" algn="tl">
                  <a:srgbClr val="FFFFFF"/>
                </a:outerShdw>
              </a:effectLst>
            </a:endParaRPr>
          </a:p>
        </p:txBody>
      </p:sp>
      <p:pic>
        <p:nvPicPr>
          <p:cNvPr id="17412" name="Picture 4" descr="http://www.tumix.ru/data/content/7501.muravlenko.JPEG"/>
          <p:cNvPicPr>
            <a:picLocks noChangeAspect="1" noChangeArrowheads="1"/>
          </p:cNvPicPr>
          <p:nvPr/>
        </p:nvPicPr>
        <p:blipFill>
          <a:blip r:embed="rId2" r:link="rId3" cstate="print"/>
          <a:srcRect/>
          <a:stretch>
            <a:fillRect/>
          </a:stretch>
        </p:blipFill>
        <p:spPr bwMode="auto">
          <a:xfrm>
            <a:off x="228600" y="1371600"/>
            <a:ext cx="3013075" cy="40386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3124200" y="533400"/>
            <a:ext cx="5638800" cy="4114800"/>
          </a:xfrm>
        </p:spPr>
        <p:txBody>
          <a:bodyPr/>
          <a:lstStyle/>
          <a:p>
            <a:pPr eaLnBrk="1" hangingPunct="1">
              <a:lnSpc>
                <a:spcPct val="80000"/>
              </a:lnSpc>
              <a:defRPr/>
            </a:pPr>
            <a:r>
              <a:rPr lang="en-US" sz="2800" smtClean="0">
                <a:solidFill>
                  <a:srgbClr val="000000"/>
                </a:solidFill>
                <a:latin typeface="Arial" charset="0"/>
              </a:rPr>
              <a:t>Since 1965 Muravlenko worked in the Tyumen region. From 1965 he was head of Glavtyumenneftegaz. He taught in the Tyumen industrial Institute. In honor of Muravlenko named the town in the Tyumen region, one of the largest in the oil industry research Institute «Giprotyumenneftegaz», a secondary school in the village Parfenovo in  Tyumen, the streets in Tyumen, Samara, Zhigulyovsk. In 2007 the plane Tu-154 of  UTair  was given the name «Viktor Muravlenko».</a:t>
            </a:r>
            <a:endParaRPr lang="ru-RU" sz="2800" smtClean="0">
              <a:solidFill>
                <a:srgbClr val="000000"/>
              </a:solidFill>
              <a:latin typeface="Arial" charset="0"/>
            </a:endParaRPr>
          </a:p>
        </p:txBody>
      </p:sp>
      <p:pic>
        <p:nvPicPr>
          <p:cNvPr id="18435" name="Picture 4" descr="http://www.pandia.ru/wp-content/uploads/2010/11/wpid-2873647011083151.gif"/>
          <p:cNvPicPr>
            <a:picLocks noChangeAspect="1" noChangeArrowheads="1"/>
          </p:cNvPicPr>
          <p:nvPr/>
        </p:nvPicPr>
        <p:blipFill>
          <a:blip r:embed="rId2" r:link="rId3" cstate="print"/>
          <a:srcRect/>
          <a:stretch>
            <a:fillRect/>
          </a:stretch>
        </p:blipFill>
        <p:spPr bwMode="auto">
          <a:xfrm>
            <a:off x="304800" y="304800"/>
            <a:ext cx="2590800" cy="2819400"/>
          </a:xfrm>
          <a:prstGeom prst="rect">
            <a:avLst/>
          </a:prstGeom>
          <a:noFill/>
          <a:ln w="9525">
            <a:noFill/>
            <a:miter lim="800000"/>
            <a:headEnd/>
            <a:tailEnd/>
          </a:ln>
        </p:spPr>
      </p:pic>
      <p:pic>
        <p:nvPicPr>
          <p:cNvPr id="18436" name="Picture 5" descr="http://upload.wikimedia.org/wikipedia/commons/thumb/8/82/Tyumen_Muravlenko_Monument_GiproTNG.jpg/250px-Tyumen_Muravlenko_Monument_GiproTNG.jpg"/>
          <p:cNvPicPr>
            <a:picLocks noChangeAspect="1" noChangeArrowheads="1"/>
          </p:cNvPicPr>
          <p:nvPr/>
        </p:nvPicPr>
        <p:blipFill>
          <a:blip r:embed="rId4" r:link="rId5" cstate="print">
            <a:lum bright="30000"/>
          </a:blip>
          <a:srcRect/>
          <a:stretch>
            <a:fillRect/>
          </a:stretch>
        </p:blipFill>
        <p:spPr bwMode="auto">
          <a:xfrm>
            <a:off x="457200" y="3352800"/>
            <a:ext cx="2438400" cy="30480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381000"/>
            <a:ext cx="8229600" cy="762000"/>
          </a:xfrm>
        </p:spPr>
        <p:txBody>
          <a:bodyPr/>
          <a:lstStyle/>
          <a:p>
            <a:pPr eaLnBrk="1" hangingPunct="1">
              <a:defRPr/>
            </a:pPr>
            <a:r>
              <a:rPr lang="en-US" sz="2400" b="1" smtClean="0">
                <a:solidFill>
                  <a:srgbClr val="000000"/>
                </a:solidFill>
              </a:rPr>
              <a:t>Farman Kurban ogly Salmanov (1931 - 2007)</a:t>
            </a:r>
            <a:r>
              <a:rPr lang="en-US" sz="4000" smtClean="0"/>
              <a:t> </a:t>
            </a:r>
            <a:endParaRPr lang="ru-RU" sz="4000" smtClean="0"/>
          </a:p>
        </p:txBody>
      </p:sp>
      <p:sp>
        <p:nvSpPr>
          <p:cNvPr id="72707" name="Rectangle 3"/>
          <p:cNvSpPr>
            <a:spLocks noGrp="1" noChangeArrowheads="1"/>
          </p:cNvSpPr>
          <p:nvPr>
            <p:ph type="body" idx="1"/>
          </p:nvPr>
        </p:nvSpPr>
        <p:spPr>
          <a:xfrm>
            <a:off x="2438400" y="1295400"/>
            <a:ext cx="8001000" cy="4114800"/>
          </a:xfrm>
        </p:spPr>
        <p:txBody>
          <a:bodyPr/>
          <a:lstStyle/>
          <a:p>
            <a:pPr eaLnBrk="1" hangingPunct="1">
              <a:buFont typeface="Wingdings" pitchFamily="2" charset="2"/>
              <a:buNone/>
              <a:defRPr/>
            </a:pPr>
            <a:r>
              <a:rPr lang="en-US" dirty="0" smtClean="0">
                <a:solidFill>
                  <a:srgbClr val="000000"/>
                </a:solidFill>
              </a:rPr>
              <a:t>The Soviet and Russian geologist,</a:t>
            </a:r>
          </a:p>
          <a:p>
            <a:pPr eaLnBrk="1" hangingPunct="1">
              <a:buFont typeface="Wingdings" pitchFamily="2" charset="2"/>
              <a:buNone/>
              <a:defRPr/>
            </a:pPr>
            <a:r>
              <a:rPr lang="en-US" dirty="0" smtClean="0">
                <a:solidFill>
                  <a:srgbClr val="000000"/>
                </a:solidFill>
              </a:rPr>
              <a:t>Doctor of geological-mineralogical</a:t>
            </a:r>
          </a:p>
          <a:p>
            <a:pPr eaLnBrk="1" hangingPunct="1">
              <a:buFont typeface="Wingdings" pitchFamily="2" charset="2"/>
              <a:buNone/>
              <a:defRPr/>
            </a:pPr>
            <a:r>
              <a:rPr lang="en-US" dirty="0" smtClean="0">
                <a:solidFill>
                  <a:srgbClr val="000000"/>
                </a:solidFill>
              </a:rPr>
              <a:t>Sciences, corresponding member </a:t>
            </a:r>
          </a:p>
          <a:p>
            <a:pPr eaLnBrk="1" hangingPunct="1">
              <a:buFont typeface="Wingdings" pitchFamily="2" charset="2"/>
              <a:buNone/>
              <a:defRPr/>
            </a:pPr>
            <a:r>
              <a:rPr lang="en-US" dirty="0" smtClean="0">
                <a:solidFill>
                  <a:srgbClr val="000000"/>
                </a:solidFill>
              </a:rPr>
              <a:t>of RAS (1991), Hero of Socialist </a:t>
            </a:r>
          </a:p>
          <a:p>
            <a:pPr eaLnBrk="1" hangingPunct="1">
              <a:buFont typeface="Wingdings" pitchFamily="2" charset="2"/>
              <a:buNone/>
              <a:defRPr/>
            </a:pPr>
            <a:r>
              <a:rPr lang="en-US" dirty="0" err="1" smtClean="0">
                <a:solidFill>
                  <a:srgbClr val="000000"/>
                </a:solidFill>
              </a:rPr>
              <a:t>Labour</a:t>
            </a:r>
            <a:r>
              <a:rPr lang="en-US" dirty="0" smtClean="0">
                <a:solidFill>
                  <a:srgbClr val="000000"/>
                </a:solidFill>
              </a:rPr>
              <a:t> (1966), the </a:t>
            </a:r>
            <a:r>
              <a:rPr lang="en-US" dirty="0" err="1" smtClean="0">
                <a:solidFill>
                  <a:srgbClr val="000000"/>
                </a:solidFill>
              </a:rPr>
              <a:t>Honoured</a:t>
            </a:r>
            <a:r>
              <a:rPr lang="en-US" dirty="0" smtClean="0">
                <a:solidFill>
                  <a:srgbClr val="000000"/>
                </a:solidFill>
              </a:rPr>
              <a:t> </a:t>
            </a:r>
          </a:p>
          <a:p>
            <a:pPr eaLnBrk="1" hangingPunct="1">
              <a:buFont typeface="Wingdings" pitchFamily="2" charset="2"/>
              <a:buNone/>
              <a:defRPr/>
            </a:pPr>
            <a:r>
              <a:rPr lang="en-US" dirty="0" smtClean="0">
                <a:solidFill>
                  <a:srgbClr val="000000"/>
                </a:solidFill>
              </a:rPr>
              <a:t>Geologist of the Russian Federation. </a:t>
            </a:r>
          </a:p>
          <a:p>
            <a:pPr eaLnBrk="1" hangingPunct="1">
              <a:buFont typeface="Wingdings" pitchFamily="2" charset="2"/>
              <a:buNone/>
              <a:defRPr/>
            </a:pPr>
            <a:endParaRPr lang="ru-RU" dirty="0" smtClean="0">
              <a:solidFill>
                <a:srgbClr val="000000"/>
              </a:solidFill>
            </a:endParaRPr>
          </a:p>
        </p:txBody>
      </p:sp>
      <p:pic>
        <p:nvPicPr>
          <p:cNvPr id="19460" name="Picture 4" descr="Salmanov FK.jpg"/>
          <p:cNvPicPr>
            <a:picLocks noChangeAspect="1" noChangeArrowheads="1"/>
          </p:cNvPicPr>
          <p:nvPr/>
        </p:nvPicPr>
        <p:blipFill>
          <a:blip r:embed="rId2" r:link="rId3" cstate="print"/>
          <a:srcRect/>
          <a:stretch>
            <a:fillRect/>
          </a:stretch>
        </p:blipFill>
        <p:spPr bwMode="auto">
          <a:xfrm>
            <a:off x="228600" y="1143000"/>
            <a:ext cx="1911350" cy="28194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304800" y="381000"/>
            <a:ext cx="8229600" cy="4114800"/>
          </a:xfrm>
        </p:spPr>
        <p:txBody>
          <a:bodyPr/>
          <a:lstStyle/>
          <a:p>
            <a:pPr eaLnBrk="1" hangingPunct="1">
              <a:lnSpc>
                <a:spcPct val="90000"/>
              </a:lnSpc>
              <a:defRPr/>
            </a:pPr>
            <a:r>
              <a:rPr lang="en-US" sz="2800" dirty="0" smtClean="0">
                <a:solidFill>
                  <a:srgbClr val="000000"/>
                </a:solidFill>
              </a:rPr>
              <a:t>Having worked in Western Siberia for over 30 years, he became a discover in the Tyumen North more than 130 fields of «black gold» and «blue fuel», including the largest: </a:t>
            </a:r>
            <a:r>
              <a:rPr lang="en-US" sz="2800" dirty="0" err="1" smtClean="0">
                <a:solidFill>
                  <a:srgbClr val="000000"/>
                </a:solidFill>
              </a:rPr>
              <a:t>Mamontov</a:t>
            </a:r>
            <a:r>
              <a:rPr lang="en-US" sz="2800" dirty="0" smtClean="0">
                <a:solidFill>
                  <a:srgbClr val="000000"/>
                </a:solidFill>
              </a:rPr>
              <a:t>, </a:t>
            </a:r>
            <a:r>
              <a:rPr lang="en-US" sz="2800" dirty="0" err="1" smtClean="0">
                <a:solidFill>
                  <a:srgbClr val="000000"/>
                </a:solidFill>
              </a:rPr>
              <a:t>Megionskoye</a:t>
            </a:r>
            <a:r>
              <a:rPr lang="en-US" sz="2800" dirty="0" smtClean="0">
                <a:solidFill>
                  <a:srgbClr val="000000"/>
                </a:solidFill>
              </a:rPr>
              <a:t>, </a:t>
            </a:r>
            <a:r>
              <a:rPr lang="en-US" sz="2800" dirty="0" err="1" smtClean="0">
                <a:solidFill>
                  <a:srgbClr val="000000"/>
                </a:solidFill>
              </a:rPr>
              <a:t>Pravdinskoye</a:t>
            </a:r>
            <a:r>
              <a:rPr lang="en-US" sz="2800" dirty="0" smtClean="0">
                <a:solidFill>
                  <a:srgbClr val="000000"/>
                </a:solidFill>
              </a:rPr>
              <a:t>, </a:t>
            </a:r>
            <a:r>
              <a:rPr lang="en-US" sz="2800" dirty="0" err="1" smtClean="0">
                <a:solidFill>
                  <a:srgbClr val="000000"/>
                </a:solidFill>
              </a:rPr>
              <a:t>Ust-Balyk</a:t>
            </a:r>
            <a:r>
              <a:rPr lang="en-US" sz="2800" dirty="0" smtClean="0">
                <a:solidFill>
                  <a:srgbClr val="000000"/>
                </a:solidFill>
              </a:rPr>
              <a:t>, </a:t>
            </a:r>
            <a:r>
              <a:rPr lang="en-US" sz="2800" dirty="0" err="1" smtClean="0">
                <a:solidFill>
                  <a:srgbClr val="000000"/>
                </a:solidFill>
              </a:rPr>
              <a:t>Surgutskoye</a:t>
            </a:r>
            <a:r>
              <a:rPr lang="en-US" sz="2800" dirty="0" smtClean="0">
                <a:solidFill>
                  <a:srgbClr val="000000"/>
                </a:solidFill>
              </a:rPr>
              <a:t>, </a:t>
            </a:r>
            <a:r>
              <a:rPr lang="en-US" sz="2800" dirty="0" err="1" smtClean="0">
                <a:solidFill>
                  <a:srgbClr val="000000"/>
                </a:solidFill>
              </a:rPr>
              <a:t>Fedorov</a:t>
            </a:r>
            <a:r>
              <a:rPr lang="en-US" sz="2800" dirty="0" smtClean="0">
                <a:solidFill>
                  <a:srgbClr val="000000"/>
                </a:solidFill>
              </a:rPr>
              <a:t>, </a:t>
            </a:r>
            <a:r>
              <a:rPr lang="en-US" sz="2800" dirty="0" err="1" smtClean="0">
                <a:solidFill>
                  <a:srgbClr val="000000"/>
                </a:solidFill>
              </a:rPr>
              <a:t>Urengoiskoye</a:t>
            </a:r>
            <a:r>
              <a:rPr lang="en-US" sz="2800" dirty="0" smtClean="0">
                <a:solidFill>
                  <a:srgbClr val="000000"/>
                </a:solidFill>
              </a:rPr>
              <a:t>, </a:t>
            </a:r>
            <a:r>
              <a:rPr lang="en-US" sz="2800" dirty="0" err="1" smtClean="0">
                <a:solidFill>
                  <a:srgbClr val="000000"/>
                </a:solidFill>
              </a:rPr>
              <a:t>Yamburgskoye</a:t>
            </a:r>
            <a:r>
              <a:rPr lang="en-US" sz="2800" dirty="0" smtClean="0">
                <a:solidFill>
                  <a:srgbClr val="000000"/>
                </a:solidFill>
              </a:rPr>
              <a:t> and many others, which became the main base of the oil and gas complex of Russia. </a:t>
            </a:r>
          </a:p>
          <a:p>
            <a:pPr eaLnBrk="1" hangingPunct="1">
              <a:lnSpc>
                <a:spcPct val="90000"/>
              </a:lnSpc>
              <a:defRPr/>
            </a:pPr>
            <a:r>
              <a:rPr lang="ru-RU" sz="2800" dirty="0" err="1" smtClean="0">
                <a:solidFill>
                  <a:srgbClr val="000000"/>
                </a:solidFill>
              </a:rPr>
              <a:t>After</a:t>
            </a:r>
            <a:r>
              <a:rPr lang="ru-RU" sz="2800" dirty="0" smtClean="0">
                <a:solidFill>
                  <a:srgbClr val="000000"/>
                </a:solidFill>
              </a:rPr>
              <a:t> </a:t>
            </a:r>
            <a:r>
              <a:rPr lang="ru-RU" sz="2800" dirty="0" err="1" smtClean="0">
                <a:solidFill>
                  <a:srgbClr val="000000"/>
                </a:solidFill>
              </a:rPr>
              <a:t>that</a:t>
            </a:r>
            <a:r>
              <a:rPr lang="ru-RU" sz="2800" dirty="0" smtClean="0">
                <a:solidFill>
                  <a:srgbClr val="000000"/>
                </a:solidFill>
              </a:rPr>
              <a:t>, </a:t>
            </a:r>
            <a:r>
              <a:rPr lang="ru-RU" sz="2800" dirty="0" err="1" smtClean="0">
                <a:solidFill>
                  <a:srgbClr val="000000"/>
                </a:solidFill>
              </a:rPr>
              <a:t>in</a:t>
            </a:r>
            <a:r>
              <a:rPr lang="ru-RU" sz="2800" dirty="0" smtClean="0">
                <a:solidFill>
                  <a:srgbClr val="000000"/>
                </a:solidFill>
              </a:rPr>
              <a:t> </a:t>
            </a:r>
            <a:r>
              <a:rPr lang="ru-RU" sz="2800" dirty="0" err="1" smtClean="0">
                <a:solidFill>
                  <a:srgbClr val="000000"/>
                </a:solidFill>
              </a:rPr>
              <a:t>the</a:t>
            </a:r>
            <a:r>
              <a:rPr lang="ru-RU" sz="2800" dirty="0" smtClean="0">
                <a:solidFill>
                  <a:srgbClr val="000000"/>
                </a:solidFill>
              </a:rPr>
              <a:t> </a:t>
            </a:r>
            <a:r>
              <a:rPr lang="ru-RU" sz="2800" dirty="0" err="1" smtClean="0">
                <a:solidFill>
                  <a:srgbClr val="000000"/>
                </a:solidFill>
              </a:rPr>
              <a:t>area</a:t>
            </a:r>
            <a:r>
              <a:rPr lang="ru-RU" sz="2800" dirty="0" smtClean="0">
                <a:solidFill>
                  <a:srgbClr val="000000"/>
                </a:solidFill>
              </a:rPr>
              <a:t> </a:t>
            </a:r>
            <a:r>
              <a:rPr lang="ru-RU" sz="2800" dirty="0" err="1" smtClean="0">
                <a:solidFill>
                  <a:srgbClr val="000000"/>
                </a:solidFill>
              </a:rPr>
              <a:t>of</a:t>
            </a:r>
            <a:r>
              <a:rPr lang="ru-RU" sz="2800" dirty="0" smtClean="0">
                <a:solidFill>
                  <a:srgbClr val="000000"/>
                </a:solidFill>
              </a:rPr>
              <a:t> </a:t>
            </a:r>
            <a:r>
              <a:rPr lang="ru-RU" sz="2800" dirty="0" err="1" smtClean="0">
                <a:solidFill>
                  <a:srgbClr val="000000"/>
                </a:solidFill>
              </a:rPr>
              <a:t>Ust-Balyk</a:t>
            </a:r>
            <a:r>
              <a:rPr lang="ru-RU" sz="2800" dirty="0" smtClean="0">
                <a:solidFill>
                  <a:srgbClr val="000000"/>
                </a:solidFill>
              </a:rPr>
              <a:t>  </a:t>
            </a:r>
            <a:r>
              <a:rPr lang="ru-RU" sz="2800" dirty="0" err="1" smtClean="0">
                <a:solidFill>
                  <a:srgbClr val="000000"/>
                </a:solidFill>
              </a:rPr>
              <a:t>the</a:t>
            </a:r>
            <a:r>
              <a:rPr lang="ru-RU" sz="2800" dirty="0" smtClean="0">
                <a:solidFill>
                  <a:srgbClr val="000000"/>
                </a:solidFill>
              </a:rPr>
              <a:t> </a:t>
            </a:r>
            <a:r>
              <a:rPr lang="ru-RU" sz="2800" dirty="0" err="1" smtClean="0">
                <a:solidFill>
                  <a:srgbClr val="000000"/>
                </a:solidFill>
              </a:rPr>
              <a:t>second</a:t>
            </a:r>
            <a:r>
              <a:rPr lang="ru-RU" sz="2800" dirty="0" smtClean="0">
                <a:solidFill>
                  <a:srgbClr val="000000"/>
                </a:solidFill>
              </a:rPr>
              <a:t> </a:t>
            </a:r>
            <a:r>
              <a:rPr lang="ru-RU" sz="2800" dirty="0" err="1" smtClean="0">
                <a:solidFill>
                  <a:srgbClr val="000000"/>
                </a:solidFill>
              </a:rPr>
              <a:t>well</a:t>
            </a:r>
            <a:r>
              <a:rPr lang="ru-RU" sz="2800" dirty="0" smtClean="0">
                <a:solidFill>
                  <a:srgbClr val="000000"/>
                </a:solidFill>
              </a:rPr>
              <a:t> </a:t>
            </a:r>
            <a:r>
              <a:rPr lang="ru-RU" sz="2800" dirty="0" err="1" smtClean="0">
                <a:solidFill>
                  <a:srgbClr val="000000"/>
                </a:solidFill>
              </a:rPr>
              <a:t>gave</a:t>
            </a:r>
            <a:r>
              <a:rPr lang="ru-RU" sz="2800" dirty="0" smtClean="0">
                <a:solidFill>
                  <a:srgbClr val="000000"/>
                </a:solidFill>
              </a:rPr>
              <a:t> </a:t>
            </a:r>
            <a:r>
              <a:rPr lang="ru-RU" sz="2800" dirty="0" err="1" smtClean="0">
                <a:solidFill>
                  <a:srgbClr val="000000"/>
                </a:solidFill>
              </a:rPr>
              <a:t>fountain</a:t>
            </a:r>
            <a:r>
              <a:rPr lang="ru-RU" sz="2800" dirty="0" smtClean="0">
                <a:solidFill>
                  <a:srgbClr val="000000"/>
                </a:solidFill>
              </a:rPr>
              <a:t>, </a:t>
            </a:r>
            <a:r>
              <a:rPr lang="ru-RU" sz="2800" dirty="0" err="1" smtClean="0">
                <a:solidFill>
                  <a:srgbClr val="000000"/>
                </a:solidFill>
              </a:rPr>
              <a:t>Salmanov</a:t>
            </a:r>
            <a:r>
              <a:rPr lang="ru-RU" sz="2800" dirty="0" smtClean="0">
                <a:solidFill>
                  <a:srgbClr val="000000"/>
                </a:solidFill>
              </a:rPr>
              <a:t> </a:t>
            </a:r>
            <a:r>
              <a:rPr lang="ru-RU" sz="2800" dirty="0" err="1" smtClean="0">
                <a:solidFill>
                  <a:srgbClr val="000000"/>
                </a:solidFill>
              </a:rPr>
              <a:t>sent</a:t>
            </a:r>
            <a:r>
              <a:rPr lang="ru-RU" sz="2800" dirty="0" smtClean="0">
                <a:solidFill>
                  <a:srgbClr val="000000"/>
                </a:solidFill>
              </a:rPr>
              <a:t>  </a:t>
            </a:r>
            <a:r>
              <a:rPr lang="ru-RU" sz="2800" dirty="0" err="1" smtClean="0">
                <a:solidFill>
                  <a:srgbClr val="000000"/>
                </a:solidFill>
              </a:rPr>
              <a:t>telegram</a:t>
            </a:r>
            <a:r>
              <a:rPr lang="ru-RU" sz="2800" dirty="0" smtClean="0">
                <a:solidFill>
                  <a:srgbClr val="000000"/>
                </a:solidFill>
              </a:rPr>
              <a:t> </a:t>
            </a:r>
            <a:r>
              <a:rPr lang="ru-RU" sz="2800" dirty="0" err="1" smtClean="0">
                <a:solidFill>
                  <a:srgbClr val="000000"/>
                </a:solidFill>
              </a:rPr>
              <a:t>to</a:t>
            </a:r>
            <a:r>
              <a:rPr lang="ru-RU" sz="2800" dirty="0" smtClean="0">
                <a:solidFill>
                  <a:srgbClr val="000000"/>
                </a:solidFill>
              </a:rPr>
              <a:t> N. C. </a:t>
            </a:r>
            <a:r>
              <a:rPr lang="ru-RU" sz="2800" dirty="0" err="1" smtClean="0">
                <a:solidFill>
                  <a:srgbClr val="000000"/>
                </a:solidFill>
              </a:rPr>
              <a:t>Khrushchev</a:t>
            </a:r>
            <a:r>
              <a:rPr lang="ru-RU" sz="2800" dirty="0" smtClean="0">
                <a:solidFill>
                  <a:srgbClr val="000000"/>
                </a:solidFill>
              </a:rPr>
              <a:t> </a:t>
            </a:r>
            <a:r>
              <a:rPr lang="ru-RU" sz="2800" dirty="0" err="1" smtClean="0">
                <a:solidFill>
                  <a:srgbClr val="000000"/>
                </a:solidFill>
              </a:rPr>
              <a:t>with</a:t>
            </a:r>
            <a:r>
              <a:rPr lang="ru-RU" sz="2800" dirty="0" smtClean="0">
                <a:solidFill>
                  <a:srgbClr val="000000"/>
                </a:solidFill>
              </a:rPr>
              <a:t> </a:t>
            </a:r>
            <a:r>
              <a:rPr lang="ru-RU" sz="2800" dirty="0" err="1" smtClean="0">
                <a:solidFill>
                  <a:srgbClr val="000000"/>
                </a:solidFill>
              </a:rPr>
              <a:t>the</a:t>
            </a:r>
            <a:r>
              <a:rPr lang="ru-RU" sz="2800" dirty="0" smtClean="0">
                <a:solidFill>
                  <a:srgbClr val="000000"/>
                </a:solidFill>
              </a:rPr>
              <a:t> </a:t>
            </a:r>
            <a:r>
              <a:rPr lang="ru-RU" sz="2800" dirty="0" err="1" smtClean="0">
                <a:solidFill>
                  <a:srgbClr val="000000"/>
                </a:solidFill>
              </a:rPr>
              <a:t>following</a:t>
            </a:r>
            <a:r>
              <a:rPr lang="ru-RU" sz="2800" dirty="0" smtClean="0">
                <a:solidFill>
                  <a:srgbClr val="000000"/>
                </a:solidFill>
              </a:rPr>
              <a:t> </a:t>
            </a:r>
            <a:r>
              <a:rPr lang="ru-RU" sz="2800" dirty="0" err="1" smtClean="0">
                <a:solidFill>
                  <a:srgbClr val="000000"/>
                </a:solidFill>
              </a:rPr>
              <a:t>content</a:t>
            </a:r>
            <a:r>
              <a:rPr lang="ru-RU" sz="2800" dirty="0" smtClean="0">
                <a:solidFill>
                  <a:srgbClr val="000000"/>
                </a:solidFill>
              </a:rPr>
              <a:t>: I </a:t>
            </a:r>
            <a:r>
              <a:rPr lang="ru-RU" sz="2800" dirty="0" err="1" smtClean="0">
                <a:solidFill>
                  <a:srgbClr val="000000"/>
                </a:solidFill>
              </a:rPr>
              <a:t>found</a:t>
            </a:r>
            <a:r>
              <a:rPr lang="ru-RU" sz="2800" dirty="0" smtClean="0">
                <a:solidFill>
                  <a:srgbClr val="000000"/>
                </a:solidFill>
              </a:rPr>
              <a:t> </a:t>
            </a:r>
            <a:r>
              <a:rPr lang="ru-RU" sz="2800" dirty="0" err="1" smtClean="0">
                <a:solidFill>
                  <a:srgbClr val="000000"/>
                </a:solidFill>
              </a:rPr>
              <a:t>oil</a:t>
            </a:r>
            <a:r>
              <a:rPr lang="ru-RU" sz="2800" dirty="0" smtClean="0">
                <a:solidFill>
                  <a:srgbClr val="000000"/>
                </a:solidFill>
              </a:rPr>
              <a:t>. </a:t>
            </a:r>
            <a:r>
              <a:rPr lang="ru-RU" sz="2800" dirty="0" err="1" smtClean="0">
                <a:solidFill>
                  <a:srgbClr val="000000"/>
                </a:solidFill>
              </a:rPr>
              <a:t>The</a:t>
            </a:r>
            <a:r>
              <a:rPr lang="ru-RU" sz="2800" dirty="0" smtClean="0">
                <a:solidFill>
                  <a:srgbClr val="000000"/>
                </a:solidFill>
              </a:rPr>
              <a:t> </a:t>
            </a:r>
            <a:r>
              <a:rPr lang="ru-RU" sz="2800" dirty="0" err="1" smtClean="0">
                <a:solidFill>
                  <a:srgbClr val="000000"/>
                </a:solidFill>
              </a:rPr>
              <a:t>Well</a:t>
            </a:r>
            <a:r>
              <a:rPr lang="ru-RU" sz="2800" dirty="0" smtClean="0">
                <a:solidFill>
                  <a:srgbClr val="000000"/>
                </a:solidFill>
              </a:rPr>
              <a:t> </a:t>
            </a:r>
            <a:r>
              <a:rPr lang="ru-RU" sz="2800" dirty="0" err="1" smtClean="0">
                <a:solidFill>
                  <a:srgbClr val="000000"/>
                </a:solidFill>
              </a:rPr>
              <a:t>strikes</a:t>
            </a:r>
            <a:r>
              <a:rPr lang="ru-RU" sz="2800" dirty="0" smtClean="0">
                <a:solidFill>
                  <a:srgbClr val="000000"/>
                </a:solidFill>
              </a:rPr>
              <a:t> </a:t>
            </a:r>
            <a:r>
              <a:rPr lang="ru-RU" sz="2800" dirty="0" err="1" smtClean="0">
                <a:solidFill>
                  <a:srgbClr val="000000"/>
                </a:solidFill>
              </a:rPr>
              <a:t>by</a:t>
            </a:r>
            <a:r>
              <a:rPr lang="ru-RU" sz="2800" dirty="0" smtClean="0">
                <a:solidFill>
                  <a:srgbClr val="000000"/>
                </a:solidFill>
              </a:rPr>
              <a:t> </a:t>
            </a:r>
            <a:r>
              <a:rPr lang="ru-RU" sz="2800" dirty="0" err="1" smtClean="0">
                <a:solidFill>
                  <a:srgbClr val="000000"/>
                </a:solidFill>
              </a:rPr>
              <a:t>all</a:t>
            </a:r>
            <a:r>
              <a:rPr lang="ru-RU" sz="2800" dirty="0" smtClean="0">
                <a:solidFill>
                  <a:srgbClr val="000000"/>
                </a:solidFill>
              </a:rPr>
              <a:t> </a:t>
            </a:r>
            <a:r>
              <a:rPr lang="ru-RU" sz="2800" dirty="0" err="1" smtClean="0">
                <a:solidFill>
                  <a:srgbClr val="000000"/>
                </a:solidFill>
              </a:rPr>
              <a:t>the</a:t>
            </a:r>
            <a:r>
              <a:rPr lang="ru-RU" sz="2800" dirty="0" smtClean="0">
                <a:solidFill>
                  <a:srgbClr val="000000"/>
                </a:solidFill>
              </a:rPr>
              <a:t> </a:t>
            </a:r>
            <a:r>
              <a:rPr lang="ru-RU" sz="2800" dirty="0" err="1" smtClean="0">
                <a:solidFill>
                  <a:srgbClr val="000000"/>
                </a:solidFill>
              </a:rPr>
              <a:t>rules</a:t>
            </a:r>
            <a:r>
              <a:rPr lang="ru-RU" sz="2800" dirty="0" smtClean="0">
                <a:solidFill>
                  <a:srgbClr val="000000"/>
                </a:solidFill>
              </a:rPr>
              <a:t> .</a:t>
            </a:r>
            <a:r>
              <a:rPr lang="ru-RU" sz="2800" dirty="0" err="1" smtClean="0">
                <a:solidFill>
                  <a:srgbClr val="000000"/>
                </a:solidFill>
              </a:rPr>
              <a:t>That's</a:t>
            </a:r>
            <a:r>
              <a:rPr lang="ru-RU" sz="2800" dirty="0" smtClean="0">
                <a:solidFill>
                  <a:srgbClr val="000000"/>
                </a:solidFill>
              </a:rPr>
              <a:t> </a:t>
            </a:r>
            <a:r>
              <a:rPr lang="ru-RU" sz="2800" dirty="0" err="1" smtClean="0">
                <a:solidFill>
                  <a:srgbClr val="000000"/>
                </a:solidFill>
              </a:rPr>
              <a:t>it</a:t>
            </a:r>
            <a:r>
              <a:rPr lang="ru-RU" sz="2800" dirty="0" smtClean="0">
                <a:solidFill>
                  <a:srgbClr val="000000"/>
                </a:solidFill>
              </a:rPr>
              <a:t>. «Я нашел нефть. Скважина лупит по всем правилам .Вот так, Салманов».</a:t>
            </a:r>
          </a:p>
        </p:txBody>
      </p:sp>
    </p:spTree>
  </p:cSld>
  <p:clrMapOvr>
    <a:masterClrMapping/>
  </p:clrMapOvr>
  <p:transition>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ru-RU" sz="3600" b="1" smtClean="0">
                <a:solidFill>
                  <a:srgbClr val="000000"/>
                </a:solidFill>
                <a:effectLst>
                  <a:outerShdw blurRad="38100" dist="38100" dir="2700000" algn="tl">
                    <a:srgbClr val="FFFFFF"/>
                  </a:outerShdw>
                </a:effectLst>
              </a:rPr>
              <a:t>Nikolay Nikitin </a:t>
            </a:r>
            <a:r>
              <a:rPr lang="en-US" sz="3600" b="1" smtClean="0">
                <a:solidFill>
                  <a:srgbClr val="000000"/>
                </a:solidFill>
                <a:effectLst>
                  <a:outerShdw blurRad="38100" dist="38100" dir="2700000" algn="tl">
                    <a:srgbClr val="FFFFFF"/>
                  </a:outerShdw>
                </a:effectLst>
              </a:rPr>
              <a:t>(</a:t>
            </a:r>
            <a:r>
              <a:rPr lang="ru-RU" sz="3600" b="1" smtClean="0">
                <a:solidFill>
                  <a:srgbClr val="000000"/>
                </a:solidFill>
                <a:effectLst>
                  <a:outerShdw blurRad="38100" dist="38100" dir="2700000" algn="tl">
                    <a:srgbClr val="FFFFFF"/>
                  </a:outerShdw>
                </a:effectLst>
              </a:rPr>
              <a:t>1907 - 1973) </a:t>
            </a:r>
            <a:r>
              <a:rPr lang="ru-RU" smtClean="0">
                <a:effectLst>
                  <a:outerShdw blurRad="38100" dist="38100" dir="2700000" algn="tl">
                    <a:srgbClr val="000000"/>
                  </a:outerShdw>
                </a:effectLst>
              </a:rPr>
              <a:t> </a:t>
            </a:r>
          </a:p>
        </p:txBody>
      </p:sp>
      <p:sp>
        <p:nvSpPr>
          <p:cNvPr id="74755" name="Rectangle 3"/>
          <p:cNvSpPr>
            <a:spLocks noGrp="1" noChangeArrowheads="1"/>
          </p:cNvSpPr>
          <p:nvPr>
            <p:ph type="body" idx="1"/>
          </p:nvPr>
        </p:nvSpPr>
        <p:spPr>
          <a:xfrm>
            <a:off x="3429000" y="1905000"/>
            <a:ext cx="5257800" cy="4114800"/>
          </a:xfrm>
        </p:spPr>
        <p:txBody>
          <a:bodyPr/>
          <a:lstStyle/>
          <a:p>
            <a:pPr eaLnBrk="1" hangingPunct="1">
              <a:buFont typeface="Wingdings" pitchFamily="2" charset="2"/>
              <a:buNone/>
              <a:defRPr/>
            </a:pPr>
            <a:r>
              <a:rPr lang="en-US" sz="2400" dirty="0" smtClean="0">
                <a:solidFill>
                  <a:srgbClr val="000000"/>
                </a:solidFill>
              </a:rPr>
              <a:t>    </a:t>
            </a:r>
            <a:r>
              <a:rPr lang="en-US" sz="2400" dirty="0" err="1" smtClean="0">
                <a:solidFill>
                  <a:srgbClr val="000000"/>
                </a:solidFill>
              </a:rPr>
              <a:t>Nikolay</a:t>
            </a:r>
            <a:r>
              <a:rPr lang="en-US" sz="2400" dirty="0" smtClean="0">
                <a:solidFill>
                  <a:srgbClr val="000000"/>
                </a:solidFill>
              </a:rPr>
              <a:t> </a:t>
            </a:r>
            <a:r>
              <a:rPr lang="en-US" sz="2400" dirty="0" err="1" smtClean="0">
                <a:solidFill>
                  <a:srgbClr val="000000"/>
                </a:solidFill>
              </a:rPr>
              <a:t>Nikitin</a:t>
            </a:r>
            <a:r>
              <a:rPr lang="en-US" sz="2400" dirty="0" smtClean="0">
                <a:solidFill>
                  <a:srgbClr val="000000"/>
                </a:solidFill>
              </a:rPr>
              <a:t> was a construction engineer of the Soviet Union, best known for his monumental </a:t>
            </a:r>
          </a:p>
          <a:p>
            <a:pPr eaLnBrk="1" hangingPunct="1">
              <a:buFont typeface="Wingdings" pitchFamily="2" charset="2"/>
              <a:buNone/>
              <a:defRPr/>
            </a:pPr>
            <a:r>
              <a:rPr lang="en-US" sz="2400" dirty="0" smtClean="0">
                <a:solidFill>
                  <a:srgbClr val="000000"/>
                </a:solidFill>
              </a:rPr>
              <a:t>    structures. </a:t>
            </a:r>
          </a:p>
          <a:p>
            <a:pPr eaLnBrk="1" hangingPunct="1">
              <a:buFont typeface="Wingdings" pitchFamily="2" charset="2"/>
              <a:buNone/>
              <a:defRPr/>
            </a:pPr>
            <a:r>
              <a:rPr lang="en-US" sz="2400" dirty="0" smtClean="0">
                <a:solidFill>
                  <a:srgbClr val="000000"/>
                </a:solidFill>
              </a:rPr>
              <a:t>    </a:t>
            </a:r>
            <a:r>
              <a:rPr lang="en-US" sz="2400" dirty="0" err="1" smtClean="0">
                <a:solidFill>
                  <a:srgbClr val="000000"/>
                </a:solidFill>
              </a:rPr>
              <a:t>Nikolay</a:t>
            </a:r>
            <a:r>
              <a:rPr lang="en-US" sz="2400" dirty="0" smtClean="0">
                <a:solidFill>
                  <a:srgbClr val="000000"/>
                </a:solidFill>
              </a:rPr>
              <a:t> was born in </a:t>
            </a:r>
            <a:r>
              <a:rPr lang="en-US" sz="2400" dirty="0" err="1" smtClean="0">
                <a:solidFill>
                  <a:srgbClr val="000000"/>
                </a:solidFill>
              </a:rPr>
              <a:t>Tobolsk</a:t>
            </a:r>
            <a:r>
              <a:rPr lang="en-US" sz="2400" dirty="0" smtClean="0">
                <a:solidFill>
                  <a:srgbClr val="000000"/>
                </a:solidFill>
              </a:rPr>
              <a:t>. In 1930, </a:t>
            </a:r>
            <a:r>
              <a:rPr lang="en-US" sz="2400" dirty="0" err="1" smtClean="0">
                <a:solidFill>
                  <a:srgbClr val="000000"/>
                </a:solidFill>
              </a:rPr>
              <a:t>Nikolay</a:t>
            </a:r>
            <a:r>
              <a:rPr lang="en-US" sz="2400" dirty="0" smtClean="0">
                <a:solidFill>
                  <a:srgbClr val="000000"/>
                </a:solidFill>
              </a:rPr>
              <a:t> graduated from the Tomsk Technological Institute.</a:t>
            </a:r>
            <a:endParaRPr lang="ru-RU" sz="2400" dirty="0" smtClean="0">
              <a:solidFill>
                <a:srgbClr val="000000"/>
              </a:solidFill>
            </a:endParaRPr>
          </a:p>
          <a:p>
            <a:pPr eaLnBrk="1" hangingPunct="1">
              <a:defRPr/>
            </a:pPr>
            <a:endParaRPr lang="ru-RU" sz="2400" dirty="0" smtClean="0">
              <a:solidFill>
                <a:srgbClr val="000000"/>
              </a:solidFill>
            </a:endParaRPr>
          </a:p>
        </p:txBody>
      </p:sp>
      <p:pic>
        <p:nvPicPr>
          <p:cNvPr id="21508" name="Picture 5" descr="10225-55f53d6f52672c121c9fca4d8762168d"/>
          <p:cNvPicPr>
            <a:picLocks noChangeAspect="1" noChangeArrowheads="1"/>
          </p:cNvPicPr>
          <p:nvPr/>
        </p:nvPicPr>
        <p:blipFill>
          <a:blip r:embed="rId2" cstate="print"/>
          <a:srcRect/>
          <a:stretch>
            <a:fillRect/>
          </a:stretch>
        </p:blipFill>
        <p:spPr bwMode="auto">
          <a:xfrm>
            <a:off x="228600" y="1600200"/>
            <a:ext cx="2986088" cy="44958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descr="c5770c40bb9e"/>
          <p:cNvPicPr>
            <a:picLocks noChangeAspect="1" noChangeArrowheads="1"/>
          </p:cNvPicPr>
          <p:nvPr/>
        </p:nvPicPr>
        <p:blipFill>
          <a:blip r:embed="rId2" cstate="print"/>
          <a:srcRect/>
          <a:stretch>
            <a:fillRect/>
          </a:stretch>
        </p:blipFill>
        <p:spPr bwMode="auto">
          <a:xfrm>
            <a:off x="457200" y="304800"/>
            <a:ext cx="2838450" cy="5667375"/>
          </a:xfrm>
          <a:prstGeom prst="rect">
            <a:avLst/>
          </a:prstGeom>
          <a:noFill/>
          <a:ln w="9525">
            <a:noFill/>
            <a:miter lim="800000"/>
            <a:headEnd/>
            <a:tailEnd/>
          </a:ln>
        </p:spPr>
      </p:pic>
      <p:sp>
        <p:nvSpPr>
          <p:cNvPr id="80905" name="Rectangle 9"/>
          <p:cNvSpPr>
            <a:spLocks noGrp="1" noChangeArrowheads="1"/>
          </p:cNvSpPr>
          <p:nvPr>
            <p:ph type="title"/>
          </p:nvPr>
        </p:nvSpPr>
        <p:spPr>
          <a:xfrm>
            <a:off x="3810000" y="381000"/>
            <a:ext cx="4876800" cy="1371600"/>
          </a:xfrm>
        </p:spPr>
        <p:txBody>
          <a:bodyPr/>
          <a:lstStyle/>
          <a:p>
            <a:pPr eaLnBrk="1" hangingPunct="1"/>
            <a:r>
              <a:rPr lang="en-US" sz="4000" b="1" smtClean="0">
                <a:solidFill>
                  <a:srgbClr val="000000"/>
                </a:solidFill>
                <a:effectLst>
                  <a:outerShdw blurRad="38100" dist="38100" dir="2700000" algn="tl">
                    <a:srgbClr val="FFFFFF"/>
                  </a:outerShdw>
                </a:effectLst>
              </a:rPr>
              <a:t>The Day of Russian Science</a:t>
            </a:r>
            <a:r>
              <a:rPr lang="en-US" sz="4000" smtClean="0">
                <a:effectLst>
                  <a:outerShdw blurRad="38100" dist="38100" dir="2700000" algn="tl">
                    <a:srgbClr val="000000"/>
                  </a:outerShdw>
                </a:effectLst>
              </a:rPr>
              <a:t> </a:t>
            </a:r>
            <a:endParaRPr lang="ru-RU" sz="4000" smtClean="0">
              <a:effectLst>
                <a:outerShdw blurRad="38100" dist="38100" dir="2700000" algn="tl">
                  <a:srgbClr val="000000"/>
                </a:outerShdw>
              </a:effectLst>
            </a:endParaRPr>
          </a:p>
        </p:txBody>
      </p:sp>
      <p:sp>
        <p:nvSpPr>
          <p:cNvPr id="80906" name="Rectangle 10"/>
          <p:cNvSpPr>
            <a:spLocks noGrp="1" noChangeArrowheads="1"/>
          </p:cNvSpPr>
          <p:nvPr>
            <p:ph type="body" idx="1"/>
          </p:nvPr>
        </p:nvSpPr>
        <p:spPr>
          <a:xfrm>
            <a:off x="3733800" y="1981200"/>
            <a:ext cx="4953000" cy="4114800"/>
          </a:xfrm>
        </p:spPr>
        <p:txBody>
          <a:bodyPr/>
          <a:lstStyle/>
          <a:p>
            <a:pPr eaLnBrk="1" hangingPunct="1">
              <a:lnSpc>
                <a:spcPct val="80000"/>
              </a:lnSpc>
              <a:defRPr/>
            </a:pPr>
            <a:r>
              <a:rPr lang="en-US" sz="2800" dirty="0" smtClean="0">
                <a:solidFill>
                  <a:srgbClr val="000000"/>
                </a:solidFill>
              </a:rPr>
              <a:t>Russian Science Day was established in 1999</a:t>
            </a:r>
            <a:r>
              <a:rPr lang="ru-RU" sz="2800" dirty="0" smtClean="0">
                <a:solidFill>
                  <a:srgbClr val="000000"/>
                </a:solidFill>
              </a:rPr>
              <a:t>.</a:t>
            </a:r>
            <a:r>
              <a:rPr lang="en-US" sz="2800" dirty="0" smtClean="0">
                <a:solidFill>
                  <a:srgbClr val="000000"/>
                </a:solidFill>
              </a:rPr>
              <a:t> </a:t>
            </a:r>
          </a:p>
          <a:p>
            <a:pPr eaLnBrk="1" hangingPunct="1">
              <a:lnSpc>
                <a:spcPct val="80000"/>
              </a:lnSpc>
              <a:defRPr/>
            </a:pPr>
            <a:r>
              <a:rPr lang="en-US" sz="2800" dirty="0" smtClean="0">
                <a:solidFill>
                  <a:srgbClr val="000000"/>
                </a:solidFill>
              </a:rPr>
              <a:t>It is dedicated to the date of the founding of the Russian Academy of Sciences, established by order of Emperor Peter I in 1724.</a:t>
            </a:r>
          </a:p>
          <a:p>
            <a:pPr eaLnBrk="1" hangingPunct="1">
              <a:lnSpc>
                <a:spcPct val="80000"/>
              </a:lnSpc>
              <a:defRPr/>
            </a:pPr>
            <a:endParaRPr lang="ru-RU" sz="2800" dirty="0" smtClean="0">
              <a:solidFill>
                <a:srgbClr val="000000"/>
              </a:solidFill>
            </a:endParaRPr>
          </a:p>
        </p:txBody>
      </p:sp>
    </p:spTree>
  </p:cSld>
  <p:clrMapOvr>
    <a:masterClrMapping/>
  </p:clrMapOvr>
  <p:transition>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idx="1"/>
          </p:nvPr>
        </p:nvSpPr>
        <p:spPr>
          <a:xfrm>
            <a:off x="3352800" y="381000"/>
            <a:ext cx="5257800" cy="4114800"/>
          </a:xfrm>
        </p:spPr>
        <p:txBody>
          <a:bodyPr/>
          <a:lstStyle/>
          <a:p>
            <a:pPr eaLnBrk="1" hangingPunct="1">
              <a:lnSpc>
                <a:spcPct val="90000"/>
              </a:lnSpc>
              <a:defRPr/>
            </a:pPr>
            <a:r>
              <a:rPr lang="en-US" sz="2400" dirty="0" smtClean="0">
                <a:solidFill>
                  <a:srgbClr val="000000"/>
                </a:solidFill>
              </a:rPr>
              <a:t>Moscow State University is 240 m high main building. At the time of its construction it was the tallest building in Europe. Built from 1949 to 1953.</a:t>
            </a:r>
          </a:p>
          <a:p>
            <a:pPr eaLnBrk="1" hangingPunct="1">
              <a:lnSpc>
                <a:spcPct val="90000"/>
              </a:lnSpc>
              <a:defRPr/>
            </a:pPr>
            <a:r>
              <a:rPr lang="en-US" sz="2400" dirty="0" smtClean="0">
                <a:solidFill>
                  <a:srgbClr val="000000"/>
                </a:solidFill>
              </a:rPr>
              <a:t>Warsaw Palace of Culture and Science, constructed from 1952 to 1955 also in partnership with Lev </a:t>
            </a:r>
            <a:r>
              <a:rPr lang="en-US" sz="2400" dirty="0" err="1" smtClean="0">
                <a:solidFill>
                  <a:srgbClr val="000000"/>
                </a:solidFill>
              </a:rPr>
              <a:t>Rudnev</a:t>
            </a:r>
            <a:r>
              <a:rPr lang="en-US" sz="2400" dirty="0" smtClean="0">
                <a:solidFill>
                  <a:srgbClr val="000000"/>
                </a:solidFill>
              </a:rPr>
              <a:t> as main architect.</a:t>
            </a:r>
          </a:p>
          <a:p>
            <a:pPr eaLnBrk="1" hangingPunct="1">
              <a:lnSpc>
                <a:spcPct val="90000"/>
              </a:lnSpc>
              <a:defRPr/>
            </a:pPr>
            <a:r>
              <a:rPr lang="ru-RU" sz="2400" dirty="0" err="1" smtClean="0">
                <a:solidFill>
                  <a:srgbClr val="000000"/>
                </a:solidFill>
              </a:rPr>
              <a:t>Luzhniki</a:t>
            </a:r>
            <a:r>
              <a:rPr lang="ru-RU" sz="2400" dirty="0" smtClean="0">
                <a:solidFill>
                  <a:srgbClr val="000000"/>
                </a:solidFill>
              </a:rPr>
              <a:t> </a:t>
            </a:r>
            <a:r>
              <a:rPr lang="ru-RU" sz="2400" dirty="0" err="1" smtClean="0">
                <a:solidFill>
                  <a:srgbClr val="000000"/>
                </a:solidFill>
              </a:rPr>
              <a:t>Stadium</a:t>
            </a:r>
            <a:endParaRPr lang="ru-RU" sz="2400" dirty="0" smtClean="0">
              <a:solidFill>
                <a:srgbClr val="000000"/>
              </a:solidFill>
            </a:endParaRPr>
          </a:p>
        </p:txBody>
      </p:sp>
      <p:pic>
        <p:nvPicPr>
          <p:cNvPr id="22531" name="Picture 5" descr="200px-Moskau_Uni"/>
          <p:cNvPicPr>
            <a:picLocks noChangeAspect="1" noChangeArrowheads="1"/>
          </p:cNvPicPr>
          <p:nvPr/>
        </p:nvPicPr>
        <p:blipFill>
          <a:blip r:embed="rId2" cstate="print"/>
          <a:srcRect/>
          <a:stretch>
            <a:fillRect/>
          </a:stretch>
        </p:blipFill>
        <p:spPr bwMode="auto">
          <a:xfrm>
            <a:off x="304800" y="304800"/>
            <a:ext cx="2895600" cy="3733800"/>
          </a:xfrm>
          <a:prstGeom prst="rect">
            <a:avLst/>
          </a:prstGeom>
          <a:noFill/>
          <a:ln w="9525">
            <a:noFill/>
            <a:miter lim="800000"/>
            <a:headEnd/>
            <a:tailEnd/>
          </a:ln>
        </p:spPr>
      </p:pic>
      <p:pic>
        <p:nvPicPr>
          <p:cNvPr id="22532" name="Picture 7" descr="Grand Sports Arena of Luzhniki Stadium.jpg"/>
          <p:cNvPicPr>
            <a:picLocks noChangeAspect="1" noChangeArrowheads="1"/>
          </p:cNvPicPr>
          <p:nvPr/>
        </p:nvPicPr>
        <p:blipFill>
          <a:blip r:embed="rId3" cstate="print"/>
          <a:srcRect/>
          <a:stretch>
            <a:fillRect/>
          </a:stretch>
        </p:blipFill>
        <p:spPr bwMode="auto">
          <a:xfrm>
            <a:off x="3962400" y="4191000"/>
            <a:ext cx="4686300" cy="2405063"/>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body" idx="1"/>
          </p:nvPr>
        </p:nvSpPr>
        <p:spPr>
          <a:xfrm>
            <a:off x="2819400" y="304800"/>
            <a:ext cx="6096000" cy="6019800"/>
          </a:xfrm>
        </p:spPr>
        <p:txBody>
          <a:bodyPr/>
          <a:lstStyle/>
          <a:p>
            <a:pPr eaLnBrk="1" hangingPunct="1">
              <a:lnSpc>
                <a:spcPct val="90000"/>
              </a:lnSpc>
              <a:defRPr/>
            </a:pPr>
            <a:r>
              <a:rPr lang="en-US" sz="2800" dirty="0" err="1" smtClean="0">
                <a:solidFill>
                  <a:srgbClr val="000000"/>
                </a:solidFill>
              </a:rPr>
              <a:t>Ostankino</a:t>
            </a:r>
            <a:r>
              <a:rPr lang="en-US" sz="2800" dirty="0" smtClean="0">
                <a:solidFill>
                  <a:srgbClr val="000000"/>
                </a:solidFill>
              </a:rPr>
              <a:t> Tower is a television </a:t>
            </a:r>
          </a:p>
          <a:p>
            <a:pPr eaLnBrk="1" hangingPunct="1">
              <a:lnSpc>
                <a:spcPct val="90000"/>
              </a:lnSpc>
              <a:buFont typeface="Wingdings" pitchFamily="2" charset="2"/>
              <a:buNone/>
              <a:defRPr/>
            </a:pPr>
            <a:r>
              <a:rPr lang="en-US" sz="2800" dirty="0" smtClean="0">
                <a:solidFill>
                  <a:srgbClr val="000000"/>
                </a:solidFill>
              </a:rPr>
              <a:t>   and radio tower in Moscow. </a:t>
            </a:r>
          </a:p>
          <a:p>
            <a:pPr eaLnBrk="1" hangingPunct="1">
              <a:lnSpc>
                <a:spcPct val="90000"/>
              </a:lnSpc>
              <a:buFont typeface="Wingdings" pitchFamily="2" charset="2"/>
              <a:buNone/>
              <a:defRPr/>
            </a:pPr>
            <a:r>
              <a:rPr lang="en-US" sz="2800" dirty="0" smtClean="0">
                <a:solidFill>
                  <a:srgbClr val="000000"/>
                </a:solidFill>
              </a:rPr>
              <a:t>   Standing 540.1 </a:t>
            </a:r>
            <a:r>
              <a:rPr lang="en-US" sz="2800" dirty="0" err="1" smtClean="0">
                <a:solidFill>
                  <a:srgbClr val="000000"/>
                </a:solidFill>
              </a:rPr>
              <a:t>metres</a:t>
            </a:r>
            <a:r>
              <a:rPr lang="en-US" sz="2800" dirty="0" smtClean="0">
                <a:solidFill>
                  <a:srgbClr val="000000"/>
                </a:solidFill>
              </a:rPr>
              <a:t> tall, </a:t>
            </a:r>
          </a:p>
          <a:p>
            <a:pPr eaLnBrk="1" hangingPunct="1">
              <a:lnSpc>
                <a:spcPct val="90000"/>
              </a:lnSpc>
              <a:buFont typeface="Wingdings" pitchFamily="2" charset="2"/>
              <a:buNone/>
              <a:defRPr/>
            </a:pPr>
            <a:r>
              <a:rPr lang="en-US" sz="2800" dirty="0" smtClean="0">
                <a:solidFill>
                  <a:srgbClr val="000000"/>
                </a:solidFill>
              </a:rPr>
              <a:t>   </a:t>
            </a:r>
            <a:r>
              <a:rPr lang="en-US" sz="2800" dirty="0" err="1" smtClean="0">
                <a:solidFill>
                  <a:srgbClr val="000000"/>
                </a:solidFill>
              </a:rPr>
              <a:t>Ostankino</a:t>
            </a:r>
            <a:r>
              <a:rPr lang="en-US" sz="2800" dirty="0" smtClean="0">
                <a:solidFill>
                  <a:srgbClr val="000000"/>
                </a:solidFill>
              </a:rPr>
              <a:t> was designed by </a:t>
            </a:r>
          </a:p>
          <a:p>
            <a:pPr eaLnBrk="1" hangingPunct="1">
              <a:lnSpc>
                <a:spcPct val="90000"/>
              </a:lnSpc>
              <a:buFont typeface="Wingdings" pitchFamily="2" charset="2"/>
              <a:buNone/>
              <a:defRPr/>
            </a:pPr>
            <a:r>
              <a:rPr lang="en-US" sz="2800" dirty="0" smtClean="0">
                <a:solidFill>
                  <a:srgbClr val="000000"/>
                </a:solidFill>
              </a:rPr>
              <a:t>   Nikolai </a:t>
            </a:r>
            <a:r>
              <a:rPr lang="en-US" sz="2800" dirty="0" err="1" smtClean="0">
                <a:solidFill>
                  <a:srgbClr val="000000"/>
                </a:solidFill>
              </a:rPr>
              <a:t>Nikitin</a:t>
            </a:r>
            <a:r>
              <a:rPr lang="en-US" sz="2800" dirty="0" smtClean="0">
                <a:solidFill>
                  <a:srgbClr val="000000"/>
                </a:solidFill>
              </a:rPr>
              <a:t>. It is currently </a:t>
            </a:r>
          </a:p>
          <a:p>
            <a:pPr eaLnBrk="1" hangingPunct="1">
              <a:lnSpc>
                <a:spcPct val="90000"/>
              </a:lnSpc>
              <a:buFont typeface="Wingdings" pitchFamily="2" charset="2"/>
              <a:buNone/>
              <a:defRPr/>
            </a:pPr>
            <a:r>
              <a:rPr lang="en-US" sz="2800" dirty="0" smtClean="0">
                <a:solidFill>
                  <a:srgbClr val="000000"/>
                </a:solidFill>
              </a:rPr>
              <a:t>   the tallest freestanding structure </a:t>
            </a:r>
          </a:p>
          <a:p>
            <a:pPr eaLnBrk="1" hangingPunct="1">
              <a:lnSpc>
                <a:spcPct val="90000"/>
              </a:lnSpc>
              <a:buFont typeface="Wingdings" pitchFamily="2" charset="2"/>
              <a:buNone/>
              <a:defRPr/>
            </a:pPr>
            <a:r>
              <a:rPr lang="en-US" sz="2800" dirty="0" smtClean="0">
                <a:solidFill>
                  <a:srgbClr val="000000"/>
                </a:solidFill>
              </a:rPr>
              <a:t>   in Europe and eighth tallest in </a:t>
            </a:r>
          </a:p>
          <a:p>
            <a:pPr eaLnBrk="1" hangingPunct="1">
              <a:lnSpc>
                <a:spcPct val="90000"/>
              </a:lnSpc>
              <a:buFont typeface="Wingdings" pitchFamily="2" charset="2"/>
              <a:buNone/>
              <a:defRPr/>
            </a:pPr>
            <a:r>
              <a:rPr lang="en-US" sz="2800" dirty="0" smtClean="0">
                <a:solidFill>
                  <a:srgbClr val="000000"/>
                </a:solidFill>
              </a:rPr>
              <a:t>   the world. </a:t>
            </a:r>
            <a:r>
              <a:rPr lang="en-US" sz="2800" dirty="0" err="1" smtClean="0">
                <a:solidFill>
                  <a:srgbClr val="000000"/>
                </a:solidFill>
              </a:rPr>
              <a:t>Ostankino</a:t>
            </a:r>
            <a:r>
              <a:rPr lang="en-US" sz="2800" dirty="0" smtClean="0">
                <a:solidFill>
                  <a:srgbClr val="000000"/>
                </a:solidFill>
              </a:rPr>
              <a:t> was built </a:t>
            </a:r>
          </a:p>
          <a:p>
            <a:pPr eaLnBrk="1" hangingPunct="1">
              <a:lnSpc>
                <a:spcPct val="90000"/>
              </a:lnSpc>
              <a:buFont typeface="Wingdings" pitchFamily="2" charset="2"/>
              <a:buNone/>
              <a:defRPr/>
            </a:pPr>
            <a:r>
              <a:rPr lang="en-US" sz="2800" dirty="0" smtClean="0">
                <a:solidFill>
                  <a:srgbClr val="000000"/>
                </a:solidFill>
              </a:rPr>
              <a:t>   to mark the 50th anniversary of </a:t>
            </a:r>
          </a:p>
          <a:p>
            <a:pPr eaLnBrk="1" hangingPunct="1">
              <a:lnSpc>
                <a:spcPct val="90000"/>
              </a:lnSpc>
              <a:buFont typeface="Wingdings" pitchFamily="2" charset="2"/>
              <a:buNone/>
              <a:defRPr/>
            </a:pPr>
            <a:r>
              <a:rPr lang="en-US" sz="2800" dirty="0" smtClean="0">
                <a:solidFill>
                  <a:srgbClr val="000000"/>
                </a:solidFill>
              </a:rPr>
              <a:t>   the October Revolution. It is </a:t>
            </a:r>
          </a:p>
          <a:p>
            <a:pPr eaLnBrk="1" hangingPunct="1">
              <a:lnSpc>
                <a:spcPct val="90000"/>
              </a:lnSpc>
              <a:buFont typeface="Wingdings" pitchFamily="2" charset="2"/>
              <a:buNone/>
              <a:defRPr/>
            </a:pPr>
            <a:r>
              <a:rPr lang="en-US" sz="2800" dirty="0" smtClean="0">
                <a:solidFill>
                  <a:srgbClr val="000000"/>
                </a:solidFill>
              </a:rPr>
              <a:t>  named after the </a:t>
            </a:r>
            <a:r>
              <a:rPr lang="en-US" sz="2800" dirty="0" err="1" smtClean="0">
                <a:solidFill>
                  <a:srgbClr val="000000"/>
                </a:solidFill>
              </a:rPr>
              <a:t>Ostankino</a:t>
            </a:r>
            <a:r>
              <a:rPr lang="en-US" sz="2800" dirty="0" smtClean="0">
                <a:solidFill>
                  <a:srgbClr val="000000"/>
                </a:solidFill>
              </a:rPr>
              <a:t> district </a:t>
            </a:r>
          </a:p>
          <a:p>
            <a:pPr eaLnBrk="1" hangingPunct="1">
              <a:lnSpc>
                <a:spcPct val="90000"/>
              </a:lnSpc>
              <a:buFont typeface="Wingdings" pitchFamily="2" charset="2"/>
              <a:buNone/>
              <a:defRPr/>
            </a:pPr>
            <a:r>
              <a:rPr lang="en-US" sz="2800" dirty="0" smtClean="0">
                <a:solidFill>
                  <a:srgbClr val="000000"/>
                </a:solidFill>
              </a:rPr>
              <a:t>  of Moscow in which it is located.</a:t>
            </a:r>
            <a:endParaRPr lang="ru-RU" sz="2800" dirty="0" smtClean="0">
              <a:solidFill>
                <a:srgbClr val="000000"/>
              </a:solidFill>
            </a:endParaRPr>
          </a:p>
        </p:txBody>
      </p:sp>
      <p:pic>
        <p:nvPicPr>
          <p:cNvPr id="23555" name="Picture 5" descr="200px-TVtower_in_Ostankino"/>
          <p:cNvPicPr>
            <a:picLocks noChangeAspect="1" noChangeArrowheads="1"/>
          </p:cNvPicPr>
          <p:nvPr/>
        </p:nvPicPr>
        <p:blipFill>
          <a:blip r:embed="rId2" cstate="print"/>
          <a:srcRect/>
          <a:stretch>
            <a:fillRect/>
          </a:stretch>
        </p:blipFill>
        <p:spPr bwMode="auto">
          <a:xfrm>
            <a:off x="152400" y="304800"/>
            <a:ext cx="2511425" cy="33528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idx="1"/>
          </p:nvPr>
        </p:nvSpPr>
        <p:spPr>
          <a:xfrm>
            <a:off x="2438400" y="304800"/>
            <a:ext cx="8229600" cy="5715000"/>
          </a:xfrm>
        </p:spPr>
        <p:txBody>
          <a:bodyPr/>
          <a:lstStyle/>
          <a:p>
            <a:pPr eaLnBrk="1" hangingPunct="1">
              <a:defRPr/>
            </a:pPr>
            <a:r>
              <a:rPr lang="en-US" dirty="0" smtClean="0">
                <a:solidFill>
                  <a:srgbClr val="000000"/>
                </a:solidFill>
              </a:rPr>
              <a:t>Mother Motherland is a statue in </a:t>
            </a:r>
          </a:p>
          <a:p>
            <a:pPr eaLnBrk="1" hangingPunct="1">
              <a:buFont typeface="Wingdings" pitchFamily="2" charset="2"/>
              <a:buNone/>
              <a:defRPr/>
            </a:pPr>
            <a:r>
              <a:rPr lang="en-US" dirty="0" err="1" smtClean="0">
                <a:solidFill>
                  <a:srgbClr val="000000"/>
                </a:solidFill>
              </a:rPr>
              <a:t>Mamayev</a:t>
            </a:r>
            <a:r>
              <a:rPr lang="en-US" dirty="0" smtClean="0">
                <a:solidFill>
                  <a:srgbClr val="000000"/>
                </a:solidFill>
              </a:rPr>
              <a:t> Kurgan in Volgograd, </a:t>
            </a:r>
          </a:p>
          <a:p>
            <a:pPr eaLnBrk="1" hangingPunct="1">
              <a:buFont typeface="Wingdings" pitchFamily="2" charset="2"/>
              <a:buNone/>
              <a:defRPr/>
            </a:pPr>
            <a:r>
              <a:rPr lang="en-US" dirty="0" smtClean="0">
                <a:solidFill>
                  <a:srgbClr val="000000"/>
                </a:solidFill>
              </a:rPr>
              <a:t>commemorating the Battle of </a:t>
            </a:r>
          </a:p>
          <a:p>
            <a:pPr eaLnBrk="1" hangingPunct="1">
              <a:buFont typeface="Wingdings" pitchFamily="2" charset="2"/>
              <a:buNone/>
              <a:defRPr/>
            </a:pPr>
            <a:r>
              <a:rPr lang="en-US" dirty="0" smtClean="0">
                <a:solidFill>
                  <a:srgbClr val="000000"/>
                </a:solidFill>
              </a:rPr>
              <a:t>Stalingrad. It was designed by </a:t>
            </a:r>
          </a:p>
          <a:p>
            <a:pPr eaLnBrk="1" hangingPunct="1">
              <a:buFont typeface="Wingdings" pitchFamily="2" charset="2"/>
              <a:buNone/>
              <a:defRPr/>
            </a:pPr>
            <a:r>
              <a:rPr lang="en-US" dirty="0" smtClean="0">
                <a:solidFill>
                  <a:srgbClr val="000000"/>
                </a:solidFill>
              </a:rPr>
              <a:t>sculptor </a:t>
            </a:r>
            <a:r>
              <a:rPr lang="en-US" dirty="0" err="1" smtClean="0">
                <a:solidFill>
                  <a:srgbClr val="000000"/>
                </a:solidFill>
              </a:rPr>
              <a:t>Yevgeny</a:t>
            </a:r>
            <a:r>
              <a:rPr lang="en-US" dirty="0" smtClean="0">
                <a:solidFill>
                  <a:srgbClr val="000000"/>
                </a:solidFill>
              </a:rPr>
              <a:t> </a:t>
            </a:r>
            <a:r>
              <a:rPr lang="en-US" dirty="0" err="1" smtClean="0">
                <a:solidFill>
                  <a:srgbClr val="000000"/>
                </a:solidFill>
              </a:rPr>
              <a:t>Vuchetich</a:t>
            </a:r>
            <a:r>
              <a:rPr lang="en-US" dirty="0" smtClean="0">
                <a:solidFill>
                  <a:srgbClr val="000000"/>
                </a:solidFill>
              </a:rPr>
              <a:t> and </a:t>
            </a:r>
          </a:p>
          <a:p>
            <a:pPr eaLnBrk="1" hangingPunct="1">
              <a:buFont typeface="Wingdings" pitchFamily="2" charset="2"/>
              <a:buNone/>
              <a:defRPr/>
            </a:pPr>
            <a:r>
              <a:rPr lang="en-US" dirty="0" smtClean="0">
                <a:solidFill>
                  <a:srgbClr val="000000"/>
                </a:solidFill>
              </a:rPr>
              <a:t>engineer Nikolai </a:t>
            </a:r>
            <a:r>
              <a:rPr lang="en-US" dirty="0" err="1" smtClean="0">
                <a:solidFill>
                  <a:srgbClr val="000000"/>
                </a:solidFill>
              </a:rPr>
              <a:t>Nikitin</a:t>
            </a:r>
            <a:r>
              <a:rPr lang="en-US" dirty="0" smtClean="0">
                <a:solidFill>
                  <a:srgbClr val="000000"/>
                </a:solidFill>
              </a:rPr>
              <a:t>, and </a:t>
            </a:r>
          </a:p>
          <a:p>
            <a:pPr eaLnBrk="1" hangingPunct="1">
              <a:buFont typeface="Wingdings" pitchFamily="2" charset="2"/>
              <a:buNone/>
              <a:defRPr/>
            </a:pPr>
            <a:r>
              <a:rPr lang="en-US" dirty="0" smtClean="0">
                <a:solidFill>
                  <a:srgbClr val="000000"/>
                </a:solidFill>
              </a:rPr>
              <a:t>declared the largest statue in </a:t>
            </a:r>
          </a:p>
          <a:p>
            <a:pPr eaLnBrk="1" hangingPunct="1">
              <a:buFont typeface="Wingdings" pitchFamily="2" charset="2"/>
              <a:buNone/>
              <a:defRPr/>
            </a:pPr>
            <a:r>
              <a:rPr lang="en-US" dirty="0" smtClean="0">
                <a:solidFill>
                  <a:srgbClr val="000000"/>
                </a:solidFill>
              </a:rPr>
              <a:t>the world in 1967. </a:t>
            </a:r>
            <a:endParaRPr lang="ru-RU" dirty="0" smtClean="0">
              <a:solidFill>
                <a:srgbClr val="000000"/>
              </a:solidFill>
            </a:endParaRPr>
          </a:p>
        </p:txBody>
      </p:sp>
      <p:pic>
        <p:nvPicPr>
          <p:cNvPr id="24579" name="Picture 5" descr="200px-Rodina_mat_zovet"/>
          <p:cNvPicPr>
            <a:picLocks noChangeAspect="1" noChangeArrowheads="1"/>
          </p:cNvPicPr>
          <p:nvPr/>
        </p:nvPicPr>
        <p:blipFill>
          <a:blip r:embed="rId2" cstate="print"/>
          <a:srcRect/>
          <a:stretch>
            <a:fillRect/>
          </a:stretch>
        </p:blipFill>
        <p:spPr bwMode="auto">
          <a:xfrm>
            <a:off x="152400" y="457200"/>
            <a:ext cx="1905000" cy="4162425"/>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idx="1"/>
          </p:nvPr>
        </p:nvSpPr>
        <p:spPr>
          <a:xfrm>
            <a:off x="2819400" y="304800"/>
            <a:ext cx="6096000" cy="5791200"/>
          </a:xfrm>
        </p:spPr>
        <p:txBody>
          <a:bodyPr/>
          <a:lstStyle/>
          <a:p>
            <a:pPr eaLnBrk="1" hangingPunct="1">
              <a:lnSpc>
                <a:spcPct val="90000"/>
              </a:lnSpc>
              <a:defRPr/>
            </a:pPr>
            <a:r>
              <a:rPr lang="en-US" smtClean="0">
                <a:solidFill>
                  <a:srgbClr val="000000"/>
                </a:solidFill>
              </a:rPr>
              <a:t>The Palace of Culture and Science in Warsaw is the tallest building in Poland, the eighth tallest building in the European Union. The building was originally known as the Joseph Stalin Palace of Culture and Science.</a:t>
            </a:r>
          </a:p>
          <a:p>
            <a:pPr eaLnBrk="1" hangingPunct="1">
              <a:lnSpc>
                <a:spcPct val="90000"/>
              </a:lnSpc>
              <a:defRPr/>
            </a:pPr>
            <a:r>
              <a:rPr lang="en-US" smtClean="0">
                <a:solidFill>
                  <a:srgbClr val="000000"/>
                </a:solidFill>
              </a:rPr>
              <a:t>Construction started in 1952 and lasted until 1955. A gift from the Soviet Union to the people of Poland.</a:t>
            </a:r>
            <a:endParaRPr lang="ru-RU" smtClean="0">
              <a:solidFill>
                <a:srgbClr val="000000"/>
              </a:solidFill>
            </a:endParaRPr>
          </a:p>
        </p:txBody>
      </p:sp>
      <p:pic>
        <p:nvPicPr>
          <p:cNvPr id="25603" name="Picture 8" descr="PKiN widziany z WFC.jpg"/>
          <p:cNvPicPr>
            <a:picLocks noChangeAspect="1" noChangeArrowheads="1"/>
          </p:cNvPicPr>
          <p:nvPr/>
        </p:nvPicPr>
        <p:blipFill>
          <a:blip r:embed="rId2" cstate="print"/>
          <a:srcRect/>
          <a:stretch>
            <a:fillRect/>
          </a:stretch>
        </p:blipFill>
        <p:spPr bwMode="auto">
          <a:xfrm>
            <a:off x="228600" y="457200"/>
            <a:ext cx="2636838" cy="35814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b="1" smtClean="0">
                <a:solidFill>
                  <a:srgbClr val="000000"/>
                </a:solidFill>
                <a:effectLst>
                  <a:outerShdw blurRad="38100" dist="38100" dir="2700000" algn="tl">
                    <a:srgbClr val="FFFFFF"/>
                  </a:outerShdw>
                </a:effectLst>
              </a:rPr>
              <a:t>Yuri Sergeyevich Osipov</a:t>
            </a:r>
            <a:endParaRPr lang="ru-RU" b="1" smtClean="0">
              <a:solidFill>
                <a:srgbClr val="000000"/>
              </a:solidFill>
              <a:effectLst>
                <a:outerShdw blurRad="38100" dist="38100" dir="2700000" algn="tl">
                  <a:srgbClr val="FFFFFF"/>
                </a:outerShdw>
              </a:effectLst>
            </a:endParaRPr>
          </a:p>
        </p:txBody>
      </p:sp>
      <p:sp>
        <p:nvSpPr>
          <p:cNvPr id="84995" name="Rectangle 3"/>
          <p:cNvSpPr>
            <a:spLocks noGrp="1" noChangeArrowheads="1"/>
          </p:cNvSpPr>
          <p:nvPr>
            <p:ph type="body" idx="1"/>
          </p:nvPr>
        </p:nvSpPr>
        <p:spPr>
          <a:xfrm>
            <a:off x="4648200" y="1981200"/>
            <a:ext cx="4038600" cy="4114800"/>
          </a:xfrm>
        </p:spPr>
        <p:txBody>
          <a:bodyPr/>
          <a:lstStyle/>
          <a:p>
            <a:pPr eaLnBrk="1" hangingPunct="1">
              <a:lnSpc>
                <a:spcPct val="90000"/>
              </a:lnSpc>
              <a:defRPr/>
            </a:pPr>
            <a:r>
              <a:rPr lang="en-US" sz="2800" smtClean="0">
                <a:solidFill>
                  <a:srgbClr val="000000"/>
                </a:solidFill>
              </a:rPr>
              <a:t>Yuri Osipov (born July 7, 1936, Tobolsk) - Russian mathematician and engineer, teacher, professor. President of the Russian Academy of Sciences from 1991 to 2013. Academician. </a:t>
            </a:r>
            <a:endParaRPr lang="ru-RU" sz="2800" smtClean="0">
              <a:solidFill>
                <a:srgbClr val="000000"/>
              </a:solidFill>
            </a:endParaRPr>
          </a:p>
        </p:txBody>
      </p:sp>
      <p:pic>
        <p:nvPicPr>
          <p:cNvPr id="26628" name="Picture 5" descr="i?id=111285555-32-72&amp;n=21"/>
          <p:cNvPicPr>
            <a:picLocks noChangeAspect="1" noChangeArrowheads="1"/>
          </p:cNvPicPr>
          <p:nvPr/>
        </p:nvPicPr>
        <p:blipFill>
          <a:blip r:embed="rId2" cstate="print"/>
          <a:srcRect/>
          <a:stretch>
            <a:fillRect/>
          </a:stretch>
        </p:blipFill>
        <p:spPr bwMode="auto">
          <a:xfrm>
            <a:off x="381000" y="1905000"/>
            <a:ext cx="3962400" cy="2243138"/>
          </a:xfrm>
          <a:prstGeom prst="rect">
            <a:avLst/>
          </a:prstGeom>
          <a:noFill/>
          <a:ln w="9525">
            <a:noFill/>
            <a:miter lim="800000"/>
            <a:headEnd/>
            <a:tailEnd/>
          </a:ln>
        </p:spPr>
      </p:pic>
      <p:sp>
        <p:nvSpPr>
          <p:cNvPr id="26629" name="Rectangle 6"/>
          <p:cNvSpPr>
            <a:spLocks noChangeArrowheads="1"/>
          </p:cNvSpPr>
          <p:nvPr/>
        </p:nvSpPr>
        <p:spPr bwMode="auto">
          <a:xfrm>
            <a:off x="457200" y="4724400"/>
            <a:ext cx="3763963" cy="1187450"/>
          </a:xfrm>
          <a:prstGeom prst="rect">
            <a:avLst/>
          </a:prstGeom>
          <a:noFill/>
          <a:ln w="9525">
            <a:noFill/>
            <a:miter lim="800000"/>
            <a:headEnd/>
            <a:tailEnd/>
          </a:ln>
        </p:spPr>
        <p:txBody>
          <a:bodyPr>
            <a:spAutoFit/>
          </a:bodyPr>
          <a:lstStyle/>
          <a:p>
            <a:r>
              <a:rPr lang="en-US" b="1">
                <a:solidFill>
                  <a:srgbClr val="000000"/>
                </a:solidFill>
              </a:rPr>
              <a:t>In Tobolsk he graduated school </a:t>
            </a:r>
            <a:r>
              <a:rPr lang="ru-RU" b="1">
                <a:solidFill>
                  <a:srgbClr val="000000"/>
                </a:solidFill>
              </a:rPr>
              <a:t>№ </a:t>
            </a:r>
            <a:r>
              <a:rPr lang="en-US" b="1">
                <a:solidFill>
                  <a:srgbClr val="000000"/>
                </a:solidFill>
              </a:rPr>
              <a:t>13 with a gold medal.</a:t>
            </a:r>
            <a:endParaRPr lang="ru-RU" b="1">
              <a:solidFill>
                <a:srgbClr val="000000"/>
              </a:solidFill>
            </a:endParaRPr>
          </a:p>
        </p:txBody>
      </p:sp>
    </p:spTree>
  </p:cSld>
  <p:clrMapOvr>
    <a:masterClrMapping/>
  </p:clrMapOvr>
  <p:transition>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z="3200" smtClean="0">
                <a:solidFill>
                  <a:srgbClr val="000000"/>
                </a:solidFill>
                <a:effectLst>
                  <a:outerShdw blurRad="38100" dist="38100" dir="2700000" algn="tl">
                    <a:srgbClr val="FFFFFF"/>
                  </a:outerShdw>
                </a:effectLst>
              </a:rPr>
              <a:t>Professor, Doctor of History Sciences</a:t>
            </a:r>
            <a:r>
              <a:rPr lang="en-US" sz="4000" smtClean="0">
                <a:solidFill>
                  <a:srgbClr val="000000"/>
                </a:solidFill>
                <a:effectLst>
                  <a:outerShdw blurRad="38100" dist="38100" dir="2700000" algn="tl">
                    <a:srgbClr val="FFFFFF"/>
                  </a:outerShdw>
                </a:effectLst>
              </a:rPr>
              <a:t> </a:t>
            </a:r>
            <a:r>
              <a:rPr lang="en-US" sz="4000" b="1" smtClean="0">
                <a:solidFill>
                  <a:srgbClr val="000000"/>
                </a:solidFill>
                <a:effectLst>
                  <a:outerShdw blurRad="38100" dist="38100" dir="2700000" algn="tl">
                    <a:srgbClr val="FFFFFF"/>
                  </a:outerShdw>
                </a:effectLst>
              </a:rPr>
              <a:t>Dmitry Ignatievich Kopylov</a:t>
            </a:r>
            <a:r>
              <a:rPr lang="en-US" smtClean="0">
                <a:solidFill>
                  <a:srgbClr val="000000"/>
                </a:solidFill>
                <a:effectLst>
                  <a:outerShdw blurRad="38100" dist="38100" dir="2700000" algn="tl">
                    <a:srgbClr val="FFFFFF"/>
                  </a:outerShdw>
                </a:effectLst>
              </a:rPr>
              <a:t> </a:t>
            </a:r>
            <a:endParaRPr lang="ru-RU" smtClean="0">
              <a:solidFill>
                <a:srgbClr val="000000"/>
              </a:solidFill>
              <a:effectLst>
                <a:outerShdw blurRad="38100" dist="38100" dir="2700000" algn="tl">
                  <a:srgbClr val="FFFFFF"/>
                </a:outerShdw>
              </a:effectLst>
            </a:endParaRPr>
          </a:p>
        </p:txBody>
      </p:sp>
      <p:sp>
        <p:nvSpPr>
          <p:cNvPr id="79875" name="Rectangle 3"/>
          <p:cNvSpPr>
            <a:spLocks noGrp="1" noChangeArrowheads="1"/>
          </p:cNvSpPr>
          <p:nvPr>
            <p:ph type="body" idx="1"/>
          </p:nvPr>
        </p:nvSpPr>
        <p:spPr>
          <a:xfrm>
            <a:off x="2895600" y="1981200"/>
            <a:ext cx="5791200" cy="4114800"/>
          </a:xfrm>
        </p:spPr>
        <p:txBody>
          <a:bodyPr/>
          <a:lstStyle/>
          <a:p>
            <a:pPr eaLnBrk="1" hangingPunct="1">
              <a:defRPr/>
            </a:pPr>
            <a:r>
              <a:rPr lang="en-US" smtClean="0">
                <a:solidFill>
                  <a:srgbClr val="000000"/>
                </a:solidFill>
              </a:rPr>
              <a:t>Professor Kopylov written 103 works, the most important are</a:t>
            </a:r>
            <a:r>
              <a:rPr lang="ru-RU" smtClean="0">
                <a:solidFill>
                  <a:srgbClr val="000000"/>
                </a:solidFill>
              </a:rPr>
              <a:t>:</a:t>
            </a:r>
            <a:r>
              <a:rPr lang="en-US" smtClean="0">
                <a:solidFill>
                  <a:srgbClr val="000000"/>
                </a:solidFill>
              </a:rPr>
              <a:t> the books </a:t>
            </a:r>
            <a:r>
              <a:rPr lang="ru-RU" smtClean="0">
                <a:solidFill>
                  <a:srgbClr val="000000"/>
                </a:solidFill>
              </a:rPr>
              <a:t>«</a:t>
            </a:r>
            <a:r>
              <a:rPr lang="en-US" smtClean="0">
                <a:solidFill>
                  <a:srgbClr val="000000"/>
                </a:solidFill>
              </a:rPr>
              <a:t>Ermak</a:t>
            </a:r>
            <a:r>
              <a:rPr lang="ru-RU" smtClean="0">
                <a:solidFill>
                  <a:srgbClr val="000000"/>
                </a:solidFill>
              </a:rPr>
              <a:t>»</a:t>
            </a:r>
            <a:r>
              <a:rPr lang="en-US" smtClean="0">
                <a:solidFill>
                  <a:srgbClr val="000000"/>
                </a:solidFill>
              </a:rPr>
              <a:t> , </a:t>
            </a:r>
            <a:r>
              <a:rPr lang="ru-RU" smtClean="0">
                <a:solidFill>
                  <a:srgbClr val="000000"/>
                </a:solidFill>
              </a:rPr>
              <a:t>«</a:t>
            </a:r>
            <a:r>
              <a:rPr lang="en-US" smtClean="0">
                <a:solidFill>
                  <a:srgbClr val="000000"/>
                </a:solidFill>
              </a:rPr>
              <a:t>Manufacturing of Siberia in early XVIII-XIX centuries</a:t>
            </a:r>
            <a:r>
              <a:rPr lang="ru-RU" smtClean="0">
                <a:solidFill>
                  <a:srgbClr val="000000"/>
                </a:solidFill>
              </a:rPr>
              <a:t>»</a:t>
            </a:r>
            <a:r>
              <a:rPr lang="en-US" smtClean="0">
                <a:solidFill>
                  <a:srgbClr val="000000"/>
                </a:solidFill>
              </a:rPr>
              <a:t>, </a:t>
            </a:r>
            <a:r>
              <a:rPr lang="ru-RU" smtClean="0">
                <a:solidFill>
                  <a:srgbClr val="000000"/>
                </a:solidFill>
              </a:rPr>
              <a:t>«</a:t>
            </a:r>
            <a:r>
              <a:rPr lang="en-US" smtClean="0">
                <a:solidFill>
                  <a:srgbClr val="000000"/>
                </a:solidFill>
              </a:rPr>
              <a:t>Tyumen</a:t>
            </a:r>
            <a:r>
              <a:rPr lang="ru-RU" smtClean="0">
                <a:solidFill>
                  <a:srgbClr val="000000"/>
                </a:solidFill>
              </a:rPr>
              <a:t>», «Stories </a:t>
            </a:r>
            <a:r>
              <a:rPr lang="en-US" smtClean="0">
                <a:solidFill>
                  <a:srgbClr val="000000"/>
                </a:solidFill>
              </a:rPr>
              <a:t>about </a:t>
            </a:r>
            <a:r>
              <a:rPr lang="ru-RU" smtClean="0">
                <a:solidFill>
                  <a:srgbClr val="000000"/>
                </a:solidFill>
              </a:rPr>
              <a:t>history of the Tyumen </a:t>
            </a:r>
            <a:r>
              <a:rPr lang="en-US" smtClean="0">
                <a:solidFill>
                  <a:srgbClr val="000000"/>
                </a:solidFill>
              </a:rPr>
              <a:t>region</a:t>
            </a:r>
            <a:r>
              <a:rPr lang="ru-RU" smtClean="0">
                <a:solidFill>
                  <a:srgbClr val="000000"/>
                </a:solidFill>
              </a:rPr>
              <a:t>».</a:t>
            </a:r>
            <a:endParaRPr lang="en-US" smtClean="0">
              <a:solidFill>
                <a:srgbClr val="000000"/>
              </a:solidFill>
            </a:endParaRPr>
          </a:p>
          <a:p>
            <a:pPr eaLnBrk="1" hangingPunct="1">
              <a:defRPr/>
            </a:pPr>
            <a:endParaRPr lang="ru-RU" smtClean="0">
              <a:solidFill>
                <a:srgbClr val="000000"/>
              </a:solidFill>
            </a:endParaRPr>
          </a:p>
        </p:txBody>
      </p:sp>
      <p:pic>
        <p:nvPicPr>
          <p:cNvPr id="27652" name="Picture 5" descr="d26637f140"/>
          <p:cNvPicPr>
            <a:picLocks noChangeAspect="1" noChangeArrowheads="1"/>
          </p:cNvPicPr>
          <p:nvPr/>
        </p:nvPicPr>
        <p:blipFill>
          <a:blip r:embed="rId2" cstate="print"/>
          <a:srcRect/>
          <a:stretch>
            <a:fillRect/>
          </a:stretch>
        </p:blipFill>
        <p:spPr bwMode="auto">
          <a:xfrm>
            <a:off x="457200" y="1905000"/>
            <a:ext cx="2211388" cy="31242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C:\Users\6524~1\AppData\Local\Temp\msohtmlclip1\01\clip_image004.png"/>
          <p:cNvPicPr>
            <a:picLocks noChangeAspect="1" noChangeArrowheads="1"/>
          </p:cNvPicPr>
          <p:nvPr/>
        </p:nvPicPr>
        <p:blipFill>
          <a:blip r:embed="rId2" cstate="print"/>
          <a:srcRect l="10527" t="8333" r="13158" b="6250"/>
          <a:stretch>
            <a:fillRect/>
          </a:stretch>
        </p:blipFill>
        <p:spPr bwMode="auto">
          <a:xfrm>
            <a:off x="6400800" y="3276600"/>
            <a:ext cx="2209800" cy="3124200"/>
          </a:xfrm>
          <a:prstGeom prst="rect">
            <a:avLst/>
          </a:prstGeom>
          <a:noFill/>
          <a:ln w="9525">
            <a:noFill/>
            <a:miter lim="800000"/>
            <a:headEnd/>
            <a:tailEnd/>
          </a:ln>
        </p:spPr>
      </p:pic>
      <p:sp>
        <p:nvSpPr>
          <p:cNvPr id="57349" name="Rectangle 5"/>
          <p:cNvSpPr>
            <a:spLocks noChangeArrowheads="1"/>
          </p:cNvSpPr>
          <p:nvPr/>
        </p:nvSpPr>
        <p:spPr bwMode="auto">
          <a:xfrm>
            <a:off x="3733800" y="381000"/>
            <a:ext cx="4860925" cy="457200"/>
          </a:xfrm>
          <a:prstGeom prst="rect">
            <a:avLst/>
          </a:prstGeom>
          <a:noFill/>
          <a:ln w="9525">
            <a:noFill/>
            <a:miter lim="800000"/>
            <a:headEnd/>
            <a:tailEnd/>
          </a:ln>
          <a:effectLst/>
        </p:spPr>
        <p:txBody>
          <a:bodyPr wrap="none">
            <a:spAutoFit/>
          </a:bodyPr>
          <a:lstStyle/>
          <a:p>
            <a:r>
              <a:rPr lang="ru-RU" b="1">
                <a:solidFill>
                  <a:schemeClr val="bg1"/>
                </a:solidFill>
                <a:effectLst>
                  <a:outerShdw blurRad="38100" dist="38100" dir="2700000" algn="tl">
                    <a:srgbClr val="000000"/>
                  </a:outerShdw>
                </a:effectLst>
              </a:rPr>
              <a:t>D</a:t>
            </a:r>
            <a:r>
              <a:rPr lang="en-US" b="1">
                <a:solidFill>
                  <a:schemeClr val="bg1"/>
                </a:solidFill>
                <a:effectLst>
                  <a:outerShdw blurRad="38100" dist="38100" dir="2700000" algn="tl">
                    <a:srgbClr val="000000"/>
                  </a:outerShdw>
                </a:effectLst>
              </a:rPr>
              <a:t>.</a:t>
            </a:r>
            <a:r>
              <a:rPr lang="ru-RU" b="1">
                <a:solidFill>
                  <a:schemeClr val="bg1"/>
                </a:solidFill>
                <a:effectLst>
                  <a:outerShdw blurRad="38100" dist="38100" dir="2700000" algn="tl">
                    <a:srgbClr val="000000"/>
                  </a:outerShdw>
                </a:effectLst>
              </a:rPr>
              <a:t>I</a:t>
            </a:r>
            <a:r>
              <a:rPr lang="en-US" b="1">
                <a:solidFill>
                  <a:schemeClr val="bg1"/>
                </a:solidFill>
                <a:effectLst>
                  <a:outerShdw blurRad="38100" dist="38100" dir="2700000" algn="tl">
                    <a:srgbClr val="000000"/>
                  </a:outerShdw>
                </a:effectLst>
              </a:rPr>
              <a:t>. </a:t>
            </a:r>
            <a:r>
              <a:rPr lang="ru-RU" b="1">
                <a:solidFill>
                  <a:schemeClr val="bg1"/>
                </a:solidFill>
                <a:effectLst>
                  <a:outerShdw blurRad="38100" dist="38100" dir="2700000" algn="tl">
                    <a:srgbClr val="000000"/>
                  </a:outerShdw>
                </a:effectLst>
              </a:rPr>
              <a:t>Mendeleyev </a:t>
            </a:r>
            <a:r>
              <a:rPr lang="en-US" b="1">
                <a:solidFill>
                  <a:schemeClr val="bg1"/>
                </a:solidFill>
                <a:effectLst>
                  <a:outerShdw blurRad="38100" dist="38100" dir="2700000" algn="tl">
                    <a:srgbClr val="000000"/>
                  </a:outerShdw>
                </a:effectLst>
              </a:rPr>
              <a:t>(1834—1907)</a:t>
            </a:r>
            <a:endParaRPr lang="ru-RU" b="1">
              <a:solidFill>
                <a:schemeClr val="bg1"/>
              </a:solidFill>
              <a:effectLst>
                <a:outerShdw blurRad="38100" dist="38100" dir="2700000" algn="tl">
                  <a:srgbClr val="000000"/>
                </a:outerShdw>
              </a:effectLst>
            </a:endParaRPr>
          </a:p>
        </p:txBody>
      </p:sp>
      <p:sp>
        <p:nvSpPr>
          <p:cNvPr id="5124" name="Rectangle 6"/>
          <p:cNvSpPr>
            <a:spLocks noChangeArrowheads="1"/>
          </p:cNvSpPr>
          <p:nvPr/>
        </p:nvSpPr>
        <p:spPr bwMode="auto">
          <a:xfrm>
            <a:off x="3657600" y="990600"/>
            <a:ext cx="5181600" cy="2227263"/>
          </a:xfrm>
          <a:prstGeom prst="rect">
            <a:avLst/>
          </a:prstGeom>
          <a:noFill/>
          <a:ln w="9525">
            <a:noFill/>
            <a:miter lim="800000"/>
            <a:headEnd/>
            <a:tailEnd/>
          </a:ln>
        </p:spPr>
        <p:txBody>
          <a:bodyPr anchor="ctr">
            <a:spAutoFit/>
          </a:bodyPr>
          <a:lstStyle/>
          <a:p>
            <a:r>
              <a:rPr lang="ru-RU" sz="2800" b="1" i="1">
                <a:solidFill>
                  <a:srgbClr val="FF0000"/>
                </a:solidFill>
                <a:latin typeface="Albertus Medium" pitchFamily="34" charset="0"/>
              </a:rPr>
              <a:t>Dmitry Ivanovich Mendeleyev is a famous Russian chemist. He is best known for his development of the periodic table of the chemical elements. </a:t>
            </a:r>
          </a:p>
        </p:txBody>
      </p:sp>
      <p:pic>
        <p:nvPicPr>
          <p:cNvPr id="5125" name="Picture 7" descr="1330893838_huhaoxl8xoczrkd"/>
          <p:cNvPicPr>
            <a:picLocks noChangeAspect="1" noChangeArrowheads="1"/>
          </p:cNvPicPr>
          <p:nvPr/>
        </p:nvPicPr>
        <p:blipFill>
          <a:blip r:embed="rId3" cstate="print"/>
          <a:srcRect/>
          <a:stretch>
            <a:fillRect/>
          </a:stretch>
        </p:blipFill>
        <p:spPr bwMode="auto">
          <a:xfrm>
            <a:off x="457200" y="304800"/>
            <a:ext cx="3095625" cy="4762500"/>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600" decel="100000"/>
                                        <p:tgtEl>
                                          <p:spTgt spid="9"/>
                                        </p:tgtEl>
                                      </p:cBhvr>
                                    </p:animEffect>
                                    <p:anim calcmode="lin" valueType="num">
                                      <p:cBhvr>
                                        <p:cTn id="8" dur="1600" decel="100000" fill="hold"/>
                                        <p:tgtEl>
                                          <p:spTgt spid="9"/>
                                        </p:tgtEl>
                                        <p:attrNameLst>
                                          <p:attrName>style.rotation</p:attrName>
                                        </p:attrNameLst>
                                      </p:cBhvr>
                                      <p:tavLst>
                                        <p:tav tm="0">
                                          <p:val>
                                            <p:fltVal val="-90"/>
                                          </p:val>
                                        </p:tav>
                                        <p:tav tm="100000">
                                          <p:val>
                                            <p:fltVal val="0"/>
                                          </p:val>
                                        </p:tav>
                                      </p:tavLst>
                                    </p:anim>
                                    <p:anim calcmode="lin" valueType="num">
                                      <p:cBhvr>
                                        <p:cTn id="9" dur="1600" decel="100000" fill="hold"/>
                                        <p:tgtEl>
                                          <p:spTgt spid="9"/>
                                        </p:tgtEl>
                                        <p:attrNameLst>
                                          <p:attrName>ppt_x</p:attrName>
                                        </p:attrNameLst>
                                      </p:cBhvr>
                                      <p:tavLst>
                                        <p:tav tm="0">
                                          <p:val>
                                            <p:strVal val="#ppt_x+0.4"/>
                                          </p:val>
                                        </p:tav>
                                        <p:tav tm="100000">
                                          <p:val>
                                            <p:strVal val="#ppt_x-0.05"/>
                                          </p:val>
                                        </p:tav>
                                      </p:tavLst>
                                    </p:anim>
                                    <p:anim calcmode="lin" valueType="num">
                                      <p:cBhvr>
                                        <p:cTn id="10" dur="1600" decel="100000" fill="hold"/>
                                        <p:tgtEl>
                                          <p:spTgt spid="9"/>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9"/>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body" sz="half" idx="2"/>
          </p:nvPr>
        </p:nvSpPr>
        <p:spPr>
          <a:xfrm>
            <a:off x="4343400" y="228600"/>
            <a:ext cx="4419600" cy="2514600"/>
          </a:xfrm>
        </p:spPr>
        <p:txBody>
          <a:bodyPr/>
          <a:lstStyle/>
          <a:p>
            <a:pPr eaLnBrk="1" hangingPunct="1">
              <a:buFont typeface="Wingdings" pitchFamily="2" charset="2"/>
              <a:buNone/>
              <a:defRPr/>
            </a:pPr>
            <a:r>
              <a:rPr lang="ru-RU" sz="2800" smtClean="0">
                <a:solidFill>
                  <a:schemeClr val="bg1"/>
                </a:solidFill>
              </a:rPr>
              <a:t> </a:t>
            </a:r>
          </a:p>
          <a:p>
            <a:pPr eaLnBrk="1" hangingPunct="1">
              <a:buFont typeface="Wingdings" pitchFamily="2" charset="2"/>
              <a:buNone/>
              <a:defRPr/>
            </a:pPr>
            <a:r>
              <a:rPr lang="ru-RU" sz="2800" smtClean="0">
                <a:solidFill>
                  <a:schemeClr val="bg1"/>
                </a:solidFill>
              </a:rPr>
              <a:t>Mendeleyev</a:t>
            </a:r>
            <a:r>
              <a:rPr lang="en-US" sz="2800" smtClean="0">
                <a:solidFill>
                  <a:schemeClr val="bg1"/>
                </a:solidFill>
              </a:rPr>
              <a:t>  </a:t>
            </a:r>
            <a:r>
              <a:rPr lang="ru-RU" sz="2800" smtClean="0">
                <a:solidFill>
                  <a:schemeClr val="bg1"/>
                </a:solidFill>
              </a:rPr>
              <a:t>was born in the village of Verkhnie Aremzyani</a:t>
            </a:r>
            <a:r>
              <a:rPr lang="en-US" sz="2800" smtClean="0">
                <a:solidFill>
                  <a:schemeClr val="bg1"/>
                </a:solidFill>
              </a:rPr>
              <a:t> </a:t>
            </a:r>
            <a:r>
              <a:rPr lang="ru-RU" sz="2800" smtClean="0">
                <a:solidFill>
                  <a:schemeClr val="bg1"/>
                </a:solidFill>
              </a:rPr>
              <a:t>in 1834 , near Tobolsk in Siberia</a:t>
            </a:r>
            <a:r>
              <a:rPr lang="en-US" sz="2800" smtClean="0">
                <a:solidFill>
                  <a:schemeClr val="bg1"/>
                </a:solidFill>
              </a:rPr>
              <a:t>. </a:t>
            </a:r>
            <a:endParaRPr lang="ru-RU" sz="2800" smtClean="0">
              <a:solidFill>
                <a:schemeClr val="bg1"/>
              </a:solidFill>
            </a:endParaRPr>
          </a:p>
        </p:txBody>
      </p:sp>
      <p:pic>
        <p:nvPicPr>
          <p:cNvPr id="6147" name="Picture 11" descr="Image"/>
          <p:cNvPicPr>
            <a:picLocks noGrp="1" noChangeAspect="1" noChangeArrowheads="1"/>
          </p:cNvPicPr>
          <p:nvPr>
            <p:ph sz="half" idx="1"/>
          </p:nvPr>
        </p:nvPicPr>
        <p:blipFill>
          <a:blip r:embed="rId2" cstate="print"/>
          <a:srcRect/>
          <a:stretch>
            <a:fillRect/>
          </a:stretch>
        </p:blipFill>
        <p:spPr>
          <a:xfrm>
            <a:off x="381000" y="228600"/>
            <a:ext cx="3068638" cy="3810000"/>
          </a:xfrm>
          <a:noFill/>
        </p:spPr>
      </p:pic>
      <p:pic>
        <p:nvPicPr>
          <p:cNvPr id="6148" name="Picture 12"/>
          <p:cNvPicPr>
            <a:picLocks noChangeAspect="1" noChangeArrowheads="1"/>
          </p:cNvPicPr>
          <p:nvPr/>
        </p:nvPicPr>
        <p:blipFill>
          <a:blip r:embed="rId3" cstate="print"/>
          <a:srcRect/>
          <a:stretch>
            <a:fillRect/>
          </a:stretch>
        </p:blipFill>
        <p:spPr bwMode="auto">
          <a:xfrm>
            <a:off x="3429000" y="2895600"/>
            <a:ext cx="5562600" cy="3362325"/>
          </a:xfrm>
          <a:prstGeom prst="rect">
            <a:avLst/>
          </a:prstGeom>
          <a:noFill/>
          <a:ln w="9525">
            <a:noFill/>
            <a:miter lim="800000"/>
            <a:headEnd/>
            <a:tailEnd/>
          </a:ln>
        </p:spPr>
      </p:pic>
      <p:sp>
        <p:nvSpPr>
          <p:cNvPr id="6149" name="Text Box 13"/>
          <p:cNvSpPr txBox="1">
            <a:spLocks noChangeArrowheads="1"/>
          </p:cNvSpPr>
          <p:nvPr/>
        </p:nvSpPr>
        <p:spPr bwMode="auto">
          <a:xfrm>
            <a:off x="5470525" y="5519738"/>
            <a:ext cx="3346450" cy="457200"/>
          </a:xfrm>
          <a:prstGeom prst="rect">
            <a:avLst/>
          </a:prstGeom>
          <a:solidFill>
            <a:srgbClr val="FFFF00"/>
          </a:solidFill>
          <a:ln w="9525">
            <a:noFill/>
            <a:miter lim="800000"/>
            <a:headEnd/>
            <a:tailEnd/>
          </a:ln>
        </p:spPr>
        <p:txBody>
          <a:bodyPr wrap="none">
            <a:spAutoFit/>
          </a:bodyPr>
          <a:lstStyle/>
          <a:p>
            <a:r>
              <a:rPr lang="en-US" b="1">
                <a:solidFill>
                  <a:srgbClr val="000000"/>
                </a:solidFill>
              </a:rPr>
              <a:t>Tobolsk, the Kremlin</a:t>
            </a:r>
            <a:endParaRPr lang="ru-RU" b="1">
              <a:solidFill>
                <a:srgbClr val="000000"/>
              </a:solidFill>
            </a:endParaRPr>
          </a:p>
        </p:txBody>
      </p:sp>
      <p:sp>
        <p:nvSpPr>
          <p:cNvPr id="5134" name="Rectangle 14"/>
          <p:cNvSpPr>
            <a:spLocks noChangeArrowheads="1"/>
          </p:cNvSpPr>
          <p:nvPr/>
        </p:nvSpPr>
        <p:spPr bwMode="auto">
          <a:xfrm>
            <a:off x="609600" y="3429000"/>
            <a:ext cx="2668588" cy="457200"/>
          </a:xfrm>
          <a:prstGeom prst="rect">
            <a:avLst/>
          </a:prstGeom>
          <a:solidFill>
            <a:srgbClr val="FFFF00"/>
          </a:solidFill>
          <a:ln w="9525">
            <a:noFill/>
            <a:miter lim="800000"/>
            <a:headEnd/>
            <a:tailEnd/>
          </a:ln>
          <a:effectLst/>
        </p:spPr>
        <p:txBody>
          <a:bodyPr wrap="none">
            <a:spAutoFit/>
          </a:bodyPr>
          <a:lstStyle/>
          <a:p>
            <a:pPr>
              <a:defRPr/>
            </a:pPr>
            <a:r>
              <a:rPr lang="ru-RU" b="1">
                <a:solidFill>
                  <a:srgbClr val="000000"/>
                </a:solidFill>
                <a:effectLst>
                  <a:outerShdw blurRad="38100" dist="38100" dir="2700000" algn="tl">
                    <a:srgbClr val="FFFFFF"/>
                  </a:outerShdw>
                </a:effectLst>
              </a:rPr>
              <a:t>Mendeleyev</a:t>
            </a:r>
            <a:r>
              <a:rPr lang="en-US" b="1">
                <a:solidFill>
                  <a:srgbClr val="000000"/>
                </a:solidFill>
                <a:effectLst>
                  <a:outerShdw blurRad="38100" dist="38100" dir="2700000" algn="tl">
                    <a:srgbClr val="FFFFFF"/>
                  </a:outerShdw>
                </a:effectLst>
              </a:rPr>
              <a:t> D.I.</a:t>
            </a:r>
            <a:endParaRPr lang="ru-RU" b="1">
              <a:solidFill>
                <a:srgbClr val="000000"/>
              </a:solidFill>
              <a:effectLst>
                <a:outerShdw blurRad="38100" dist="38100" dir="2700000" algn="tl">
                  <a:srgbClr val="FFFFFF"/>
                </a:outerShdw>
              </a:effectLst>
            </a:endParaRP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sz="half" idx="2"/>
          </p:nvPr>
        </p:nvSpPr>
        <p:spPr>
          <a:xfrm>
            <a:off x="4648200" y="1295400"/>
            <a:ext cx="4038600" cy="4800600"/>
          </a:xfrm>
        </p:spPr>
        <p:txBody>
          <a:bodyPr/>
          <a:lstStyle/>
          <a:p>
            <a:pPr eaLnBrk="1" hangingPunct="1">
              <a:lnSpc>
                <a:spcPct val="90000"/>
              </a:lnSpc>
              <a:buFont typeface="Wingdings" pitchFamily="2" charset="2"/>
              <a:buNone/>
              <a:defRPr/>
            </a:pPr>
            <a:r>
              <a:rPr lang="ru-RU" sz="2800" i="1" dirty="0" smtClean="0">
                <a:solidFill>
                  <a:schemeClr val="bg1"/>
                </a:solidFill>
              </a:rPr>
              <a:t>      </a:t>
            </a:r>
            <a:r>
              <a:rPr lang="ru-RU" sz="2800" i="1" dirty="0" err="1" smtClean="0">
                <a:solidFill>
                  <a:schemeClr val="bg1"/>
                </a:solidFill>
              </a:rPr>
              <a:t>He</a:t>
            </a:r>
            <a:r>
              <a:rPr lang="ru-RU" sz="2800" i="1" dirty="0" smtClean="0">
                <a:solidFill>
                  <a:schemeClr val="bg1"/>
                </a:solidFill>
              </a:rPr>
              <a:t> </a:t>
            </a:r>
            <a:r>
              <a:rPr lang="ru-RU" sz="2800" i="1" dirty="0" err="1" smtClean="0">
                <a:solidFill>
                  <a:schemeClr val="bg1"/>
                </a:solidFill>
              </a:rPr>
              <a:t>received</a:t>
            </a:r>
            <a:r>
              <a:rPr lang="ru-RU" sz="2800" i="1" dirty="0" smtClean="0">
                <a:solidFill>
                  <a:schemeClr val="bg1"/>
                </a:solidFill>
              </a:rPr>
              <a:t>  </a:t>
            </a:r>
            <a:r>
              <a:rPr lang="ru-RU" sz="2800" i="1" dirty="0" err="1" smtClean="0">
                <a:solidFill>
                  <a:schemeClr val="bg1"/>
                </a:solidFill>
              </a:rPr>
              <a:t>secondary</a:t>
            </a:r>
            <a:r>
              <a:rPr lang="ru-RU" sz="2800" i="1" dirty="0" smtClean="0">
                <a:solidFill>
                  <a:schemeClr val="bg1"/>
                </a:solidFill>
              </a:rPr>
              <a:t> </a:t>
            </a:r>
            <a:r>
              <a:rPr lang="ru-RU" sz="2800" i="1" dirty="0" err="1" smtClean="0">
                <a:solidFill>
                  <a:schemeClr val="bg1"/>
                </a:solidFill>
              </a:rPr>
              <a:t>education</a:t>
            </a:r>
            <a:r>
              <a:rPr lang="ru-RU" sz="2800" i="1" dirty="0" smtClean="0">
                <a:solidFill>
                  <a:schemeClr val="bg1"/>
                </a:solidFill>
              </a:rPr>
              <a:t>  </a:t>
            </a:r>
            <a:r>
              <a:rPr lang="en-US" sz="2800" i="1" dirty="0" smtClean="0">
                <a:solidFill>
                  <a:schemeClr val="bg1"/>
                </a:solidFill>
              </a:rPr>
              <a:t>in</a:t>
            </a:r>
            <a:r>
              <a:rPr lang="ru-RU" sz="2800" i="1" dirty="0" smtClean="0">
                <a:solidFill>
                  <a:schemeClr val="bg1"/>
                </a:solidFill>
              </a:rPr>
              <a:t> </a:t>
            </a:r>
            <a:r>
              <a:rPr lang="ru-RU" sz="2800" i="1" dirty="0" err="1" smtClean="0">
                <a:solidFill>
                  <a:schemeClr val="bg1"/>
                </a:solidFill>
              </a:rPr>
              <a:t>Tobolsk</a:t>
            </a:r>
            <a:r>
              <a:rPr lang="ru-RU" sz="2800" i="1" dirty="0" smtClean="0">
                <a:solidFill>
                  <a:schemeClr val="bg1"/>
                </a:solidFill>
              </a:rPr>
              <a:t> </a:t>
            </a:r>
            <a:r>
              <a:rPr lang="ru-RU" sz="2800" i="1" dirty="0" err="1" smtClean="0">
                <a:solidFill>
                  <a:schemeClr val="bg1"/>
                </a:solidFill>
              </a:rPr>
              <a:t>and</a:t>
            </a:r>
            <a:r>
              <a:rPr lang="ru-RU" sz="2800" i="1" dirty="0" smtClean="0">
                <a:solidFill>
                  <a:schemeClr val="bg1"/>
                </a:solidFill>
              </a:rPr>
              <a:t> </a:t>
            </a:r>
            <a:r>
              <a:rPr lang="ru-RU" sz="2800" i="1" dirty="0" err="1" smtClean="0">
                <a:solidFill>
                  <a:schemeClr val="bg1"/>
                </a:solidFill>
              </a:rPr>
              <a:t>then</a:t>
            </a:r>
            <a:r>
              <a:rPr lang="ru-RU" sz="2800" i="1" dirty="0" smtClean="0">
                <a:solidFill>
                  <a:schemeClr val="bg1"/>
                </a:solidFill>
              </a:rPr>
              <a:t> </a:t>
            </a:r>
            <a:r>
              <a:rPr lang="ru-RU" sz="2800" i="1" dirty="0" err="1" smtClean="0">
                <a:solidFill>
                  <a:schemeClr val="bg1"/>
                </a:solidFill>
              </a:rPr>
              <a:t>entered</a:t>
            </a:r>
            <a:r>
              <a:rPr lang="ru-RU" sz="2800" i="1" dirty="0" smtClean="0">
                <a:solidFill>
                  <a:schemeClr val="bg1"/>
                </a:solidFill>
              </a:rPr>
              <a:t> </a:t>
            </a:r>
            <a:r>
              <a:rPr lang="ru-RU" sz="2800" i="1" dirty="0" err="1" smtClean="0">
                <a:solidFill>
                  <a:schemeClr val="bg1"/>
                </a:solidFill>
              </a:rPr>
              <a:t>the</a:t>
            </a:r>
            <a:r>
              <a:rPr lang="ru-RU" sz="2800" i="1" dirty="0" smtClean="0">
                <a:solidFill>
                  <a:schemeClr val="bg1"/>
                </a:solidFill>
              </a:rPr>
              <a:t> </a:t>
            </a:r>
            <a:r>
              <a:rPr lang="ru-RU" sz="2800" i="1" dirty="0" err="1" smtClean="0">
                <a:solidFill>
                  <a:schemeClr val="bg1"/>
                </a:solidFill>
              </a:rPr>
              <a:t>Petersburg</a:t>
            </a:r>
            <a:r>
              <a:rPr lang="ru-RU" sz="2800" i="1" dirty="0" smtClean="0">
                <a:solidFill>
                  <a:schemeClr val="bg1"/>
                </a:solidFill>
              </a:rPr>
              <a:t> </a:t>
            </a:r>
            <a:r>
              <a:rPr lang="ru-RU" sz="2800" i="1" dirty="0" err="1" smtClean="0">
                <a:solidFill>
                  <a:schemeClr val="bg1"/>
                </a:solidFill>
              </a:rPr>
              <a:t>Pedagogical</a:t>
            </a:r>
            <a:r>
              <a:rPr lang="ru-RU" sz="2800" i="1" dirty="0" smtClean="0">
                <a:solidFill>
                  <a:schemeClr val="bg1"/>
                </a:solidFill>
              </a:rPr>
              <a:t> </a:t>
            </a:r>
            <a:r>
              <a:rPr lang="ru-RU" sz="2800" i="1" dirty="0" err="1" smtClean="0">
                <a:solidFill>
                  <a:schemeClr val="bg1"/>
                </a:solidFill>
              </a:rPr>
              <a:t>Institute</a:t>
            </a:r>
            <a:r>
              <a:rPr lang="ru-RU" sz="2800" i="1" dirty="0" smtClean="0">
                <a:solidFill>
                  <a:schemeClr val="bg1"/>
                </a:solidFill>
              </a:rPr>
              <a:t>. </a:t>
            </a:r>
          </a:p>
          <a:p>
            <a:pPr eaLnBrk="1" hangingPunct="1">
              <a:lnSpc>
                <a:spcPct val="90000"/>
              </a:lnSpc>
              <a:buFont typeface="Wingdings" pitchFamily="2" charset="2"/>
              <a:buNone/>
              <a:defRPr/>
            </a:pPr>
            <a:r>
              <a:rPr lang="ru-RU" sz="2800" i="1" dirty="0" smtClean="0">
                <a:solidFill>
                  <a:schemeClr val="bg1"/>
                </a:solidFill>
              </a:rPr>
              <a:t>      </a:t>
            </a:r>
            <a:r>
              <a:rPr lang="ru-RU" sz="2800" i="1" dirty="0" err="1" smtClean="0">
                <a:solidFill>
                  <a:schemeClr val="bg1"/>
                </a:solidFill>
              </a:rPr>
              <a:t>After</a:t>
            </a:r>
            <a:r>
              <a:rPr lang="ru-RU" sz="2800" i="1" dirty="0" smtClean="0">
                <a:solidFill>
                  <a:schemeClr val="bg1"/>
                </a:solidFill>
              </a:rPr>
              <a:t> </a:t>
            </a:r>
            <a:r>
              <a:rPr lang="ru-RU" sz="2800" i="1" dirty="0" err="1" smtClean="0">
                <a:solidFill>
                  <a:schemeClr val="bg1"/>
                </a:solidFill>
              </a:rPr>
              <a:t>graduation</a:t>
            </a:r>
            <a:r>
              <a:rPr lang="ru-RU" sz="2800" i="1" dirty="0" smtClean="0">
                <a:solidFill>
                  <a:schemeClr val="bg1"/>
                </a:solidFill>
              </a:rPr>
              <a:t> </a:t>
            </a:r>
            <a:r>
              <a:rPr lang="ru-RU" sz="2800" i="1" dirty="0" err="1" smtClean="0">
                <a:solidFill>
                  <a:schemeClr val="bg1"/>
                </a:solidFill>
              </a:rPr>
              <a:t>he</a:t>
            </a:r>
            <a:r>
              <a:rPr lang="ru-RU" sz="2800" i="1" dirty="0" smtClean="0">
                <a:solidFill>
                  <a:schemeClr val="bg1"/>
                </a:solidFill>
              </a:rPr>
              <a:t> </a:t>
            </a:r>
            <a:r>
              <a:rPr lang="ru-RU" sz="2800" i="1" dirty="0" err="1" smtClean="0">
                <a:solidFill>
                  <a:schemeClr val="bg1"/>
                </a:solidFill>
              </a:rPr>
              <a:t>worked</a:t>
            </a:r>
            <a:r>
              <a:rPr lang="ru-RU" sz="2800" i="1" dirty="0" smtClean="0">
                <a:solidFill>
                  <a:schemeClr val="bg1"/>
                </a:solidFill>
              </a:rPr>
              <a:t> </a:t>
            </a:r>
            <a:r>
              <a:rPr lang="ru-RU" sz="2800" i="1" dirty="0" err="1" smtClean="0">
                <a:solidFill>
                  <a:schemeClr val="bg1"/>
                </a:solidFill>
              </a:rPr>
              <a:t>as</a:t>
            </a:r>
            <a:r>
              <a:rPr lang="en-US" sz="2800" i="1" dirty="0" smtClean="0">
                <a:solidFill>
                  <a:schemeClr val="bg1"/>
                </a:solidFill>
              </a:rPr>
              <a:t> a</a:t>
            </a:r>
            <a:r>
              <a:rPr lang="ru-RU" sz="2800" i="1" dirty="0" smtClean="0">
                <a:solidFill>
                  <a:schemeClr val="bg1"/>
                </a:solidFill>
              </a:rPr>
              <a:t> </a:t>
            </a:r>
            <a:r>
              <a:rPr lang="ru-RU" sz="2800" i="1" dirty="0" err="1" smtClean="0">
                <a:solidFill>
                  <a:schemeClr val="bg1"/>
                </a:solidFill>
              </a:rPr>
              <a:t>teacher</a:t>
            </a:r>
            <a:r>
              <a:rPr lang="ru-RU" sz="2800" i="1" dirty="0" smtClean="0">
                <a:solidFill>
                  <a:schemeClr val="bg1"/>
                </a:solidFill>
              </a:rPr>
              <a:t> </a:t>
            </a:r>
            <a:r>
              <a:rPr lang="ru-RU" sz="2800" i="1" dirty="0" err="1" smtClean="0">
                <a:solidFill>
                  <a:schemeClr val="bg1"/>
                </a:solidFill>
              </a:rPr>
              <a:t>for</a:t>
            </a:r>
            <a:r>
              <a:rPr lang="ru-RU" sz="2800" i="1" dirty="0" smtClean="0">
                <a:solidFill>
                  <a:schemeClr val="bg1"/>
                </a:solidFill>
              </a:rPr>
              <a:t> </a:t>
            </a:r>
            <a:r>
              <a:rPr lang="ru-RU" sz="2800" i="1" dirty="0" err="1" smtClean="0">
                <a:solidFill>
                  <a:schemeClr val="bg1"/>
                </a:solidFill>
              </a:rPr>
              <a:t>two</a:t>
            </a:r>
            <a:r>
              <a:rPr lang="ru-RU" sz="2800" i="1" dirty="0" smtClean="0">
                <a:solidFill>
                  <a:schemeClr val="bg1"/>
                </a:solidFill>
              </a:rPr>
              <a:t> </a:t>
            </a:r>
            <a:r>
              <a:rPr lang="ru-RU" sz="2800" i="1" dirty="0" err="1" smtClean="0">
                <a:solidFill>
                  <a:schemeClr val="bg1"/>
                </a:solidFill>
              </a:rPr>
              <a:t>years</a:t>
            </a:r>
            <a:r>
              <a:rPr lang="ru-RU" sz="2800" i="1" dirty="0" smtClean="0">
                <a:solidFill>
                  <a:schemeClr val="bg1"/>
                </a:solidFill>
              </a:rPr>
              <a:t>.  </a:t>
            </a:r>
          </a:p>
        </p:txBody>
      </p:sp>
      <p:pic>
        <p:nvPicPr>
          <p:cNvPr id="7171" name="Picture 3" descr="4"/>
          <p:cNvPicPr>
            <a:picLocks noGrp="1" noChangeAspect="1" noChangeArrowheads="1"/>
          </p:cNvPicPr>
          <p:nvPr>
            <p:ph sz="half" idx="1"/>
          </p:nvPr>
        </p:nvPicPr>
        <p:blipFill>
          <a:blip r:embed="rId2" cstate="print"/>
          <a:srcRect/>
          <a:stretch>
            <a:fillRect/>
          </a:stretch>
        </p:blipFill>
        <p:spPr>
          <a:xfrm>
            <a:off x="800100" y="1219200"/>
            <a:ext cx="3454400" cy="4419600"/>
          </a:xfrm>
        </p:spPr>
      </p:pic>
      <p:sp>
        <p:nvSpPr>
          <p:cNvPr id="7172" name="Rectangle 4"/>
          <p:cNvSpPr>
            <a:spLocks noChangeArrowheads="1"/>
          </p:cNvSpPr>
          <p:nvPr/>
        </p:nvSpPr>
        <p:spPr bwMode="auto">
          <a:xfrm>
            <a:off x="1905000" y="5791200"/>
            <a:ext cx="1092200" cy="519113"/>
          </a:xfrm>
          <a:prstGeom prst="rect">
            <a:avLst/>
          </a:prstGeom>
          <a:noFill/>
          <a:ln w="9525">
            <a:noFill/>
            <a:miter lim="800000"/>
            <a:headEnd/>
            <a:tailEnd/>
          </a:ln>
        </p:spPr>
        <p:txBody>
          <a:bodyPr>
            <a:spAutoFit/>
          </a:bodyPr>
          <a:lstStyle/>
          <a:p>
            <a:r>
              <a:rPr lang="ru-RU" sz="2800" b="1">
                <a:solidFill>
                  <a:srgbClr val="000000"/>
                </a:solidFill>
              </a:rPr>
              <a:t>1885</a:t>
            </a:r>
            <a:endParaRPr lang="ru-RU">
              <a:solidFill>
                <a:srgbClr val="000000"/>
              </a:solidFill>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667000" y="228600"/>
            <a:ext cx="2071688" cy="2316163"/>
          </a:xfrm>
          <a:prstGeom prst="rect">
            <a:avLst/>
          </a:prstGeom>
          <a:noFill/>
          <a:ln w="9525">
            <a:noFill/>
            <a:miter lim="800000"/>
            <a:headEnd/>
            <a:tailEnd/>
          </a:ln>
        </p:spPr>
      </p:pic>
      <p:sp>
        <p:nvSpPr>
          <p:cNvPr id="8195" name="Rectangle 5"/>
          <p:cNvSpPr>
            <a:spLocks noChangeArrowheads="1"/>
          </p:cNvSpPr>
          <p:nvPr/>
        </p:nvSpPr>
        <p:spPr bwMode="auto">
          <a:xfrm>
            <a:off x="228600" y="4754563"/>
            <a:ext cx="8610600" cy="946150"/>
          </a:xfrm>
          <a:prstGeom prst="rect">
            <a:avLst/>
          </a:prstGeom>
          <a:noFill/>
          <a:ln w="9525">
            <a:noFill/>
            <a:miter lim="800000"/>
            <a:headEnd/>
            <a:tailEnd/>
          </a:ln>
        </p:spPr>
        <p:txBody>
          <a:bodyPr anchor="ctr">
            <a:spAutoFit/>
          </a:bodyPr>
          <a:lstStyle/>
          <a:p>
            <a:r>
              <a:rPr lang="ru-RU" sz="2800">
                <a:solidFill>
                  <a:srgbClr val="000000"/>
                </a:solidFill>
              </a:rPr>
              <a:t> Mendeleyev became Professor of Chemistry at the Technical Institute in 1863 of St. Petersburg. </a:t>
            </a:r>
          </a:p>
        </p:txBody>
      </p:sp>
      <p:pic>
        <p:nvPicPr>
          <p:cNvPr id="1030" name="Picture 6"/>
          <p:cNvPicPr>
            <a:picLocks noChangeAspect="1" noChangeArrowheads="1"/>
          </p:cNvPicPr>
          <p:nvPr/>
        </p:nvPicPr>
        <p:blipFill>
          <a:blip r:embed="rId3" cstate="print"/>
          <a:srcRect/>
          <a:stretch>
            <a:fillRect/>
          </a:stretch>
        </p:blipFill>
        <p:spPr bwMode="auto">
          <a:xfrm>
            <a:off x="3810000" y="2514600"/>
            <a:ext cx="1714500" cy="2133600"/>
          </a:xfrm>
          <a:prstGeom prst="rect">
            <a:avLst/>
          </a:prstGeom>
          <a:noFill/>
          <a:ln w="9525">
            <a:noFill/>
            <a:miter lim="800000"/>
            <a:headEnd/>
            <a:tailEnd/>
          </a:ln>
        </p:spPr>
      </p:pic>
      <p:pic>
        <p:nvPicPr>
          <p:cNvPr id="8197" name="Picture 7" descr="59932646_101"/>
          <p:cNvPicPr>
            <a:picLocks noChangeAspect="1" noChangeArrowheads="1"/>
          </p:cNvPicPr>
          <p:nvPr/>
        </p:nvPicPr>
        <p:blipFill>
          <a:blip r:embed="rId4" cstate="print"/>
          <a:srcRect l="50000"/>
          <a:stretch>
            <a:fillRect/>
          </a:stretch>
        </p:blipFill>
        <p:spPr bwMode="auto">
          <a:xfrm>
            <a:off x="5638800" y="1066800"/>
            <a:ext cx="3100388" cy="2133600"/>
          </a:xfrm>
          <a:prstGeom prst="rect">
            <a:avLst/>
          </a:prstGeom>
          <a:noFill/>
          <a:ln w="9525">
            <a:noFill/>
            <a:miter lim="800000"/>
            <a:headEnd/>
            <a:tailEnd/>
          </a:ln>
        </p:spPr>
      </p:pic>
      <p:pic>
        <p:nvPicPr>
          <p:cNvPr id="8198" name="Picture 8" descr="59932646_101"/>
          <p:cNvPicPr>
            <a:picLocks noChangeAspect="1" noChangeArrowheads="1"/>
          </p:cNvPicPr>
          <p:nvPr/>
        </p:nvPicPr>
        <p:blipFill>
          <a:blip r:embed="rId4" cstate="print"/>
          <a:srcRect r="50000"/>
          <a:stretch>
            <a:fillRect/>
          </a:stretch>
        </p:blipFill>
        <p:spPr bwMode="auto">
          <a:xfrm>
            <a:off x="304800" y="2133600"/>
            <a:ext cx="3100388" cy="2133600"/>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strVal val="#ppt_w*0.70"/>
                                          </p:val>
                                        </p:tav>
                                        <p:tav tm="100000">
                                          <p:val>
                                            <p:strVal val="#ppt_w"/>
                                          </p:val>
                                        </p:tav>
                                      </p:tavLst>
                                    </p:anim>
                                    <p:anim calcmode="lin" valueType="num">
                                      <p:cBhvr>
                                        <p:cTn id="8" dur="1000" fill="hold"/>
                                        <p:tgtEl>
                                          <p:spTgt spid="1027"/>
                                        </p:tgtEl>
                                        <p:attrNameLst>
                                          <p:attrName>ppt_h</p:attrName>
                                        </p:attrNameLst>
                                      </p:cBhvr>
                                      <p:tavLst>
                                        <p:tav tm="0">
                                          <p:val>
                                            <p:strVal val="#ppt_h"/>
                                          </p:val>
                                        </p:tav>
                                        <p:tav tm="100000">
                                          <p:val>
                                            <p:strVal val="#ppt_h"/>
                                          </p:val>
                                        </p:tav>
                                      </p:tavLst>
                                    </p:anim>
                                    <p:animEffect transition="in" filter="fade">
                                      <p:cBhvr>
                                        <p:cTn id="9" dur="1000"/>
                                        <p:tgtEl>
                                          <p:spTgt spid="1027"/>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030"/>
                                        </p:tgtEl>
                                        <p:attrNameLst>
                                          <p:attrName>style.visibility</p:attrName>
                                        </p:attrNameLst>
                                      </p:cBhvr>
                                      <p:to>
                                        <p:strVal val="visible"/>
                                      </p:to>
                                    </p:set>
                                    <p:anim calcmode="lin" valueType="num">
                                      <p:cBhvr>
                                        <p:cTn id="13" dur="1000" fill="hold"/>
                                        <p:tgtEl>
                                          <p:spTgt spid="1030"/>
                                        </p:tgtEl>
                                        <p:attrNameLst>
                                          <p:attrName>ppt_x</p:attrName>
                                        </p:attrNameLst>
                                      </p:cBhvr>
                                      <p:tavLst>
                                        <p:tav tm="0">
                                          <p:val>
                                            <p:strVal val="#ppt_x-.2"/>
                                          </p:val>
                                        </p:tav>
                                        <p:tav tm="100000">
                                          <p:val>
                                            <p:strVal val="#ppt_x"/>
                                          </p:val>
                                        </p:tav>
                                      </p:tavLst>
                                    </p:anim>
                                    <p:anim calcmode="lin" valueType="num">
                                      <p:cBhvr>
                                        <p:cTn id="14" dur="1000" fill="hold"/>
                                        <p:tgtEl>
                                          <p:spTgt spid="1030"/>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643563" y="2786063"/>
            <a:ext cx="3003550" cy="646112"/>
          </a:xfrm>
          <a:prstGeom prst="rect">
            <a:avLst/>
          </a:prstGeom>
          <a:noFill/>
          <a:ln w="9525">
            <a:noFill/>
            <a:miter lim="800000"/>
            <a:headEnd/>
            <a:tailEnd/>
          </a:ln>
        </p:spPr>
        <p:txBody>
          <a:bodyPr wrap="none">
            <a:spAutoFit/>
          </a:bodyPr>
          <a:lstStyle/>
          <a:p>
            <a:pPr algn="ctr"/>
            <a:r>
              <a:rPr lang="ru-RU" sz="1800">
                <a:latin typeface="Franklin Gothic Book" pitchFamily="34" charset="0"/>
              </a:rPr>
              <a:t>Д.Менделеев в мантии</a:t>
            </a:r>
          </a:p>
          <a:p>
            <a:pPr algn="ctr"/>
            <a:r>
              <a:rPr lang="ru-RU" sz="1800">
                <a:latin typeface="Franklin Gothic Book" pitchFamily="34" charset="0"/>
              </a:rPr>
              <a:t> Оксфордского университета</a:t>
            </a:r>
          </a:p>
        </p:txBody>
      </p:sp>
      <p:pic>
        <p:nvPicPr>
          <p:cNvPr id="9219" name="Рисунок 3"/>
          <p:cNvPicPr>
            <a:picLocks noChangeAspect="1"/>
          </p:cNvPicPr>
          <p:nvPr/>
        </p:nvPicPr>
        <p:blipFill>
          <a:blip r:embed="rId2" cstate="print"/>
          <a:srcRect/>
          <a:stretch>
            <a:fillRect/>
          </a:stretch>
        </p:blipFill>
        <p:spPr bwMode="auto">
          <a:xfrm>
            <a:off x="611188" y="355600"/>
            <a:ext cx="4359275" cy="6145213"/>
          </a:xfrm>
          <a:prstGeom prst="rect">
            <a:avLst/>
          </a:prstGeom>
          <a:noFill/>
          <a:ln w="9525">
            <a:noFill/>
            <a:miter lim="800000"/>
            <a:headEnd/>
            <a:tailEnd/>
          </a:ln>
        </p:spPr>
      </p:pic>
      <p:sp>
        <p:nvSpPr>
          <p:cNvPr id="9220" name="Rectangle 4"/>
          <p:cNvSpPr>
            <a:spLocks noChangeArrowheads="1"/>
          </p:cNvSpPr>
          <p:nvPr/>
        </p:nvSpPr>
        <p:spPr bwMode="auto">
          <a:xfrm>
            <a:off x="5334000" y="1674813"/>
            <a:ext cx="3352800" cy="3508375"/>
          </a:xfrm>
          <a:prstGeom prst="rect">
            <a:avLst/>
          </a:prstGeom>
          <a:noFill/>
          <a:ln w="9525">
            <a:noFill/>
            <a:miter lim="800000"/>
            <a:headEnd/>
            <a:tailEnd/>
          </a:ln>
        </p:spPr>
        <p:txBody>
          <a:bodyPr anchor="ctr">
            <a:spAutoFit/>
          </a:bodyPr>
          <a:lstStyle/>
          <a:p>
            <a:r>
              <a:rPr lang="ru-RU" sz="2800" b="1" i="1">
                <a:solidFill>
                  <a:srgbClr val="000000"/>
                </a:solidFill>
                <a:latin typeface="Copperplate Gothic Bold" pitchFamily="34" charset="0"/>
              </a:rPr>
              <a:t>In 1905, Mendeleev was elected a member of the Royal Swedish Academy of Sciences.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Рисунок 2"/>
          <p:cNvPicPr>
            <a:picLocks noChangeAspect="1"/>
          </p:cNvPicPr>
          <p:nvPr/>
        </p:nvPicPr>
        <p:blipFill>
          <a:blip r:embed="rId2" cstate="print"/>
          <a:srcRect/>
          <a:stretch>
            <a:fillRect/>
          </a:stretch>
        </p:blipFill>
        <p:spPr bwMode="auto">
          <a:xfrm>
            <a:off x="684213" y="188913"/>
            <a:ext cx="4357687" cy="6357937"/>
          </a:xfrm>
          <a:prstGeom prst="rect">
            <a:avLst/>
          </a:prstGeom>
          <a:noFill/>
          <a:ln w="9525">
            <a:noFill/>
            <a:miter lim="800000"/>
            <a:headEnd/>
            <a:tailEnd/>
          </a:ln>
        </p:spPr>
      </p:pic>
      <p:sp>
        <p:nvSpPr>
          <p:cNvPr id="10243" name="Rectangle 3"/>
          <p:cNvSpPr>
            <a:spLocks noChangeArrowheads="1"/>
          </p:cNvSpPr>
          <p:nvPr/>
        </p:nvSpPr>
        <p:spPr bwMode="auto">
          <a:xfrm>
            <a:off x="5257800" y="1889125"/>
            <a:ext cx="3657600" cy="3081338"/>
          </a:xfrm>
          <a:prstGeom prst="rect">
            <a:avLst/>
          </a:prstGeom>
          <a:noFill/>
          <a:ln w="9525">
            <a:noFill/>
            <a:miter lim="800000"/>
            <a:headEnd/>
            <a:tailEnd/>
          </a:ln>
        </p:spPr>
        <p:txBody>
          <a:bodyPr anchor="ctr">
            <a:spAutoFit/>
          </a:bodyPr>
          <a:lstStyle/>
          <a:p>
            <a:r>
              <a:rPr lang="ru-RU" sz="2800">
                <a:solidFill>
                  <a:srgbClr val="000000"/>
                </a:solidFill>
              </a:rPr>
              <a:t>In 1893 he became director of the Bureau of Weights and Measures in St. Petersburg and held this position until his death in 1907.</a:t>
            </a:r>
            <a:r>
              <a:rPr lang="en-US" sz="2800">
                <a:solidFill>
                  <a:srgbClr val="000000"/>
                </a:solidFill>
              </a:rPr>
              <a:t> </a:t>
            </a:r>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51599004_Tobolsk_pedagogicheskiy_institut"/>
          <p:cNvPicPr>
            <a:picLocks noChangeAspect="1" noChangeArrowheads="1"/>
          </p:cNvPicPr>
          <p:nvPr/>
        </p:nvPicPr>
        <p:blipFill>
          <a:blip r:embed="rId2" cstate="print"/>
          <a:srcRect/>
          <a:stretch>
            <a:fillRect/>
          </a:stretch>
        </p:blipFill>
        <p:spPr bwMode="auto">
          <a:xfrm>
            <a:off x="5029200" y="381000"/>
            <a:ext cx="3556000" cy="2667000"/>
          </a:xfrm>
          <a:prstGeom prst="rect">
            <a:avLst/>
          </a:prstGeom>
          <a:noFill/>
          <a:ln w="9525">
            <a:noFill/>
            <a:miter lim="800000"/>
            <a:headEnd/>
            <a:tailEnd/>
          </a:ln>
        </p:spPr>
      </p:pic>
      <p:pic>
        <p:nvPicPr>
          <p:cNvPr id="11267" name="Picture 5" descr="339px-Monument_to_Mendeleev_in_Tobolsk"/>
          <p:cNvPicPr>
            <a:picLocks noChangeAspect="1" noChangeArrowheads="1"/>
          </p:cNvPicPr>
          <p:nvPr/>
        </p:nvPicPr>
        <p:blipFill>
          <a:blip r:embed="rId3" cstate="print"/>
          <a:srcRect/>
          <a:stretch>
            <a:fillRect/>
          </a:stretch>
        </p:blipFill>
        <p:spPr bwMode="auto">
          <a:xfrm>
            <a:off x="533400" y="381000"/>
            <a:ext cx="3228975" cy="5705475"/>
          </a:xfrm>
          <a:prstGeom prst="rect">
            <a:avLst/>
          </a:prstGeom>
          <a:noFill/>
          <a:ln w="9525">
            <a:noFill/>
            <a:miter lim="800000"/>
            <a:headEnd/>
            <a:tailEnd/>
          </a:ln>
        </p:spPr>
      </p:pic>
      <p:sp>
        <p:nvSpPr>
          <p:cNvPr id="11268" name="Rectangle 7"/>
          <p:cNvSpPr>
            <a:spLocks noChangeArrowheads="1"/>
          </p:cNvSpPr>
          <p:nvPr/>
        </p:nvSpPr>
        <p:spPr bwMode="auto">
          <a:xfrm>
            <a:off x="3810000" y="4524375"/>
            <a:ext cx="5105400" cy="457200"/>
          </a:xfrm>
          <a:prstGeom prst="rect">
            <a:avLst/>
          </a:prstGeom>
          <a:noFill/>
          <a:ln w="9525">
            <a:noFill/>
            <a:miter lim="800000"/>
            <a:headEnd/>
            <a:tailEnd/>
          </a:ln>
        </p:spPr>
        <p:txBody>
          <a:bodyPr anchor="ctr">
            <a:spAutoFit/>
          </a:bodyPr>
          <a:lstStyle/>
          <a:p>
            <a:pPr algn="ctr"/>
            <a:endParaRPr lang="en-US" b="1">
              <a:solidFill>
                <a:srgbClr val="0033CC"/>
              </a:solidFill>
            </a:endParaRPr>
          </a:p>
        </p:txBody>
      </p:sp>
      <p:sp>
        <p:nvSpPr>
          <p:cNvPr id="11269" name="Text Box 9"/>
          <p:cNvSpPr txBox="1">
            <a:spLocks noChangeArrowheads="1"/>
          </p:cNvSpPr>
          <p:nvPr/>
        </p:nvSpPr>
        <p:spPr bwMode="auto">
          <a:xfrm>
            <a:off x="1279525" y="6129338"/>
            <a:ext cx="1631950" cy="457200"/>
          </a:xfrm>
          <a:prstGeom prst="rect">
            <a:avLst/>
          </a:prstGeom>
          <a:noFill/>
          <a:ln w="9525">
            <a:noFill/>
            <a:miter lim="800000"/>
            <a:headEnd/>
            <a:tailEnd/>
          </a:ln>
        </p:spPr>
        <p:txBody>
          <a:bodyPr wrap="none">
            <a:spAutoFit/>
          </a:bodyPr>
          <a:lstStyle/>
          <a:p>
            <a:r>
              <a:rPr lang="en-GB" b="1">
                <a:solidFill>
                  <a:srgbClr val="FF0000"/>
                </a:solidFill>
              </a:rPr>
              <a:t>TOBOLSK</a:t>
            </a:r>
            <a:endParaRPr lang="ru-RU" b="1">
              <a:solidFill>
                <a:srgbClr val="FF0000"/>
              </a:solidFill>
            </a:endParaRPr>
          </a:p>
        </p:txBody>
      </p:sp>
      <p:sp>
        <p:nvSpPr>
          <p:cNvPr id="11270" name="Rectangle 10"/>
          <p:cNvSpPr>
            <a:spLocks noChangeArrowheads="1"/>
          </p:cNvSpPr>
          <p:nvPr/>
        </p:nvSpPr>
        <p:spPr bwMode="auto">
          <a:xfrm>
            <a:off x="4267200" y="3398838"/>
            <a:ext cx="4191000" cy="1917700"/>
          </a:xfrm>
          <a:prstGeom prst="rect">
            <a:avLst/>
          </a:prstGeom>
          <a:solidFill>
            <a:srgbClr val="FFFF99"/>
          </a:solidFill>
          <a:ln w="9525">
            <a:noFill/>
            <a:miter lim="800000"/>
            <a:headEnd/>
            <a:tailEnd/>
          </a:ln>
        </p:spPr>
        <p:txBody>
          <a:bodyPr anchor="ctr">
            <a:spAutoFit/>
          </a:bodyPr>
          <a:lstStyle/>
          <a:p>
            <a:pPr algn="ctr"/>
            <a:r>
              <a:rPr lang="en-US" i="1">
                <a:solidFill>
                  <a:srgbClr val="FF0000"/>
                </a:solidFill>
                <a:latin typeface="Copperplate Gothic Bold" pitchFamily="34" charset="0"/>
              </a:rPr>
              <a:t>Tobolsk  State Social  And Pedagogical Academy  named </a:t>
            </a:r>
          </a:p>
          <a:p>
            <a:pPr algn="ctr"/>
            <a:r>
              <a:rPr lang="en-US" i="1">
                <a:solidFill>
                  <a:srgbClr val="FF0000"/>
                </a:solidFill>
                <a:latin typeface="Copperplate Gothic Bold" pitchFamily="34" charset="0"/>
              </a:rPr>
              <a:t>after D.I. Mendeleev</a:t>
            </a:r>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Textured</Template>
  <TotalTime>533</TotalTime>
  <Words>1181</Words>
  <Application>Microsoft Office PowerPoint</Application>
  <PresentationFormat>Экран (4:3)</PresentationFormat>
  <Paragraphs>107</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Textured</vt:lpstr>
      <vt:lpstr>Великие ученые – наши земляки</vt:lpstr>
      <vt:lpstr>The Day of Russian Science </vt:lpstr>
      <vt:lpstr>Слайд 3</vt:lpstr>
      <vt:lpstr>Слайд 4</vt:lpstr>
      <vt:lpstr>Слайд 5</vt:lpstr>
      <vt:lpstr>Слайд 6</vt:lpstr>
      <vt:lpstr>Слайд 7</vt:lpstr>
      <vt:lpstr>Слайд 8</vt:lpstr>
      <vt:lpstr>Слайд 9</vt:lpstr>
      <vt:lpstr>Слайд 10</vt:lpstr>
      <vt:lpstr>Слайд 11</vt:lpstr>
      <vt:lpstr>Raul–Yuri Georgievich Ervier (1909 – 1991)</vt:lpstr>
      <vt:lpstr>Слайд 13</vt:lpstr>
      <vt:lpstr>Слайд 14</vt:lpstr>
      <vt:lpstr>Viktor Muravlenko </vt:lpstr>
      <vt:lpstr>Слайд 16</vt:lpstr>
      <vt:lpstr>Farman Kurban ogly Salmanov (1931 - 2007) </vt:lpstr>
      <vt:lpstr>Слайд 18</vt:lpstr>
      <vt:lpstr>Nikolay Nikitin (1907 - 1973)  </vt:lpstr>
      <vt:lpstr>Слайд 20</vt:lpstr>
      <vt:lpstr>Слайд 21</vt:lpstr>
      <vt:lpstr>Слайд 22</vt:lpstr>
      <vt:lpstr>Слайд 23</vt:lpstr>
      <vt:lpstr>Yuri Sergeyevich Osipov</vt:lpstr>
      <vt:lpstr>Professor, Doctor of History Sciences Dmitry Ignatievich Kopylov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Great scientists - our countrymen</dc:title>
  <dc:creator>макаров а.д.</dc:creator>
  <cp:lastModifiedBy>User</cp:lastModifiedBy>
  <cp:revision>20</cp:revision>
  <cp:lastPrinted>1601-01-01T00:00:00Z</cp:lastPrinted>
  <dcterms:created xsi:type="dcterms:W3CDTF">1601-01-01T00:00:00Z</dcterms:created>
  <dcterms:modified xsi:type="dcterms:W3CDTF">2023-11-13T05:58:35Z</dcterms:modified>
  <cp:category>презентации</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NXTAG2">
    <vt:lpwstr>0008005e100000000000010250300207f7000400038000</vt:lpwstr>
  </property>
</Properties>
</file>