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9" d="100"/>
          <a:sy n="99" d="100"/>
        </p:scale>
        <p:origin x="-21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CA5CC22-49EB-41FC-A2ED-D973AEDC49C3}" type="datetimeFigureOut">
              <a:rPr lang="ru-RU" smtClean="0"/>
              <a:t>15.09.2023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A36748D-4BDB-4EA9-A91B-2104BFB77BE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"/>
            <a:ext cx="12192000" cy="69093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07264" y="5013489"/>
            <a:ext cx="6998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Физика 11 класс</a:t>
            </a:r>
            <a:endParaRPr lang="ru-RU" sz="3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9760" y="382631"/>
            <a:ext cx="7194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Деление ядра урана</a:t>
            </a:r>
            <a:endParaRPr lang="ru-RU" sz="5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739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77315" y="-213185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115" y="299670"/>
            <a:ext cx="12075887" cy="64633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Скорость цепной реакции. Критическая масса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442" y="1128854"/>
            <a:ext cx="11821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Коэффициент размножения нейтронов определяется четырьмя факторами: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3278" y="2270443"/>
            <a:ext cx="11821561" cy="1200329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1) Захватом медленных нейтронов ядрами урана-235 с последующим делением и захватом быстрых нейтронов ядрами урана-238 и урана-235 с последующим делением.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43278" y="3809736"/>
            <a:ext cx="11821561" cy="461665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2) Захватом нейтронов ядрами урана без последующего деления.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3278" y="4610363"/>
            <a:ext cx="11821561" cy="461665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3) Вылетом нейтронов из объема вещества.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3278" y="5282220"/>
            <a:ext cx="11821561" cy="830997"/>
          </a:xfrm>
          <a:prstGeom prst="rect">
            <a:avLst/>
          </a:prstGeom>
          <a:gradFill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txBody>
          <a:bodyPr wrap="square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4) Наличием замедлителя реакции, т.е. элементов, захватывающих нейтроны.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36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87" y="1257367"/>
            <a:ext cx="1412623" cy="199701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86784" y="195074"/>
            <a:ext cx="524256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История открытия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9277" y="3286577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Отто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Ган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30950" y="6431906"/>
            <a:ext cx="2850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22.02.1902 — 22.04.1980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5597" y="4035024"/>
            <a:ext cx="1625600" cy="2120348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986784" y="3178856"/>
            <a:ext cx="55002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3200" i="1" baseline="-25000" dirty="0" smtClean="0">
                <a:latin typeface="Bookman Old Style" panose="02050604050505020204" pitchFamily="18" charset="0"/>
              </a:rPr>
              <a:t>92</a:t>
            </a:r>
            <a:r>
              <a:rPr lang="pl-PL" sz="3200" i="1" dirty="0" smtClean="0">
                <a:latin typeface="Bookman Old Style" panose="02050604050505020204" pitchFamily="18" charset="0"/>
              </a:rPr>
              <a:t>U + n → </a:t>
            </a:r>
            <a:r>
              <a:rPr lang="pl-PL" sz="3200" i="1" baseline="-25000" dirty="0" smtClean="0">
                <a:latin typeface="Bookman Old Style" panose="02050604050505020204" pitchFamily="18" charset="0"/>
              </a:rPr>
              <a:t>56</a:t>
            </a:r>
            <a:r>
              <a:rPr lang="pl-PL" sz="3200" i="1" dirty="0" smtClean="0">
                <a:latin typeface="Bookman Old Style" panose="02050604050505020204" pitchFamily="18" charset="0"/>
              </a:rPr>
              <a:t>Ba + </a:t>
            </a:r>
            <a:r>
              <a:rPr lang="pl-PL" sz="3200" i="1" baseline="-25000" dirty="0" smtClean="0">
                <a:latin typeface="Bookman Old Style" panose="02050604050505020204" pitchFamily="18" charset="0"/>
              </a:rPr>
              <a:t>36</a:t>
            </a:r>
            <a:r>
              <a:rPr lang="pl-PL" sz="3200" i="1" dirty="0" smtClean="0">
                <a:latin typeface="Bookman Old Style" panose="02050604050505020204" pitchFamily="18" charset="0"/>
              </a:rPr>
              <a:t>Kr + </a:t>
            </a:r>
            <a:r>
              <a:rPr lang="pl-PL" sz="3200" i="1" u="sng" dirty="0" smtClean="0">
                <a:latin typeface="Bookman Old Style" panose="02050604050505020204" pitchFamily="18" charset="0"/>
              </a:rPr>
              <a:t>x</a:t>
            </a:r>
            <a:r>
              <a:rPr lang="pl-PL" sz="3200" i="1" dirty="0" smtClean="0">
                <a:latin typeface="Bookman Old Style" panose="02050604050505020204" pitchFamily="18" charset="0"/>
              </a:rPr>
              <a:t>n.</a:t>
            </a:r>
            <a:endParaRPr lang="ru-RU" sz="3200" i="1" dirty="0"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01260" y="1521997"/>
            <a:ext cx="91004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1938 году немецкими ученными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О.Ганом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и 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Ф.Штрассманом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, было показано, что одним из продуктов облучения урана нейтронами является барий (Z = 56) – химический элемент среднего атомного веса.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0022" y="4708825"/>
            <a:ext cx="910045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Процесс деления урана сопровождается появлением вторичных нейтронов (x &gt; 1), способных вызвать деление других ядер урана, что открывает потенциальную возможность возникновения цепной реакции деления – один нейтрон может дать начало разветвленной цепи делений ядер урана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871595" y="6155373"/>
            <a:ext cx="2234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Фриц </a:t>
            </a:r>
            <a:r>
              <a:rPr lang="ru-RU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Штрассман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0819" y="3655909"/>
            <a:ext cx="27126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08.03.1879— 28.07.1968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752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86784" y="195074"/>
            <a:ext cx="524256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История открытия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61074" y="1417496"/>
            <a:ext cx="9100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Наиболее типичными являются следующие реакции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297881"/>
            <a:ext cx="12222605" cy="236582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053074" y="4851592"/>
            <a:ext cx="910045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Осколки деления содержат избыточное количество нейтронов и являются радиоактивными. В результате серии радиоактивных превращений они превращаются в стабильные изотопы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3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86785" y="195074"/>
            <a:ext cx="6042587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Деление ядра урана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еакция деления ядер уран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590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4571" y="1350459"/>
            <a:ext cx="8360228" cy="470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6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86784" y="195074"/>
            <a:ext cx="524256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Энергия распада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127297" y="1150345"/>
                <a:ext cx="8918243" cy="6042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4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Bookman Old Style" panose="02050604050505020204" pitchFamily="18" charset="0"/>
                  </a:rPr>
                  <a:t>Удельная энергия связи нуклона в ядре урана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ru-RU" sz="320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3200" b="0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92</m:t>
                        </m:r>
                      </m:sub>
                      <m:sup>
                        <m:r>
                          <a:rPr lang="ru-RU" sz="3200" b="0" i="1" smtClean="0">
                            <a:latin typeface="Cambria Math" panose="02040503050406030204" pitchFamily="18" charset="0"/>
                          </a:rPr>
                          <m:t>235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</m:sPre>
                  </m:oMath>
                </a14:m>
                <a:endParaRPr lang="ru-RU" sz="32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ookman Old Style" panose="02050604050505020204" pitchFamily="18" charset="0"/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297" y="1150345"/>
                <a:ext cx="8918243" cy="604204"/>
              </a:xfrm>
              <a:prstGeom prst="rect">
                <a:avLst/>
              </a:prstGeom>
              <a:blipFill>
                <a:blip r:embed="rId3"/>
                <a:stretch>
                  <a:fillRect b="-2525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8177404" y="1275878"/>
            <a:ext cx="35850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около 7,6 МэВ,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1445" y="1737543"/>
            <a:ext cx="1076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 осколков реакции 8,5 МэВ. Поэтому в результате реакции выделяется энергия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9570" y="3002356"/>
            <a:ext cx="614977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(8,5-7,6) МэВ = 0,9 МэВ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5477" y="4000666"/>
            <a:ext cx="1076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н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а один нуклон. Общее количество нуклонов 235, следовательно энергия выделяющаяся при делении одного ядра.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966" y="5257237"/>
            <a:ext cx="8342071" cy="68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1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86784" y="195074"/>
            <a:ext cx="524256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Энергия распада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1445" y="1737542"/>
            <a:ext cx="107610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одном килограмме урана содержится 2,5·10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24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атомов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081" y="2649748"/>
            <a:ext cx="6149777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3,2·10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-11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·2,5·10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24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= 8·10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13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Дж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5477" y="3325522"/>
            <a:ext cx="10761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При сгорании 1 кг угля выделяется 29,3·10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6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Дж. </a:t>
            </a:r>
          </a:p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Для получения такой же энергии необходимо сжечь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11024" y="4448252"/>
            <a:ext cx="1016549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80·10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12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Дж : 29,3·10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6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= 2,7·10</a:t>
            </a:r>
            <a:r>
              <a:rPr lang="ru-RU" sz="24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6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кг = 2000 тонн угля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(25 вагонов)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49" y="5367459"/>
            <a:ext cx="1340569" cy="7540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079" y="5096733"/>
            <a:ext cx="4673600" cy="12955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2679" y="5096733"/>
            <a:ext cx="4673600" cy="129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50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8767" y="299668"/>
            <a:ext cx="1056640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Цепная реакция деления ядра урана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9563" y="1089866"/>
            <a:ext cx="11589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Любой из двух нейтронов второго поколения, вылетающих из ядра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96063" y="1626469"/>
            <a:ext cx="104186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процессе деления, может вызвать деление соседних ядер, и т.д.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9563" y="1513236"/>
                <a:ext cx="1071768" cy="5758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600" i="1" smtClean="0"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92</m:t>
                          </m:r>
                        </m:sub>
                        <m:sup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sPre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561" y="1513232"/>
                <a:ext cx="1036502" cy="5758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Цепная реакция делени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98057" y="2452915"/>
            <a:ext cx="6231467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29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95618" y="-21977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8767" y="299668"/>
            <a:ext cx="10566400" cy="7078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Цепная реакция деления ядра урана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383" y="1188095"/>
            <a:ext cx="45470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Деление ядра урана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3775" y="1555160"/>
            <a:ext cx="98553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п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роисходит под действием медленных (тепловых) нейтронов. 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947559" y="1053906"/>
                <a:ext cx="917696" cy="57586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600" i="1" smtClean="0"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92</m:t>
                          </m:r>
                        </m:sub>
                        <m:sup>
                          <m:r>
                            <a:rPr lang="ru-RU" sz="3600" b="0" i="1" smtClean="0">
                              <a:latin typeface="Cambria Math" panose="02040503050406030204" pitchFamily="18" charset="0"/>
                            </a:rPr>
                            <m:t>235</m:t>
                          </m:r>
                        </m:sup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</m:sPre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7558" y="1053902"/>
                <a:ext cx="917696" cy="5758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97360"/>
            <a:ext cx="5751429" cy="466064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233172" y="2197362"/>
            <a:ext cx="49405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Для деления ядра изотопа урана 238, требуется быстрые нейтроны.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1970" y="3560076"/>
            <a:ext cx="57950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Доля урана 235 в природном уране составляет всего лишь 0,7 %.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03618" y="4644774"/>
            <a:ext cx="57950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В природе урана в чистом виде не существует – он является компонентом руды и минералов. Основная урановая руда – это карнотит и настуран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2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-137560" y="-576042"/>
            <a:ext cx="12583235" cy="7297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115" y="299670"/>
            <a:ext cx="12075887" cy="64633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35000">
                <a:schemeClr val="accent3">
                  <a:lumMod val="0"/>
                  <a:lumOff val="100000"/>
                </a:schemeClr>
              </a:gs>
              <a:gs pos="100000">
                <a:schemeClr val="accent3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Скорость цепной реакции. Критическая масса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72" y="1776998"/>
            <a:ext cx="11205029" cy="24031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7898" y="2931885"/>
            <a:ext cx="4333705" cy="351567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6116" y="946001"/>
            <a:ext cx="118215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Скорость цепной реакции определяется </a:t>
            </a:r>
          </a:p>
          <a:p>
            <a:pPr algn="ctr"/>
            <a:r>
              <a:rPr lang="ru-RU" sz="2400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коэффициентом размножения нейтронов </a:t>
            </a:r>
            <a:endParaRPr lang="ru-RU" sz="3200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1026" name="Picture 2" descr="Картинки по запросу &quot;доля уран 235 в природе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4455889"/>
            <a:ext cx="2174964" cy="172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34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287</TotalTime>
  <Words>416</Words>
  <Application>Microsoft Office PowerPoint</Application>
  <PresentationFormat>Произвольный</PresentationFormat>
  <Paragraphs>46</Paragraphs>
  <Slides>10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 Кочеткова</dc:creator>
  <cp:lastModifiedBy>Пользователь Windows</cp:lastModifiedBy>
  <cp:revision>37</cp:revision>
  <dcterms:created xsi:type="dcterms:W3CDTF">2020-03-21T18:32:59Z</dcterms:created>
  <dcterms:modified xsi:type="dcterms:W3CDTF">2023-09-15T16:56:56Z</dcterms:modified>
</cp:coreProperties>
</file>