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4" r:id="rId4"/>
    <p:sldId id="258" r:id="rId5"/>
    <p:sldId id="259" r:id="rId6"/>
    <p:sldId id="261" r:id="rId7"/>
    <p:sldId id="275" r:id="rId8"/>
    <p:sldId id="262" r:id="rId9"/>
    <p:sldId id="276" r:id="rId10"/>
    <p:sldId id="277" r:id="rId11"/>
    <p:sldId id="278" r:id="rId12"/>
    <p:sldId id="279" r:id="rId13"/>
    <p:sldId id="281" r:id="rId14"/>
    <p:sldId id="263" r:id="rId15"/>
    <p:sldId id="264" r:id="rId16"/>
    <p:sldId id="272" r:id="rId17"/>
    <p:sldId id="285" r:id="rId18"/>
    <p:sldId id="283" r:id="rId19"/>
    <p:sldId id="284" r:id="rId20"/>
    <p:sldId id="286" r:id="rId21"/>
    <p:sldId id="287" r:id="rId22"/>
    <p:sldId id="295" r:id="rId23"/>
    <p:sldId id="288" r:id="rId24"/>
    <p:sldId id="289" r:id="rId25"/>
    <p:sldId id="290" r:id="rId26"/>
    <p:sldId id="291" r:id="rId27"/>
    <p:sldId id="292" r:id="rId28"/>
    <p:sldId id="293" r:id="rId29"/>
    <p:sldId id="267" r:id="rId30"/>
    <p:sldId id="26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«Социальная структура общества».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85572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08912" cy="583264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/>
              <a:t>Различие групп по принципу неравенства выражается в формировании социальных страт.               </a:t>
            </a:r>
            <a:br>
              <a:rPr lang="ru-RU" sz="3200" b="1" dirty="0"/>
            </a:br>
            <a:r>
              <a:rPr lang="ru-RU" sz="3200" b="1" dirty="0"/>
              <a:t>                        </a:t>
            </a:r>
            <a:br>
              <a:rPr lang="ru-RU" sz="3200" b="1" dirty="0"/>
            </a:br>
            <a:r>
              <a:rPr lang="ru-RU" sz="3600" b="1" u="sng" dirty="0"/>
              <a:t>Страта</a:t>
            </a:r>
            <a:r>
              <a:rPr lang="ru-RU" sz="3200" b="1" dirty="0"/>
              <a:t> – большая группа людей, находящаяся на определенной социальной позиции.</a:t>
            </a:r>
            <a:br>
              <a:rPr lang="ru-RU" sz="3200" b="1" dirty="0"/>
            </a:b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9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Социальная стратификация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199" y="2093976"/>
            <a:ext cx="3970785" cy="421534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	</a:t>
            </a:r>
            <a:r>
              <a:rPr lang="ru-RU" sz="5200" b="1" dirty="0"/>
              <a:t>- </a:t>
            </a:r>
            <a:r>
              <a:rPr lang="ru-RU" sz="5800" b="1" dirty="0"/>
              <a:t>это  совокупность социальных слоев, расположенных на разных ступенях в вертикальном </a:t>
            </a:r>
            <a:r>
              <a:rPr lang="ru-RU" sz="5800" b="1" dirty="0" smtClean="0"/>
              <a:t>порядке. </a:t>
            </a:r>
            <a:r>
              <a:rPr lang="ru-RU" sz="5800" b="1" u="sng" dirty="0" smtClean="0"/>
              <a:t>Т.е. процесс расслоения общества на различные соц. группы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844823"/>
            <a:ext cx="3744416" cy="388843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5" name="Picture 2" descr="http://rusvideo.org/upload/000/u10/001/50e37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3960440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2393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/>
              <a:t>Критерии       социальной стратификации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400" b="1" dirty="0"/>
              <a:t>доход            власть        образование     престиж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827584" y="3704580"/>
            <a:ext cx="288032" cy="36004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730624" y="3727884"/>
            <a:ext cx="288032" cy="36004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926744" y="3738984"/>
            <a:ext cx="288032" cy="36004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020272" y="3789040"/>
            <a:ext cx="288032" cy="36004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885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168352"/>
          </a:xfrm>
        </p:spPr>
        <p:txBody>
          <a:bodyPr>
            <a:normAutofit/>
          </a:bodyPr>
          <a:lstStyle/>
          <a:p>
            <a:pPr algn="just"/>
            <a:r>
              <a:rPr lang="ru-RU" sz="2800" b="1" u="sng" dirty="0"/>
              <a:t>Подходы к анализу социальной стратификации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/>
              <a:t>соц. Стратификация             соц. стратификация</a:t>
            </a:r>
            <a:br>
              <a:rPr lang="ru-RU" sz="2000" b="1" dirty="0"/>
            </a:br>
            <a:r>
              <a:rPr lang="ru-RU" sz="2000" b="1" dirty="0"/>
              <a:t>  по Марксу                                                                 по Веберу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835696" y="2674516"/>
            <a:ext cx="22322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932040" y="2674516"/>
            <a:ext cx="23762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868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Социальная мобильность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300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Социальная мобильность </a:t>
            </a:r>
            <a:r>
              <a:rPr lang="ru-RU" sz="4400" dirty="0" smtClean="0"/>
              <a:t>– </a:t>
            </a:r>
            <a:r>
              <a:rPr lang="ru-RU" sz="4400" dirty="0"/>
              <a:t>перемещение людей из </a:t>
            </a:r>
            <a:r>
              <a:rPr lang="ru-RU" sz="4400" dirty="0" smtClean="0"/>
              <a:t>одних общественных групп в другие.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4249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/>
              <a:t>Социальная мобильность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6"/>
            <a:ext cx="396044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Горизонтальная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41930" y="3501008"/>
            <a:ext cx="38524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Вертикальная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5423934"/>
            <a:ext cx="3161835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Восходящая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15589" y="5423934"/>
            <a:ext cx="313234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Нисходящая</a:t>
            </a:r>
            <a:endParaRPr lang="ru-RU" sz="4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231740" y="1484784"/>
            <a:ext cx="468052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71206" y="2456892"/>
            <a:ext cx="468052" cy="7560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779685" y="4774099"/>
            <a:ext cx="468052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45986" y="4763445"/>
            <a:ext cx="468052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9772" y="1052736"/>
            <a:ext cx="38524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/>
              <a:t>Типы общества</a:t>
            </a:r>
            <a:endParaRPr lang="ru-RU" sz="4400" u="sng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8908" y="3645024"/>
            <a:ext cx="3161835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Закрытое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15176" y="3645024"/>
            <a:ext cx="313234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Открытое</a:t>
            </a:r>
            <a:endParaRPr lang="ru-RU" sz="44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6347324" y="2996952"/>
            <a:ext cx="468052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725799" y="2996952"/>
            <a:ext cx="468052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58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/>
              <a:t>Виды социальной мобильности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413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Вертикальная </a:t>
                      </a:r>
                    </a:p>
                    <a:p>
                      <a:pPr algn="ctr"/>
                      <a:r>
                        <a:rPr lang="ru-RU" sz="2400" baseline="0" dirty="0">
                          <a:solidFill>
                            <a:schemeClr val="tx1"/>
                          </a:solidFill>
                        </a:rPr>
                        <a:t> (восходящая и нисходящая)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Горизонтальная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Перемещение с одной</a:t>
                      </a:r>
                      <a:r>
                        <a:rPr lang="ru-RU" sz="2000" baseline="0" dirty="0"/>
                        <a:t> ступени социальной иерархии на другую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Переход в группу, расположенную на том же уровне,</a:t>
                      </a:r>
                      <a:r>
                        <a:rPr lang="ru-RU" sz="2000" baseline="0" dirty="0"/>
                        <a:t> что и прежняя (без изменения статуса)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Виды социальной мобильности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Индивидуальная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Групповая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Перемещение вниз, вверх или по горизонтали происходят у каждого человека независимо от других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Перемещения происходят коллективно (например, после социальной революции старый класс уступает господство новому классу)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878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36613"/>
            <a:ext cx="8229600" cy="5472112"/>
          </a:xfrm>
        </p:spPr>
        <p:txBody>
          <a:bodyPr/>
          <a:lstStyle/>
          <a:p>
            <a:pPr>
              <a:buNone/>
            </a:pPr>
            <a:r>
              <a:rPr lang="ru-RU" dirty="0"/>
              <a:t>	</a:t>
            </a:r>
            <a:r>
              <a:rPr lang="ru-RU" b="1" dirty="0"/>
              <a:t>Закрытая общ. структура: </a:t>
            </a:r>
            <a:r>
              <a:rPr lang="ru-RU" dirty="0"/>
              <a:t>кастовый строй в Индии, ограниченная соц. мобильность в патриархальном, феодальном обществах.</a:t>
            </a:r>
          </a:p>
        </p:txBody>
      </p:sp>
    </p:spTree>
    <p:extLst>
      <p:ext uri="{BB962C8B-B14F-4D97-AF65-F5344CB8AC3E}">
        <p14:creationId xmlns:p14="http://schemas.microsoft.com/office/powerpoint/2010/main" val="2760911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Современное демократическое общество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Открытое: </a:t>
            </a:r>
          </a:p>
          <a:p>
            <a:pPr>
              <a:buNone/>
            </a:pPr>
            <a:r>
              <a:rPr lang="ru-RU" dirty="0"/>
              <a:t>    ограничения для перемещений сняты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139952" y="1196752"/>
            <a:ext cx="864096" cy="64807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2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Социальная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/>
              <a:t>Социальная структура </a:t>
            </a:r>
            <a:r>
              <a:rPr lang="ru-RU" dirty="0"/>
              <a:t>- совокупность взаимозависимых компонентов (социальных общностей, слоев, социальных групп и социальных институтов), составляющих внутреннее строение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854521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4000" b="1" dirty="0"/>
              <a:t>Социальные «лифты»</a:t>
            </a:r>
            <a:br>
              <a:rPr lang="ru-RU" sz="4000" b="1" dirty="0"/>
            </a:br>
            <a:r>
              <a:rPr lang="ru-RU" sz="4000" b="1" dirty="0"/>
              <a:t>(каналы социальной мобильности)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4065315"/>
          </a:xfrm>
        </p:spPr>
        <p:txBody>
          <a:bodyPr/>
          <a:lstStyle/>
          <a:p>
            <a:pPr>
              <a:buNone/>
            </a:pPr>
            <a:r>
              <a:rPr lang="ru-RU" dirty="0"/>
              <a:t>	- пути, по которым происходит перемещение людей    из одних социальных групп в другие.</a:t>
            </a:r>
          </a:p>
        </p:txBody>
      </p:sp>
      <p:pic>
        <p:nvPicPr>
          <p:cNvPr id="27650" name="Picture 2" descr="http://navigatum.ru/assets/images/comix/9vypusk/6_sociallif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429000"/>
            <a:ext cx="1872208" cy="2673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975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Социальные «лифты» по П.Сорокину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ru-RU" dirty="0"/>
          </a:p>
          <a:p>
            <a:pPr lvl="1"/>
            <a:r>
              <a:rPr lang="ru-RU" dirty="0"/>
              <a:t>АРМИЯ</a:t>
            </a:r>
          </a:p>
          <a:p>
            <a:pPr lvl="1"/>
            <a:endParaRPr lang="ru-RU" dirty="0"/>
          </a:p>
          <a:p>
            <a:pPr lvl="1">
              <a:buNone/>
            </a:pPr>
            <a:endParaRPr lang="ru-RU" dirty="0"/>
          </a:p>
          <a:p>
            <a:pPr lvl="1"/>
            <a:r>
              <a:rPr lang="ru-RU" dirty="0" smtClean="0"/>
              <a:t>образование</a:t>
            </a:r>
            <a:endParaRPr lang="ru-RU" dirty="0"/>
          </a:p>
          <a:p>
            <a:pPr lvl="1">
              <a:buNone/>
            </a:pPr>
            <a:endParaRPr lang="ru-RU" dirty="0"/>
          </a:p>
          <a:p>
            <a:pPr lvl="1">
              <a:buNone/>
            </a:pPr>
            <a:endParaRPr lang="ru-RU" dirty="0"/>
          </a:p>
          <a:p>
            <a:pPr lvl="1"/>
            <a:r>
              <a:rPr lang="ru-RU" dirty="0"/>
              <a:t>ЦЕРКОВЬ</a:t>
            </a:r>
          </a:p>
        </p:txBody>
      </p:sp>
      <p:pic>
        <p:nvPicPr>
          <p:cNvPr id="29702" name="Picture 6" descr="http://img0.liveinternet.ru/images/attach/c/2/71/60/71060980_a11908d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8131" y="1484784"/>
            <a:ext cx="2208245" cy="1656184"/>
          </a:xfrm>
          <a:prstGeom prst="rect">
            <a:avLst/>
          </a:prstGeom>
          <a:noFill/>
        </p:spPr>
      </p:pic>
      <p:pic>
        <p:nvPicPr>
          <p:cNvPr id="29704" name="Picture 8" descr="http://shkola24.su/wp-content/uploads/2013/10/WP_20131025_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820996"/>
            <a:ext cx="2160240" cy="1620180"/>
          </a:xfrm>
          <a:prstGeom prst="rect">
            <a:avLst/>
          </a:prstGeom>
          <a:noFill/>
        </p:spPr>
      </p:pic>
      <p:pic>
        <p:nvPicPr>
          <p:cNvPr id="29706" name="Picture 10" descr="http://www.lyamcino.ru/news2015/novost2015_14/big/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869160"/>
            <a:ext cx="2592288" cy="1684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054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lang="ru-RU" dirty="0" smtClean="0"/>
              <a:t>ДАВАЙТЕ ДОПОЛНИМ???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190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Современные социальные лифты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Социальный статус семьи</a:t>
            </a:r>
          </a:p>
          <a:p>
            <a:r>
              <a:rPr lang="ru-RU" sz="2800" dirty="0"/>
              <a:t>Физические и умственные способности, внешние данные человека</a:t>
            </a:r>
          </a:p>
          <a:p>
            <a:r>
              <a:rPr lang="ru-RU" sz="2800" dirty="0"/>
              <a:t>Смена места жительства</a:t>
            </a:r>
          </a:p>
          <a:p>
            <a:r>
              <a:rPr lang="ru-RU" sz="2800" dirty="0"/>
              <a:t>Получение образования и воспитания</a:t>
            </a:r>
          </a:p>
          <a:p>
            <a:r>
              <a:rPr lang="ru-RU" sz="2800" dirty="0"/>
              <a:t>Армейская служба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9158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Факторы, влияющие на групповую социальную мобильность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ru-RU" sz="2800" dirty="0"/>
              <a:t>Социальные революции</a:t>
            </a:r>
          </a:p>
          <a:p>
            <a:r>
              <a:rPr lang="ru-RU" sz="2800" dirty="0"/>
              <a:t>Иностранные интервенции</a:t>
            </a:r>
          </a:p>
          <a:p>
            <a:r>
              <a:rPr lang="ru-RU" sz="2800" dirty="0"/>
              <a:t>Межгосударственные и гражданские войны</a:t>
            </a:r>
          </a:p>
          <a:p>
            <a:r>
              <a:rPr lang="ru-RU" sz="2800" dirty="0"/>
              <a:t>Военные перевороты</a:t>
            </a:r>
          </a:p>
          <a:p>
            <a:r>
              <a:rPr lang="ru-RU" sz="2800" dirty="0"/>
              <a:t>Смена политических режимов</a:t>
            </a:r>
          </a:p>
          <a:p>
            <a:r>
              <a:rPr lang="ru-RU" sz="2800" dirty="0"/>
              <a:t>Структурная перестройка экономики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9046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/>
              <a:t>Социальная мобильность может сопровождаться люмпенизацией и </a:t>
            </a:r>
            <a:r>
              <a:rPr lang="ru-RU" sz="2400" b="1" dirty="0" err="1"/>
              <a:t>маргинализацией</a:t>
            </a:r>
            <a:r>
              <a:rPr lang="ru-RU" sz="2400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/>
              <a:t>Неустойчивые  социальные группы</a:t>
            </a:r>
          </a:p>
          <a:p>
            <a:pPr algn="just"/>
            <a:r>
              <a:rPr lang="ru-RU" sz="2400" b="1" dirty="0"/>
              <a:t>Люмпены</a:t>
            </a:r>
            <a:r>
              <a:rPr lang="ru-RU" sz="2400" dirty="0"/>
              <a:t> – низшие слои общества: деклассированная часть населения, неспособная к самостоятельным действиям; люди, опустившиеся на дно жизни (нищие, бомжи, бродяги, уголовные элементы – питательная среда для экстремистских организаций.</a:t>
            </a:r>
          </a:p>
          <a:p>
            <a:pPr algn="just">
              <a:buNone/>
            </a:pPr>
            <a:endParaRPr lang="ru-RU" sz="2400" dirty="0"/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000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609344"/>
          </a:xfrm>
        </p:spPr>
        <p:txBody>
          <a:bodyPr>
            <a:normAutofit/>
          </a:bodyPr>
          <a:lstStyle/>
          <a:p>
            <a:r>
              <a:rPr lang="ru-RU" sz="3600" b="1" i="1" dirty="0"/>
              <a:t>Неустойчивые  социальные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95404"/>
            <a:ext cx="8229600" cy="4857403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400" b="1" dirty="0"/>
              <a:t>	Маргиналы</a:t>
            </a:r>
            <a:r>
              <a:rPr lang="ru-RU" sz="2400" dirty="0"/>
              <a:t> – группы,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/>
              <a:t>занимающие промежуточное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/>
              <a:t>положение между устойчивыми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/>
              <a:t> общностями.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/>
              <a:t>                 Типы маргиналов</a:t>
            </a:r>
          </a:p>
          <a:p>
            <a:pPr algn="just"/>
            <a:r>
              <a:rPr lang="ru-RU" sz="2400" b="1" dirty="0" err="1"/>
              <a:t>Этномаргиналы</a:t>
            </a:r>
            <a:r>
              <a:rPr lang="ru-RU" sz="2400" b="1" dirty="0"/>
              <a:t>:</a:t>
            </a:r>
            <a:r>
              <a:rPr lang="ru-RU" sz="2400" dirty="0"/>
              <a:t> возникают в результате миграции в чужую этническую группу</a:t>
            </a:r>
          </a:p>
          <a:p>
            <a:pPr algn="just"/>
            <a:r>
              <a:rPr lang="ru-RU" sz="2400" b="1" dirty="0"/>
              <a:t>Экономические маргиналы: </a:t>
            </a:r>
            <a:r>
              <a:rPr lang="ru-RU" sz="2400" dirty="0"/>
              <a:t>порождены потерей работы и материального благополучия</a:t>
            </a:r>
          </a:p>
          <a:p>
            <a:pPr algn="just"/>
            <a:r>
              <a:rPr lang="ru-RU" sz="2400" b="1" dirty="0"/>
              <a:t>Религиозные маргиналы:</a:t>
            </a:r>
            <a:r>
              <a:rPr lang="ru-RU" sz="2400" dirty="0"/>
              <a:t> лица, стоящие вне </a:t>
            </a:r>
            <a:r>
              <a:rPr lang="ru-RU" sz="2400" dirty="0" smtClean="0"/>
              <a:t>традиционны конфессий </a:t>
            </a:r>
          </a:p>
          <a:p>
            <a:pPr algn="just"/>
            <a:r>
              <a:rPr lang="ru-RU" sz="2400" b="1" dirty="0" err="1" smtClean="0"/>
              <a:t>Социомаргиналы</a:t>
            </a:r>
            <a:r>
              <a:rPr lang="ru-RU" sz="2400" b="1" dirty="0"/>
              <a:t>: </a:t>
            </a:r>
            <a:r>
              <a:rPr lang="ru-RU" sz="2400" dirty="0"/>
              <a:t>появляются в связи с незавершенностью социального перемещения</a:t>
            </a:r>
          </a:p>
        </p:txBody>
      </p:sp>
    </p:spTree>
    <p:extLst>
      <p:ext uri="{BB962C8B-B14F-4D97-AF65-F5344CB8AC3E}">
        <p14:creationId xmlns:p14="http://schemas.microsoft.com/office/powerpoint/2010/main" val="2550748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229600" cy="5649912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b="1" dirty="0"/>
              <a:t>	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i="1" dirty="0"/>
              <a:t>Типы маргиналов</a:t>
            </a:r>
            <a:endParaRPr lang="ru-RU" b="1" dirty="0"/>
          </a:p>
          <a:p>
            <a:pPr algn="just">
              <a:spcBef>
                <a:spcPts val="0"/>
              </a:spcBef>
            </a:pPr>
            <a:endParaRPr lang="ru-RU" sz="2400" b="1" dirty="0"/>
          </a:p>
          <a:p>
            <a:pPr algn="just">
              <a:spcBef>
                <a:spcPts val="0"/>
              </a:spcBef>
            </a:pPr>
            <a:r>
              <a:rPr lang="ru-RU" sz="2400" b="1" dirty="0"/>
              <a:t>Политические маргиналы: </a:t>
            </a:r>
            <a:r>
              <a:rPr lang="ru-RU" sz="2400" dirty="0"/>
              <a:t>возникают вследствие утраты общепринятых норм политической культуры</a:t>
            </a:r>
          </a:p>
          <a:p>
            <a:pPr algn="just">
              <a:spcBef>
                <a:spcPts val="0"/>
              </a:spcBef>
            </a:pPr>
            <a:r>
              <a:rPr lang="ru-RU" sz="2400" b="1" dirty="0" err="1"/>
              <a:t>Биомаргиналы</a:t>
            </a:r>
            <a:r>
              <a:rPr lang="ru-RU" sz="2400" b="1" dirty="0"/>
              <a:t>:</a:t>
            </a:r>
            <a:r>
              <a:rPr lang="ru-RU" sz="2400" dirty="0"/>
              <a:t> люди, чье здоровье перестает быть предметом заботы со стороны государства.</a:t>
            </a:r>
          </a:p>
          <a:p>
            <a:pPr algn="just">
              <a:spcBef>
                <a:spcPts val="0"/>
              </a:spcBef>
            </a:pPr>
            <a:endParaRPr lang="ru-RU" sz="2400" dirty="0"/>
          </a:p>
          <a:p>
            <a:pPr algn="just">
              <a:spcBef>
                <a:spcPts val="0"/>
              </a:spcBef>
              <a:buNone/>
            </a:pPr>
            <a:endParaRPr lang="ru-RU" sz="2400" dirty="0"/>
          </a:p>
          <a:p>
            <a:pPr algn="just">
              <a:spcBef>
                <a:spcPts val="0"/>
              </a:spcBef>
              <a:buNone/>
            </a:pPr>
            <a:endParaRPr lang="ru-RU" sz="2400" dirty="0"/>
          </a:p>
          <a:p>
            <a:pPr algn="just">
              <a:spcBef>
                <a:spcPts val="0"/>
              </a:spcBef>
              <a:buNone/>
            </a:pPr>
            <a:endParaRPr lang="ru-RU" sz="2400" dirty="0"/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/>
              <a:t>Каналы </a:t>
            </a:r>
            <a:r>
              <a:rPr lang="ru-RU" sz="2800" b="1" i="1" dirty="0" err="1"/>
              <a:t>маргинализации</a:t>
            </a: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  <a:p>
            <a:pPr algn="ctr">
              <a:spcBef>
                <a:spcPts val="0"/>
              </a:spcBef>
              <a:buNone/>
            </a:pPr>
            <a:r>
              <a:rPr lang="ru-RU" sz="2800" dirty="0"/>
              <a:t>Миграции, войны, революции, стихийные бедствия</a:t>
            </a:r>
          </a:p>
          <a:p>
            <a:pPr algn="ctr">
              <a:spcBef>
                <a:spcPts val="0"/>
              </a:spcBef>
              <a:buNone/>
            </a:pPr>
            <a:endParaRPr lang="ru-RU" sz="20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114800" y="4725144"/>
            <a:ext cx="43204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26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Маргиналы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b="1" i="1" dirty="0"/>
          </a:p>
          <a:p>
            <a:r>
              <a:rPr lang="ru-RU" sz="2800" b="1" i="1" dirty="0"/>
              <a:t>Опасность для общества:</a:t>
            </a:r>
            <a:r>
              <a:rPr lang="ru-RU" sz="2800" dirty="0"/>
              <a:t> стремятся к твердой руке, становятся базой антидемократических режимов.</a:t>
            </a:r>
          </a:p>
          <a:p>
            <a:r>
              <a:rPr lang="ru-RU" sz="2800" b="1" i="1" dirty="0"/>
              <a:t>Исключения: </a:t>
            </a:r>
            <a:r>
              <a:rPr lang="ru-RU" sz="2800" dirty="0"/>
              <a:t>выходцы из этих групп предприимчивы и успешны в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34501628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Социальные интересы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30425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Социальные </a:t>
            </a:r>
            <a:r>
              <a:rPr lang="ru-RU" sz="4400" b="1" dirty="0" smtClean="0"/>
              <a:t>интересы </a:t>
            </a:r>
            <a:r>
              <a:rPr lang="ru-RU" sz="4400" dirty="0" smtClean="0"/>
              <a:t>– интересы, связанные с положением социальной группы.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495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﻿Социальная группа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﻿</a:t>
            </a:r>
            <a:r>
              <a:rPr lang="ru-RU" b="1" dirty="0"/>
              <a:t>Социальная группа </a:t>
            </a:r>
            <a:r>
              <a:rPr lang="ru-RU" dirty="0"/>
              <a:t>- совокупность людей, имеющих </a:t>
            </a:r>
            <a:r>
              <a:rPr lang="ru-RU" u="sng" dirty="0"/>
              <a:t>общий</a:t>
            </a:r>
            <a:r>
              <a:rPr lang="ru-RU" dirty="0"/>
              <a:t> социально значимый признак, общие интересы, ценности и нормы поведения, складывающиеся в рамках исторически определенного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40298289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 marL="742950" indent="-742950">
              <a:lnSpc>
                <a:spcPct val="80000"/>
              </a:lnSpc>
              <a:buAutoNum type="arabicPeriod"/>
            </a:pPr>
            <a:r>
              <a:rPr lang="ru-RU" sz="4400" smtClean="0"/>
              <a:t>Параграф 12.</a:t>
            </a:r>
          </a:p>
          <a:p>
            <a:pPr marL="742950" indent="-742950">
              <a:lnSpc>
                <a:spcPct val="80000"/>
              </a:lnSpc>
              <a:buAutoNum type="arabicPeriod"/>
            </a:pPr>
            <a:r>
              <a:rPr lang="ru-RU" sz="4400" smtClean="0"/>
              <a:t>+ готовимся к экзамену после 11 параграфа (эссе писать не нужно)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возникновения социальных групп: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Разделение труда.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Специализация деятельности.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Социальное неравенство.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групп: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0"/>
          <a:stretch/>
        </p:blipFill>
        <p:spPr>
          <a:xfrm>
            <a:off x="611560" y="2420888"/>
            <a:ext cx="814724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Социальное равенство: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Равенство перед законом.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Равенство прав и возможностей.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Социальная дифференциация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2636912"/>
            <a:ext cx="7355160" cy="24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	</a:t>
            </a:r>
            <a:r>
              <a:rPr lang="ru-RU" sz="3600" b="1" dirty="0"/>
              <a:t>– это разделение общества на различные социальные группы, которые занимают в нем  разное положение.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16156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Критерии соц. </a:t>
            </a:r>
            <a:r>
              <a:rPr lang="ru-RU" b="1" dirty="0" err="1" smtClean="0"/>
              <a:t>дифференциаци</a:t>
            </a:r>
            <a:r>
              <a:rPr lang="ru-RU" b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Доходы.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Образование.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Власть.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Престиж.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Пол.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6. Возраст.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7. Национальность.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8. Религия.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59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/>
              <a:t>Социальное неравенство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	</a:t>
            </a:r>
            <a:r>
              <a:rPr lang="ru-RU" sz="2800" b="1" dirty="0"/>
              <a:t>- это неравномерное распределение ресурсов общества – денег, власти, образования и престижа между различными слоями населения.</a:t>
            </a:r>
          </a:p>
          <a:p>
            <a:endParaRPr lang="ru-RU" dirty="0"/>
          </a:p>
        </p:txBody>
      </p:sp>
      <p:pic>
        <p:nvPicPr>
          <p:cNvPr id="38914" name="Picture 2" descr="http://img11.nnm.me/d/7/6/d/5/5aab9d8454752f6017ccb8095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81072"/>
            <a:ext cx="4651500" cy="2770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8264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412</Words>
  <Application>Microsoft Office PowerPoint</Application>
  <PresentationFormat>Экран (4:3)</PresentationFormat>
  <Paragraphs>121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Тема Office</vt:lpstr>
      <vt:lpstr>Презентация PowerPoint</vt:lpstr>
      <vt:lpstr>Социальная структура</vt:lpstr>
      <vt:lpstr>﻿Социальная группа </vt:lpstr>
      <vt:lpstr>Причины возникновения социальных групп:</vt:lpstr>
      <vt:lpstr>Виды групп:</vt:lpstr>
      <vt:lpstr>Социальное равенство:</vt:lpstr>
      <vt:lpstr>Социальная дифференциация </vt:lpstr>
      <vt:lpstr>Критерии соц. дифференциаци:</vt:lpstr>
      <vt:lpstr>Социальное неравенство</vt:lpstr>
      <vt:lpstr>Различие групп по принципу неравенства выражается в формировании социальных страт.                                         Страта – большая группа людей, находящаяся на определенной социальной позиции.  </vt:lpstr>
      <vt:lpstr>Социальная стратификация</vt:lpstr>
      <vt:lpstr>Критерии       социальной стратификации   доход            власть        образование     престиж</vt:lpstr>
      <vt:lpstr>Подходы к анализу социальной стратификации    соц. Стратификация             соц. стратификация   по Марксу                                                                 по Веберу</vt:lpstr>
      <vt:lpstr>Социальная мобильность</vt:lpstr>
      <vt:lpstr>Презентация PowerPoint</vt:lpstr>
      <vt:lpstr>Презентация PowerPoint</vt:lpstr>
      <vt:lpstr>Виды социальной мобильности</vt:lpstr>
      <vt:lpstr>Презентация PowerPoint</vt:lpstr>
      <vt:lpstr>Современное демократическое общество</vt:lpstr>
      <vt:lpstr>Социальные «лифты» (каналы социальной мобильности)</vt:lpstr>
      <vt:lpstr>Социальные «лифты» по П.Сорокину</vt:lpstr>
      <vt:lpstr>ДАВАЙТЕ ДОПОЛНИМ???</vt:lpstr>
      <vt:lpstr>Современные социальные лифты</vt:lpstr>
      <vt:lpstr>Факторы, влияющие на групповую социальную мобильность</vt:lpstr>
      <vt:lpstr>Социальная мобильность может сопровождаться люмпенизацией и маргинализацией.</vt:lpstr>
      <vt:lpstr>Неустойчивые  социальные группы</vt:lpstr>
      <vt:lpstr>Презентация PowerPoint</vt:lpstr>
      <vt:lpstr>Маргиналы</vt:lpstr>
      <vt:lpstr>Социальные интересы</vt:lpstr>
      <vt:lpstr>Домашнее задание: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Виктория Ратушная</cp:lastModifiedBy>
  <cp:revision>12</cp:revision>
  <dcterms:created xsi:type="dcterms:W3CDTF">2018-11-10T16:08:52Z</dcterms:created>
  <dcterms:modified xsi:type="dcterms:W3CDTF">2023-11-13T06:19:48Z</dcterms:modified>
</cp:coreProperties>
</file>