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4" r:id="rId9"/>
    <p:sldId id="261" r:id="rId10"/>
    <p:sldId id="260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505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6312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43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5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7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9571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75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73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2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6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402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135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7508359-4598-4D11-8EAA-52816D94F35C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7849A9F-3448-4261-B0C9-06517F78B0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175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«Секреты» загадок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Как научить учащихся разгадывать и составлять загадки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91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70429"/>
          </a:xfrm>
        </p:spPr>
        <p:txBody>
          <a:bodyPr/>
          <a:lstStyle/>
          <a:p>
            <a:r>
              <a:rPr lang="ru-RU" dirty="0"/>
              <a:t>Индивидуальная работа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1" y="2046513"/>
            <a:ext cx="6843486" cy="4005943"/>
          </a:xfr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</a:rPr>
              <a:t>Этот конь не есть овса,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Вместо </a:t>
            </a:r>
            <a:r>
              <a:rPr lang="ru-RU" sz="4000" b="1" dirty="0">
                <a:solidFill>
                  <a:schemeClr val="tx1"/>
                </a:solidFill>
              </a:rPr>
              <a:t>ног – два колеса.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Сядь </a:t>
            </a:r>
            <a:r>
              <a:rPr lang="ru-RU" sz="4000" b="1" dirty="0">
                <a:solidFill>
                  <a:schemeClr val="tx1"/>
                </a:solidFill>
              </a:rPr>
              <a:t>верхом и мчись на нём,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Только </a:t>
            </a:r>
            <a:r>
              <a:rPr lang="ru-RU" sz="4000" b="1" dirty="0">
                <a:solidFill>
                  <a:schemeClr val="tx1"/>
                </a:solidFill>
              </a:rPr>
              <a:t>лучше правь рулём.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</a:rPr>
              <a:t>		(велосипед)</a:t>
            </a:r>
          </a:p>
          <a:p>
            <a:pPr marL="0" indent="0">
              <a:buNone/>
            </a:pP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0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70429"/>
          </a:xfrm>
        </p:spPr>
        <p:txBody>
          <a:bodyPr/>
          <a:lstStyle/>
          <a:p>
            <a:r>
              <a:rPr lang="ru-RU" dirty="0"/>
              <a:t>Индивидуальная работа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33486" y="2104570"/>
            <a:ext cx="7808685" cy="3933371"/>
          </a:xfrm>
          <a:solidFill>
            <a:srgbClr val="FFFF6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Стоит </a:t>
            </a:r>
            <a:r>
              <a:rPr lang="ru-RU" sz="4000" b="1" dirty="0">
                <a:solidFill>
                  <a:schemeClr val="tx1"/>
                </a:solidFill>
              </a:rPr>
              <a:t>толстячок,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chemeClr val="tx1"/>
                </a:solidFill>
              </a:rPr>
              <a:t>Подбоченивши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бочок,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Шипит </a:t>
            </a:r>
            <a:r>
              <a:rPr lang="ru-RU" sz="4000" b="1" dirty="0">
                <a:solidFill>
                  <a:schemeClr val="tx1"/>
                </a:solidFill>
              </a:rPr>
              <a:t>и кипит,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Вам </a:t>
            </a:r>
            <a:r>
              <a:rPr lang="ru-RU" sz="4000" b="1" dirty="0">
                <a:solidFill>
                  <a:schemeClr val="tx1"/>
                </a:solidFill>
              </a:rPr>
              <a:t>пить чай велит.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</a:rPr>
              <a:t>		(самовар или чайник)</a:t>
            </a:r>
          </a:p>
        </p:txBody>
      </p:sp>
    </p:spTree>
    <p:extLst>
      <p:ext uri="{BB962C8B-B14F-4D97-AF65-F5344CB8AC3E}">
        <p14:creationId xmlns:p14="http://schemas.microsoft.com/office/powerpoint/2010/main" val="39347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70429"/>
          </a:xfrm>
        </p:spPr>
        <p:txBody>
          <a:bodyPr/>
          <a:lstStyle/>
          <a:p>
            <a:r>
              <a:rPr lang="ru-RU" dirty="0"/>
              <a:t>Индивидуальная работа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1" y="2046514"/>
            <a:ext cx="7670800" cy="3991428"/>
          </a:xfrm>
          <a:solidFill>
            <a:srgbClr val="FF7C8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/>
              <a:t>Удивительный ребёнок,</a:t>
            </a:r>
          </a:p>
          <a:p>
            <a:pPr marL="0" indent="0">
              <a:buNone/>
            </a:pPr>
            <a:r>
              <a:rPr lang="ru-RU" sz="4000" b="1" dirty="0"/>
              <a:t>Только вышел из </a:t>
            </a:r>
            <a:r>
              <a:rPr lang="ru-RU" sz="4000" b="1" u="sng" dirty="0"/>
              <a:t>     </a:t>
            </a:r>
            <a:r>
              <a:rPr lang="ru-RU" sz="4000" b="1" i="1" u="sng" dirty="0"/>
              <a:t>пелёнок	</a:t>
            </a:r>
            <a:endParaRPr lang="ru-RU" sz="4000" b="1" dirty="0"/>
          </a:p>
          <a:p>
            <a:pPr marL="0" indent="0">
              <a:buNone/>
            </a:pPr>
            <a:r>
              <a:rPr lang="ru-RU" sz="4000" b="1" dirty="0"/>
              <a:t>Может плавать и нырять</a:t>
            </a:r>
          </a:p>
          <a:p>
            <a:pPr marL="0" indent="0">
              <a:buNone/>
            </a:pPr>
            <a:r>
              <a:rPr lang="ru-RU" sz="4000" b="1" dirty="0"/>
              <a:t>Как его родная  </a:t>
            </a:r>
            <a:r>
              <a:rPr lang="ru-RU" sz="4000" b="1" i="1" u="sng" dirty="0"/>
              <a:t>    мать	</a:t>
            </a:r>
            <a:r>
              <a:rPr lang="ru-RU" sz="4000" b="1" dirty="0" smtClean="0"/>
              <a:t>.</a:t>
            </a:r>
            <a:endParaRPr lang="ru-RU" sz="4000" b="1" dirty="0"/>
          </a:p>
          <a:p>
            <a:pPr marL="0" indent="0">
              <a:buNone/>
            </a:pPr>
            <a:r>
              <a:rPr lang="ru-RU" sz="4000" b="1" dirty="0"/>
              <a:t>				(утёнок)</a:t>
            </a:r>
          </a:p>
        </p:txBody>
      </p:sp>
    </p:spTree>
    <p:extLst>
      <p:ext uri="{BB962C8B-B14F-4D97-AF65-F5344CB8AC3E}">
        <p14:creationId xmlns:p14="http://schemas.microsoft.com/office/powerpoint/2010/main" val="134237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Рефлексия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841863"/>
            <a:ext cx="9601200" cy="4297680"/>
          </a:xfrm>
        </p:spPr>
        <p:txBody>
          <a:bodyPr>
            <a:normAutofit/>
          </a:bodyPr>
          <a:lstStyle/>
          <a:p>
            <a:r>
              <a:rPr lang="ru-RU" sz="4000" dirty="0"/>
              <a:t>игра «</a:t>
            </a:r>
            <a:r>
              <a:rPr lang="ru-RU" sz="4000" dirty="0" err="1"/>
              <a:t>Данетка</a:t>
            </a:r>
            <a:r>
              <a:rPr lang="ru-RU" sz="4000" dirty="0"/>
              <a:t>» или цифровой диктант, когда ученику задают вопросы по теме урока (4-5). Ученик отвечает «да» или «нет». Ответы могут быть в виде знаков (да +, нет –) или цифр (1 – да, 0 – нет).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11407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10771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3707809"/>
              </p:ext>
            </p:extLst>
          </p:nvPr>
        </p:nvGraphicFramePr>
        <p:xfrm>
          <a:off x="1019174" y="1494971"/>
          <a:ext cx="10809968" cy="5021944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856140">
                  <a:extLst>
                    <a:ext uri="{9D8B030D-6E8A-4147-A177-3AD203B41FA5}">
                      <a16:colId xmlns:a16="http://schemas.microsoft.com/office/drawing/2014/main" val="1610508566"/>
                    </a:ext>
                  </a:extLst>
                </a:gridCol>
                <a:gridCol w="1596572">
                  <a:extLst>
                    <a:ext uri="{9D8B030D-6E8A-4147-A177-3AD203B41FA5}">
                      <a16:colId xmlns:a16="http://schemas.microsoft.com/office/drawing/2014/main" val="1131633372"/>
                    </a:ext>
                  </a:extLst>
                </a:gridCol>
                <a:gridCol w="6357256">
                  <a:extLst>
                    <a:ext uri="{9D8B030D-6E8A-4147-A177-3AD203B41FA5}">
                      <a16:colId xmlns:a16="http://schemas.microsoft.com/office/drawing/2014/main" val="4210289320"/>
                    </a:ext>
                  </a:extLst>
                </a:gridCol>
              </a:tblGrid>
              <a:tr h="1326286">
                <a:tc rowSpan="3"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– всё удавалось на уроке.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6698395"/>
                  </a:ext>
                </a:extLst>
              </a:tr>
              <a:tr h="1847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2.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– многое получилось, но были и трудности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3104797"/>
                  </a:ext>
                </a:extLst>
              </a:tr>
              <a:tr h="1847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3. 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– было очень трудно, многое не понял.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6294504"/>
                  </a:ext>
                </a:extLst>
              </a:tr>
            </a:tbl>
          </a:graphicData>
        </a:graphic>
      </p:graphicFrame>
      <p:sp>
        <p:nvSpPr>
          <p:cNvPr id="10" name="Улыбающееся лицо 9"/>
          <p:cNvSpPr>
            <a:spLocks noChangeArrowheads="1"/>
          </p:cNvSpPr>
          <p:nvPr/>
        </p:nvSpPr>
        <p:spPr bwMode="auto">
          <a:xfrm>
            <a:off x="4386490" y="1865742"/>
            <a:ext cx="540000" cy="5400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1" name="Улыбающееся лицо 10"/>
          <p:cNvSpPr>
            <a:spLocks noChangeArrowheads="1"/>
          </p:cNvSpPr>
          <p:nvPr/>
        </p:nvSpPr>
        <p:spPr bwMode="auto">
          <a:xfrm>
            <a:off x="4386490" y="5362393"/>
            <a:ext cx="540000" cy="540000"/>
          </a:xfrm>
          <a:prstGeom prst="smileyFace">
            <a:avLst>
              <a:gd name="adj" fmla="val -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2" name="Улыбающееся лицо 11"/>
          <p:cNvSpPr>
            <a:spLocks noChangeArrowheads="1"/>
          </p:cNvSpPr>
          <p:nvPr/>
        </p:nvSpPr>
        <p:spPr bwMode="auto">
          <a:xfrm>
            <a:off x="4386490" y="3495823"/>
            <a:ext cx="540000" cy="540000"/>
          </a:xfrm>
          <a:prstGeom prst="smileyFace">
            <a:avLst>
              <a:gd name="adj" fmla="val 134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1261155" y="2844006"/>
            <a:ext cx="2323873" cy="2323873"/>
          </a:xfrm>
          <a:prstGeom prst="sun">
            <a:avLst>
              <a:gd name="adj" fmla="val 20327"/>
            </a:avLst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41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Как же учить детей составлять загадки?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7909" y="2171700"/>
            <a:ext cx="10476411" cy="4320540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научить анализировать готовые загадки;</a:t>
            </a:r>
          </a:p>
          <a:p>
            <a:pPr lvl="0"/>
            <a:r>
              <a:rPr lang="ru-RU" sz="2400" dirty="0"/>
              <a:t>выделять существующие признаки </a:t>
            </a:r>
            <a:r>
              <a:rPr lang="ru-RU" sz="2400" dirty="0" err="1"/>
              <a:t>сло́ва</a:t>
            </a:r>
            <a:r>
              <a:rPr lang="ru-RU" sz="2400" dirty="0"/>
              <a:t> – отгадки;</a:t>
            </a:r>
          </a:p>
          <a:p>
            <a:pPr lvl="0"/>
            <a:r>
              <a:rPr lang="ru-RU" sz="2400" dirty="0"/>
              <a:t>обращать внимание на ассоциации, связанные с конкретным предметом, явлением и т.д.;</a:t>
            </a:r>
          </a:p>
          <a:p>
            <a:pPr lvl="0"/>
            <a:r>
              <a:rPr lang="ru-RU" sz="2400" dirty="0"/>
              <a:t>научить чувствовать рифму;</a:t>
            </a:r>
          </a:p>
          <a:p>
            <a:pPr lvl="0"/>
            <a:r>
              <a:rPr lang="ru-RU" sz="2400" dirty="0"/>
              <a:t>уметь подмечать, выделять особенности предмета (объекта) или его назначение для того, чтобы использовать его в загадке;</a:t>
            </a:r>
          </a:p>
          <a:p>
            <a:pPr lvl="0"/>
            <a:r>
              <a:rPr lang="ru-RU" sz="2400" dirty="0"/>
              <a:t>использовать изобразительные средства языка, чаще всего это сравнение и олицетворение.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74797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Приёмы</a:t>
            </a:r>
            <a:r>
              <a:rPr lang="ru-RU" b="1" dirty="0"/>
              <a:t>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19" y="1750423"/>
            <a:ext cx="10319657" cy="4637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1. Приём «Ассоциации».</a:t>
            </a:r>
          </a:p>
          <a:p>
            <a:pPr marL="0" indent="0">
              <a:buNone/>
            </a:pPr>
            <a:r>
              <a:rPr lang="ru-RU" sz="2800" dirty="0"/>
              <a:t>2. Приём «Сравнения».</a:t>
            </a:r>
          </a:p>
          <a:p>
            <a:pPr marL="0" indent="0">
              <a:buNone/>
            </a:pPr>
            <a:r>
              <a:rPr lang="ru-RU" sz="2800" dirty="0"/>
              <a:t>3. Игра «Рифмы</a:t>
            </a:r>
            <a:r>
              <a:rPr lang="ru-RU" sz="2800" dirty="0" smtClean="0"/>
              <a:t>»</a:t>
            </a:r>
          </a:p>
          <a:p>
            <a:pPr marL="0" indent="0">
              <a:buNone/>
            </a:pPr>
            <a:r>
              <a:rPr lang="ru-RU" sz="2800" dirty="0"/>
              <a:t>4. Памятки при работе над </a:t>
            </a:r>
            <a:r>
              <a:rPr lang="ru-RU" sz="2800" dirty="0" smtClean="0"/>
              <a:t>загадкой</a:t>
            </a:r>
          </a:p>
          <a:p>
            <a:pPr marL="0" indent="0">
              <a:buNone/>
            </a:pPr>
            <a:r>
              <a:rPr lang="ru-RU" sz="2800" dirty="0"/>
              <a:t>5. Понятия в виде загадок.</a:t>
            </a:r>
          </a:p>
          <a:p>
            <a:pPr marL="0" indent="0">
              <a:buNone/>
            </a:pPr>
            <a:r>
              <a:rPr lang="ru-RU" sz="2800" dirty="0"/>
              <a:t>6. Индивидуальная </a:t>
            </a:r>
            <a:r>
              <a:rPr lang="ru-RU" sz="2800" dirty="0" smtClean="0"/>
              <a:t>работа от </a:t>
            </a:r>
            <a:r>
              <a:rPr lang="ru-RU" sz="2800" dirty="0"/>
              <a:t>простого к </a:t>
            </a:r>
            <a:r>
              <a:rPr lang="ru-RU" sz="2800" dirty="0" smtClean="0"/>
              <a:t>сложному</a:t>
            </a:r>
          </a:p>
          <a:p>
            <a:pPr marL="0" indent="0">
              <a:buNone/>
            </a:pPr>
            <a:r>
              <a:rPr lang="ru-RU" sz="2800" dirty="0"/>
              <a:t>7. Различные виды рефлексии</a:t>
            </a:r>
          </a:p>
        </p:txBody>
      </p:sp>
    </p:spTree>
    <p:extLst>
      <p:ext uri="{BB962C8B-B14F-4D97-AF65-F5344CB8AC3E}">
        <p14:creationId xmlns:p14="http://schemas.microsoft.com/office/powerpoint/2010/main" val="913176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Приём «Ассоциации»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Задание: Я вам говорю слово (отгадку), а вы называете слова, с которыми ассоциируется данный предмет. Часто названные слова используем в тексте загадки.</a:t>
            </a:r>
          </a:p>
          <a:p>
            <a:r>
              <a:rPr lang="ru-RU" sz="3600" dirty="0"/>
              <a:t>Например, ёжик. Ассоциации: клубок, колючки, кактус.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2271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Приём «Сравнения»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988" y="2338251"/>
            <a:ext cx="9485811" cy="38387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Ветер </a:t>
            </a:r>
            <a:r>
              <a:rPr lang="ru-RU" sz="3600" dirty="0"/>
              <a:t>– летает, но не </a:t>
            </a:r>
            <a:r>
              <a:rPr lang="ru-RU" sz="3600" dirty="0" smtClean="0"/>
              <a:t>птица</a:t>
            </a:r>
            <a:endParaRPr lang="en-US" sz="3600" dirty="0" smtClean="0"/>
          </a:p>
          <a:p>
            <a:r>
              <a:rPr lang="ru-RU" sz="3600" dirty="0" smtClean="0"/>
              <a:t>Груша – похожа на лампочку</a:t>
            </a:r>
          </a:p>
          <a:p>
            <a:r>
              <a:rPr lang="ru-RU" sz="3600" dirty="0" smtClean="0"/>
              <a:t>Банан – похож на месяц</a:t>
            </a:r>
          </a:p>
          <a:p>
            <a:r>
              <a:rPr lang="ru-RU" sz="3600" dirty="0" smtClean="0"/>
              <a:t>Луна – похожа на дольку апельсина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05854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«Рифмы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Одеяло – покрывало, поливало, закрывало.</a:t>
            </a:r>
          </a:p>
          <a:p>
            <a:r>
              <a:rPr lang="ru-RU" sz="3600" dirty="0"/>
              <a:t>Шапка – тряпка, тяпка лапка.</a:t>
            </a:r>
          </a:p>
          <a:p>
            <a:r>
              <a:rPr lang="ru-RU" sz="3600" dirty="0"/>
              <a:t>Кошка – ложка, крошка, немножко, ладошка, картошка.</a:t>
            </a:r>
          </a:p>
          <a:p>
            <a:r>
              <a:rPr lang="ru-RU" sz="3600" dirty="0"/>
              <a:t>Лапки – хватки, царапки и так далее.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59221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Памятки при работе над загадкой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26765" t="39700" r="35429" b="38085"/>
          <a:stretch/>
        </p:blipFill>
        <p:spPr>
          <a:xfrm>
            <a:off x="838200" y="1612311"/>
            <a:ext cx="5812615" cy="1920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6942" t="34911" r="35409" b="26518"/>
          <a:stretch/>
        </p:blipFill>
        <p:spPr>
          <a:xfrm>
            <a:off x="1273628" y="3735978"/>
            <a:ext cx="4898572" cy="28215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26641" t="36339" r="35308" b="14197"/>
          <a:stretch/>
        </p:blipFill>
        <p:spPr>
          <a:xfrm>
            <a:off x="6805751" y="1926771"/>
            <a:ext cx="4950822" cy="361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56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Понятия в виде загадок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3690462"/>
              </p:ext>
            </p:extLst>
          </p:nvPr>
        </p:nvGraphicFramePr>
        <p:xfrm>
          <a:off x="966650" y="1436913"/>
          <a:ext cx="10580915" cy="489857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752458">
                  <a:extLst>
                    <a:ext uri="{9D8B030D-6E8A-4147-A177-3AD203B41FA5}">
                      <a16:colId xmlns:a16="http://schemas.microsoft.com/office/drawing/2014/main" val="4293824360"/>
                    </a:ext>
                  </a:extLst>
                </a:gridCol>
                <a:gridCol w="6828457">
                  <a:extLst>
                    <a:ext uri="{9D8B030D-6E8A-4147-A177-3AD203B41FA5}">
                      <a16:colId xmlns:a16="http://schemas.microsoft.com/office/drawing/2014/main" val="4169451225"/>
                    </a:ext>
                  </a:extLst>
                </a:gridCol>
              </a:tblGrid>
              <a:tr h="1059335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1. Свойства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Сам алый, сахарный, кафтан зелёный бархатный.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634157"/>
                  </a:ext>
                </a:extLst>
              </a:tr>
              <a:tr h="661233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2. </a:t>
                      </a:r>
                      <a:r>
                        <a:rPr lang="ru-RU" sz="2800" dirty="0" smtClean="0">
                          <a:effectLst/>
                        </a:rPr>
                        <a:t>Действия</a:t>
                      </a:r>
                      <a:endParaRPr lang="ru-RU" sz="28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Не лает, не кусает, в дом не пускает.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954057"/>
                  </a:ext>
                </a:extLst>
              </a:tr>
              <a:tr h="211867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3. Сравнения</a:t>
                      </a:r>
                    </a:p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effectLst/>
                        </a:rPr>
                        <a:t>Круглый, как донышко,</a:t>
                      </a:r>
                    </a:p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effectLst/>
                        </a:rPr>
                        <a:t>Горячий, как Солнышко,</a:t>
                      </a:r>
                    </a:p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effectLst/>
                        </a:rPr>
                        <a:t>Как щёчки, румяный,</a:t>
                      </a:r>
                    </a:p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effectLst/>
                        </a:rPr>
                        <a:t>Вкусен со сметаной.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702070"/>
                  </a:ext>
                </a:extLst>
              </a:tr>
              <a:tr h="529668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4. </a:t>
                      </a:r>
                      <a:r>
                        <a:rPr lang="ru-RU" sz="2800" dirty="0" smtClean="0">
                          <a:effectLst/>
                        </a:rPr>
                        <a:t>Противопоставления</a:t>
                      </a:r>
                      <a:endParaRPr lang="ru-RU" sz="28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Не дирижёр, а во фраке, птица, а не летает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517913"/>
                  </a:ext>
                </a:extLst>
              </a:tr>
              <a:tr h="529668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5. </a:t>
                      </a:r>
                      <a:r>
                        <a:rPr lang="ru-RU" sz="2800" dirty="0" smtClean="0">
                          <a:effectLst/>
                        </a:rPr>
                        <a:t>Головоломки</a:t>
                      </a:r>
                      <a:endParaRPr lang="ru-RU" sz="28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Что можно приготовить, а съесть нельзя?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114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94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286" y="660126"/>
            <a:ext cx="3291841" cy="1649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Круглый</a:t>
            </a:r>
            <a:r>
              <a:rPr lang="ru-RU" sz="2400" dirty="0"/>
              <a:t>, а не шар,</a:t>
            </a:r>
          </a:p>
          <a:p>
            <a:pPr marL="0" indent="0">
              <a:buNone/>
            </a:pPr>
            <a:r>
              <a:rPr lang="ru-RU" sz="2400" dirty="0" smtClean="0"/>
              <a:t>Сладкий</a:t>
            </a:r>
            <a:r>
              <a:rPr lang="ru-RU" sz="2400" dirty="0"/>
              <a:t>, а не сахар,</a:t>
            </a:r>
          </a:p>
          <a:p>
            <a:pPr marL="0" indent="0">
              <a:buNone/>
            </a:pPr>
            <a:r>
              <a:rPr lang="ru-RU" sz="2400" dirty="0" smtClean="0"/>
              <a:t>Зелёный</a:t>
            </a:r>
            <a:r>
              <a:rPr lang="ru-RU" sz="2400" dirty="0"/>
              <a:t>, а не трава.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195354" y="427899"/>
            <a:ext cx="3485606" cy="1557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08862" y="888274"/>
            <a:ext cx="3291841" cy="666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ru-RU" sz="24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016137" y="1203822"/>
            <a:ext cx="3890555" cy="561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№ 4 – противопоставление</a:t>
            </a:r>
            <a:endParaRPr lang="ru-RU" sz="28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534195" y="2769597"/>
            <a:ext cx="3291841" cy="1649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Мягонькие лапки,</a:t>
            </a:r>
          </a:p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лапках цап-царапки</a:t>
            </a:r>
            <a:endParaRPr lang="ru-RU" sz="28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258198" y="3035615"/>
            <a:ext cx="3890555" cy="561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№ 1 – свойства</a:t>
            </a:r>
            <a:endParaRPr lang="ru-RU" sz="32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971109" y="4689656"/>
            <a:ext cx="3709851" cy="1649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Фыркает, когда сердит.</a:t>
            </a:r>
          </a:p>
          <a:p>
            <a:pPr marL="0" indent="0">
              <a:buNone/>
            </a:pPr>
            <a:r>
              <a:rPr lang="ru-RU" sz="2400" dirty="0" smtClean="0"/>
              <a:t>Весь </a:t>
            </a:r>
            <a:r>
              <a:rPr lang="ru-RU" sz="2400" dirty="0"/>
              <a:t>колючками покрыт.</a:t>
            </a:r>
            <a:endParaRPr lang="ru-RU" sz="2800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800703" y="4952501"/>
            <a:ext cx="3890555" cy="561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№ 2 – действия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26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66</TotalTime>
  <Words>499</Words>
  <Application>Microsoft Office PowerPoint</Application>
  <PresentationFormat>Широкоэкранный</PresentationFormat>
  <Paragraphs>84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Franklin Gothic Book</vt:lpstr>
      <vt:lpstr>Times New Roman</vt:lpstr>
      <vt:lpstr>Crop</vt:lpstr>
      <vt:lpstr>«Секреты» загадок</vt:lpstr>
      <vt:lpstr>Как же учить детей составлять загадки?</vt:lpstr>
      <vt:lpstr>Приёмы работы</vt:lpstr>
      <vt:lpstr>Приём «Ассоциации»</vt:lpstr>
      <vt:lpstr>Приём «Сравнения»</vt:lpstr>
      <vt:lpstr>Игра «Рифмы»</vt:lpstr>
      <vt:lpstr>Памятки при работе над загадкой</vt:lpstr>
      <vt:lpstr>Понятия в виде загадок</vt:lpstr>
      <vt:lpstr>Презентация PowerPoint</vt:lpstr>
      <vt:lpstr>Индивидуальная работа </vt:lpstr>
      <vt:lpstr>Индивидуальная работа </vt:lpstr>
      <vt:lpstr>Индивидуальная работа </vt:lpstr>
      <vt:lpstr>Рефлексия</vt:lpstr>
      <vt:lpstr>Рефлексия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«Секреты» загадок</dc:title>
  <dc:creator>Рысев</dc:creator>
  <cp:lastModifiedBy>Рысев</cp:lastModifiedBy>
  <cp:revision>31</cp:revision>
  <dcterms:created xsi:type="dcterms:W3CDTF">2023-11-10T04:13:38Z</dcterms:created>
  <dcterms:modified xsi:type="dcterms:W3CDTF">2023-11-10T06:32:27Z</dcterms:modified>
</cp:coreProperties>
</file>