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FE5A-82ED-499E-9EB6-D6B97994453B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B604-3D6A-4739-93AD-02C9A8B5A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974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FE5A-82ED-499E-9EB6-D6B97994453B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B604-3D6A-4739-93AD-02C9A8B5A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876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FE5A-82ED-499E-9EB6-D6B97994453B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B604-3D6A-4739-93AD-02C9A8B5A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670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FE5A-82ED-499E-9EB6-D6B97994453B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B604-3D6A-4739-93AD-02C9A8B5A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90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FE5A-82ED-499E-9EB6-D6B97994453B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B604-3D6A-4739-93AD-02C9A8B5A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256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FE5A-82ED-499E-9EB6-D6B97994453B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B604-3D6A-4739-93AD-02C9A8B5A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52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FE5A-82ED-499E-9EB6-D6B97994453B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B604-3D6A-4739-93AD-02C9A8B5A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644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FE5A-82ED-499E-9EB6-D6B97994453B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B604-3D6A-4739-93AD-02C9A8B5A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840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FE5A-82ED-499E-9EB6-D6B97994453B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B604-3D6A-4739-93AD-02C9A8B5A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44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FE5A-82ED-499E-9EB6-D6B97994453B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B604-3D6A-4739-93AD-02C9A8B5A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08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FE5A-82ED-499E-9EB6-D6B97994453B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B604-3D6A-4739-93AD-02C9A8B5A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728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6FE5A-82ED-499E-9EB6-D6B97994453B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4B604-3D6A-4739-93AD-02C9A8B5A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74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589" y="300038"/>
            <a:ext cx="11958636" cy="6329362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dirty="0" smtClean="0">
                <a:latin typeface="Century Gothic" panose="020B0502020202020204" pitchFamily="34" charset="0"/>
              </a:rPr>
              <a:t> </a:t>
            </a:r>
          </a:p>
          <a:p>
            <a:pPr marL="0" indent="0" algn="ctr">
              <a:buNone/>
            </a:pPr>
            <a:endParaRPr lang="ru-RU" sz="4400" b="1" dirty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ru-RU" sz="4800" dirty="0" smtClean="0">
                <a:latin typeface="Century Gothic" panose="020B0502020202020204" pitchFamily="34" charset="0"/>
              </a:rPr>
              <a:t>Официально-деловой </a:t>
            </a:r>
            <a:r>
              <a:rPr lang="ru-RU" sz="4800" dirty="0">
                <a:latin typeface="Century Gothic" panose="020B0502020202020204" pitchFamily="34" charset="0"/>
              </a:rPr>
              <a:t>стиль — книжный стиль речи, который используется в сфере официальных отношений и делопроизводства.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65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8613" y="371475"/>
            <a:ext cx="11487150" cy="6172200"/>
          </a:xfrm>
        </p:spPr>
        <p:txBody>
          <a:bodyPr/>
          <a:lstStyle/>
          <a:p>
            <a:pPr marL="0" indent="0" algn="ctr">
              <a:buNone/>
            </a:pPr>
            <a:endParaRPr lang="ru-RU" sz="4400" b="1" dirty="0" smtClean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ru-RU" sz="4400" b="1" dirty="0" smtClean="0">
                <a:latin typeface="Century Gothic" panose="020B0502020202020204" pitchFamily="34" charset="0"/>
              </a:rPr>
              <a:t>Основные </a:t>
            </a:r>
            <a:r>
              <a:rPr lang="ru-RU" sz="4400" b="1" dirty="0">
                <a:latin typeface="Century Gothic" panose="020B0502020202020204" pitchFamily="34" charset="0"/>
              </a:rPr>
              <a:t>жанры </a:t>
            </a:r>
            <a:r>
              <a:rPr lang="ru-RU" sz="4400" dirty="0">
                <a:latin typeface="Century Gothic" panose="020B0502020202020204" pitchFamily="34" charset="0"/>
              </a:rPr>
              <a:t>официально-делового стиля: заявление, объяснительная записка, справка, расписка, анкета, запрос, резюме, доверенность, отчёт, протокол, характеристика, закон, указ, конституция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37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814" y="171450"/>
            <a:ext cx="11172824" cy="650081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u="sng" dirty="0">
                <a:latin typeface="Century Gothic" panose="020B0502020202020204" pitchFamily="34" charset="0"/>
              </a:rPr>
              <a:t>Характерные стилевые черты:</a:t>
            </a:r>
          </a:p>
          <a:p>
            <a:pPr lvl="0"/>
            <a:r>
              <a:rPr lang="ru-RU" sz="3200" b="1" dirty="0">
                <a:latin typeface="Century Gothic" panose="020B0502020202020204" pitchFamily="34" charset="0"/>
              </a:rPr>
              <a:t>абстрактность </a:t>
            </a:r>
            <a:r>
              <a:rPr lang="ru-RU" sz="3200" dirty="0">
                <a:latin typeface="Century Gothic" panose="020B0502020202020204" pitchFamily="34" charset="0"/>
              </a:rPr>
              <a:t>(обобщённость);</a:t>
            </a:r>
          </a:p>
          <a:p>
            <a:pPr lvl="0"/>
            <a:r>
              <a:rPr lang="ru-RU" sz="3200" b="1" dirty="0">
                <a:latin typeface="Century Gothic" panose="020B0502020202020204" pitchFamily="34" charset="0"/>
              </a:rPr>
              <a:t>точность </a:t>
            </a:r>
            <a:r>
              <a:rPr lang="ru-RU" sz="3200" dirty="0">
                <a:latin typeface="Century Gothic" panose="020B0502020202020204" pitchFamily="34" charset="0"/>
              </a:rPr>
              <a:t>(однозначность трактовки, не допускающая двоякого толкования);</a:t>
            </a:r>
          </a:p>
          <a:p>
            <a:pPr lvl="0"/>
            <a:r>
              <a:rPr lang="ru-RU" sz="3200" b="1" dirty="0">
                <a:latin typeface="Century Gothic" panose="020B0502020202020204" pitchFamily="34" charset="0"/>
              </a:rPr>
              <a:t>строгость</a:t>
            </a:r>
            <a:r>
              <a:rPr lang="ru-RU" sz="3200" dirty="0">
                <a:latin typeface="Century Gothic" panose="020B0502020202020204" pitchFamily="34" charset="0"/>
              </a:rPr>
              <a:t>, «сухость» изложения;</a:t>
            </a:r>
          </a:p>
          <a:p>
            <a:pPr lvl="0"/>
            <a:r>
              <a:rPr lang="ru-RU" sz="3200" b="1" dirty="0">
                <a:latin typeface="Century Gothic" panose="020B0502020202020204" pitchFamily="34" charset="0"/>
              </a:rPr>
              <a:t>официальность</a:t>
            </a:r>
            <a:r>
              <a:rPr lang="ru-RU" sz="3200" dirty="0">
                <a:latin typeface="Century Gothic" panose="020B0502020202020204" pitchFamily="34" charset="0"/>
              </a:rPr>
              <a:t>;</a:t>
            </a:r>
          </a:p>
          <a:p>
            <a:pPr lvl="0"/>
            <a:r>
              <a:rPr lang="ru-RU" sz="3200" b="1" dirty="0">
                <a:latin typeface="Century Gothic" panose="020B0502020202020204" pitchFamily="34" charset="0"/>
              </a:rPr>
              <a:t>лаконичность </a:t>
            </a:r>
            <a:r>
              <a:rPr lang="ru-RU" sz="3200" dirty="0">
                <a:latin typeface="Century Gothic" panose="020B0502020202020204" pitchFamily="34" charset="0"/>
              </a:rPr>
              <a:t>(краткость, отсутствие избыточной информации, сжатость, компактность);</a:t>
            </a:r>
          </a:p>
          <a:p>
            <a:pPr lvl="0"/>
            <a:r>
              <a:rPr lang="ru-RU" sz="3200" b="1" dirty="0">
                <a:latin typeface="Century Gothic" panose="020B0502020202020204" pitchFamily="34" charset="0"/>
              </a:rPr>
              <a:t>шаблонность </a:t>
            </a:r>
            <a:r>
              <a:rPr lang="ru-RU" sz="3200" dirty="0">
                <a:latin typeface="Century Gothic" panose="020B0502020202020204" pitchFamily="34" charset="0"/>
              </a:rPr>
              <a:t>(часто документы составляются по образцу, то есть имеют свою стандартную форму, которую необходимо заполнить, вписывая нужную информацию);</a:t>
            </a:r>
          </a:p>
          <a:p>
            <a:pPr lvl="0"/>
            <a:r>
              <a:rPr lang="ru-RU" sz="3200" b="1" dirty="0">
                <a:latin typeface="Century Gothic" panose="020B0502020202020204" pitchFamily="34" charset="0"/>
              </a:rPr>
              <a:t>логичность</a:t>
            </a:r>
            <a:r>
              <a:rPr lang="ru-RU" sz="3200" dirty="0">
                <a:latin typeface="Century Gothic" panose="020B0502020202020204" pitchFamily="34" charset="0"/>
              </a:rPr>
              <a:t>.</a:t>
            </a:r>
          </a:p>
          <a:p>
            <a:endParaRPr lang="ru-RU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52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8613" y="285750"/>
            <a:ext cx="11644312" cy="63579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u="sng" dirty="0">
                <a:latin typeface="Century Gothic" panose="020B0502020202020204" pitchFamily="34" charset="0"/>
              </a:rPr>
              <a:t>Лексические особенности:</a:t>
            </a:r>
          </a:p>
          <a:p>
            <a:pPr lvl="0"/>
            <a:r>
              <a:rPr lang="ru-RU" sz="4000" b="1" dirty="0">
                <a:latin typeface="Century Gothic" panose="020B0502020202020204" pitchFamily="34" charset="0"/>
              </a:rPr>
              <a:t>отсутствие эмоционально окрашенных слов и выражений, средств выразительности</a:t>
            </a:r>
            <a:r>
              <a:rPr lang="ru-RU" sz="4000" dirty="0">
                <a:latin typeface="Century Gothic" panose="020B0502020202020204" pitchFamily="34" charset="0"/>
              </a:rPr>
              <a:t>;</a:t>
            </a:r>
          </a:p>
          <a:p>
            <a:pPr lvl="0"/>
            <a:r>
              <a:rPr lang="ru-RU" sz="4000" b="1" dirty="0">
                <a:latin typeface="Century Gothic" panose="020B0502020202020204" pitchFamily="34" charset="0"/>
              </a:rPr>
              <a:t>употребление юридических терминов </a:t>
            </a:r>
            <a:r>
              <a:rPr lang="ru-RU" sz="4000" dirty="0">
                <a:latin typeface="Century Gothic" panose="020B0502020202020204" pitchFamily="34" charset="0"/>
              </a:rPr>
              <a:t>(слов, имеющих в словаре помету «</a:t>
            </a:r>
            <a:r>
              <a:rPr lang="ru-RU" sz="4000" i="1" dirty="0">
                <a:latin typeface="Century Gothic" panose="020B0502020202020204" pitchFamily="34" charset="0"/>
              </a:rPr>
              <a:t>офиц</a:t>
            </a:r>
            <a:r>
              <a:rPr lang="ru-RU" sz="4000" dirty="0">
                <a:latin typeface="Century Gothic" panose="020B0502020202020204" pitchFamily="34" charset="0"/>
              </a:rPr>
              <a:t>.» — «официальное»: например,</a:t>
            </a:r>
            <a:r>
              <a:rPr lang="ru-RU" sz="4000" i="1" dirty="0">
                <a:latin typeface="Century Gothic" panose="020B0502020202020204" pitchFamily="34" charset="0"/>
              </a:rPr>
              <a:t> недвижимый, супруг, предуведомить</a:t>
            </a:r>
            <a:r>
              <a:rPr lang="ru-RU" sz="4000" dirty="0">
                <a:latin typeface="Century Gothic" panose="020B0502020202020204" pitchFamily="34" charset="0"/>
              </a:rPr>
              <a:t> и др.);</a:t>
            </a:r>
          </a:p>
          <a:p>
            <a:pPr lvl="0"/>
            <a:r>
              <a:rPr lang="ru-RU" sz="4000" b="1" dirty="0">
                <a:latin typeface="Century Gothic" panose="020B0502020202020204" pitchFamily="34" charset="0"/>
              </a:rPr>
              <a:t>использование речевых штампов </a:t>
            </a:r>
            <a:r>
              <a:rPr lang="ru-RU" sz="4000" dirty="0">
                <a:latin typeface="Century Gothic" panose="020B0502020202020204" pitchFamily="34" charset="0"/>
              </a:rPr>
              <a:t>(готовых, стандартных выражений).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526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88" y="285750"/>
            <a:ext cx="11315700" cy="63150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latin typeface="Century Gothic" panose="020B0502020202020204" pitchFamily="34" charset="0"/>
              </a:rPr>
              <a:t>Инструкция — жанр официально-делового стиля, в котором содержатся правила, устанавливающие порядок и способ выполнения чего-либо</a:t>
            </a:r>
            <a:r>
              <a:rPr lang="ru-RU" b="1" dirty="0" smtClean="0">
                <a:latin typeface="Century Gothic" panose="020B0502020202020204" pitchFamily="34" charset="0"/>
              </a:rPr>
              <a:t>.</a:t>
            </a:r>
          </a:p>
          <a:p>
            <a:pPr marL="0" indent="0" algn="ctr">
              <a:buNone/>
            </a:pPr>
            <a:endParaRPr lang="ru-RU" dirty="0">
              <a:latin typeface="Century Gothic" panose="020B0502020202020204" pitchFamily="34" charset="0"/>
            </a:endParaRPr>
          </a:p>
          <a:p>
            <a:r>
              <a:rPr lang="ru-RU" b="1" dirty="0">
                <a:latin typeface="Century Gothic" panose="020B0502020202020204" pitchFamily="34" charset="0"/>
              </a:rPr>
              <a:t>Виды инструкций</a:t>
            </a:r>
            <a:r>
              <a:rPr lang="ru-RU" dirty="0">
                <a:latin typeface="Century Gothic" panose="020B0502020202020204" pitchFamily="34" charset="0"/>
              </a:rPr>
              <a:t>:</a:t>
            </a:r>
          </a:p>
          <a:p>
            <a:pPr lvl="0"/>
            <a:r>
              <a:rPr lang="ru-RU" dirty="0">
                <a:latin typeface="Century Gothic" panose="020B0502020202020204" pitchFamily="34" charset="0"/>
              </a:rPr>
              <a:t>инструкция по технике безопасности;</a:t>
            </a:r>
          </a:p>
          <a:p>
            <a:pPr lvl="0"/>
            <a:r>
              <a:rPr lang="ru-RU" dirty="0">
                <a:latin typeface="Century Gothic" panose="020B0502020202020204" pitchFamily="34" charset="0"/>
              </a:rPr>
              <a:t>инструкция по охране труда;</a:t>
            </a:r>
          </a:p>
          <a:p>
            <a:pPr lvl="0"/>
            <a:r>
              <a:rPr lang="ru-RU" dirty="0">
                <a:latin typeface="Century Gothic" panose="020B0502020202020204" pitchFamily="34" charset="0"/>
              </a:rPr>
              <a:t>инструкция по правилам эксплуатации бытовых приборов;</a:t>
            </a:r>
          </a:p>
          <a:p>
            <a:pPr lvl="0"/>
            <a:r>
              <a:rPr lang="ru-RU" dirty="0">
                <a:latin typeface="Century Gothic" panose="020B0502020202020204" pitchFamily="34" charset="0"/>
              </a:rPr>
              <a:t>должностная инструкция;</a:t>
            </a:r>
          </a:p>
          <a:p>
            <a:pPr lvl="0"/>
            <a:r>
              <a:rPr lang="ru-RU" dirty="0">
                <a:latin typeface="Century Gothic" panose="020B0502020202020204" pitchFamily="34" charset="0"/>
              </a:rPr>
              <a:t>инструкция по правилам поведения (в общественных местах, на льду и др.);</a:t>
            </a:r>
          </a:p>
          <a:p>
            <a:pPr lvl="0"/>
            <a:r>
              <a:rPr lang="ru-RU" dirty="0">
                <a:latin typeface="Century Gothic" panose="020B0502020202020204" pitchFamily="34" charset="0"/>
              </a:rPr>
              <a:t>инструкция по применению лекарственных препаратов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899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43</Words>
  <Application>Microsoft Office PowerPoint</Application>
  <PresentationFormat>Широкоэкранный</PresentationFormat>
  <Paragraphs>26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Голубева</dc:creator>
  <cp:lastModifiedBy>Надежда Голубева</cp:lastModifiedBy>
  <cp:revision>3</cp:revision>
  <dcterms:created xsi:type="dcterms:W3CDTF">2023-10-19T07:42:55Z</dcterms:created>
  <dcterms:modified xsi:type="dcterms:W3CDTF">2023-10-19T09:54:08Z</dcterms:modified>
</cp:coreProperties>
</file>