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2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1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douladushkikohma.ru/meropriyatiya/post/den-medvedy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ед.jpg"/>
          <p:cNvPicPr>
            <a:picLocks noChangeAspect="1"/>
          </p:cNvPicPr>
          <p:nvPr/>
        </p:nvPicPr>
        <p:blipFill>
          <a:blip r:embed="rId2"/>
          <a:srcRect b="2500"/>
          <a:stretch>
            <a:fillRect/>
          </a:stretch>
        </p:blipFill>
        <p:spPr>
          <a:xfrm>
            <a:off x="0" y="381000"/>
            <a:ext cx="9144000" cy="5943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90800" y="4343400"/>
            <a:ext cx="43368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ДЕНЬ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МЕДВЕДЯ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62200" y="3886200"/>
            <a:ext cx="4721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Проект по познавательно-речевому развитию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200400" y="5257800"/>
            <a:ext cx="31557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Подготовила  Павленкова Д.С.</a:t>
            </a:r>
          </a:p>
          <a:p>
            <a:endParaRPr lang="ru-RU" dirty="0" smtClean="0"/>
          </a:p>
          <a:p>
            <a:pPr algn="ctr"/>
            <a:r>
              <a:rPr lang="ru-RU" dirty="0" smtClean="0"/>
              <a:t>2023 год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228600"/>
            <a:ext cx="9144000" cy="6400799"/>
            <a:chOff x="0" y="228600"/>
            <a:chExt cx="9144000" cy="6400799"/>
          </a:xfrm>
        </p:grpSpPr>
        <p:pic>
          <p:nvPicPr>
            <p:cNvPr id="2" name="Рисунок 1" descr="мед.jpg"/>
            <p:cNvPicPr>
              <a:picLocks noChangeAspect="1"/>
            </p:cNvPicPr>
            <p:nvPr/>
          </p:nvPicPr>
          <p:blipFill>
            <a:blip r:embed="rId2" cstate="print"/>
            <a:srcRect b="2500"/>
            <a:stretch>
              <a:fillRect/>
            </a:stretch>
          </p:blipFill>
          <p:spPr>
            <a:xfrm>
              <a:off x="3399692" y="228600"/>
              <a:ext cx="2344616" cy="1524000"/>
            </a:xfrm>
            <a:prstGeom prst="rect">
              <a:avLst/>
            </a:prstGeom>
          </p:spPr>
        </p:pic>
        <p:pic>
          <p:nvPicPr>
            <p:cNvPr id="3" name="Рисунок 2" descr="мед.jpg"/>
            <p:cNvPicPr>
              <a:picLocks noChangeAspect="1"/>
            </p:cNvPicPr>
            <p:nvPr/>
          </p:nvPicPr>
          <p:blipFill>
            <a:blip r:embed="rId3"/>
            <a:srcRect l="3876" t="59128" r="3101" b="2500"/>
            <a:stretch>
              <a:fillRect/>
            </a:stretch>
          </p:blipFill>
          <p:spPr>
            <a:xfrm>
              <a:off x="0" y="3886200"/>
              <a:ext cx="9144000" cy="2743199"/>
            </a:xfrm>
            <a:prstGeom prst="rect">
              <a:avLst/>
            </a:prstGeom>
          </p:spPr>
        </p:pic>
        <p:pic>
          <p:nvPicPr>
            <p:cNvPr id="4" name="Рисунок 3" descr="мед.jpg"/>
            <p:cNvPicPr>
              <a:picLocks noChangeAspect="1"/>
            </p:cNvPicPr>
            <p:nvPr/>
          </p:nvPicPr>
          <p:blipFill>
            <a:blip r:embed="rId3"/>
            <a:srcRect l="3876" t="59128" r="3101" b="2500"/>
            <a:stretch>
              <a:fillRect/>
            </a:stretch>
          </p:blipFill>
          <p:spPr>
            <a:xfrm flipV="1">
              <a:off x="0" y="1066799"/>
              <a:ext cx="9144000" cy="2819400"/>
            </a:xfrm>
            <a:prstGeom prst="rect">
              <a:avLst/>
            </a:prstGeom>
          </p:spPr>
        </p:pic>
      </p:grpSp>
      <p:sp>
        <p:nvSpPr>
          <p:cNvPr id="6" name="TextBox 5"/>
          <p:cNvSpPr txBox="1"/>
          <p:nvPr/>
        </p:nvSpPr>
        <p:spPr>
          <a:xfrm>
            <a:off x="914400" y="1524000"/>
            <a:ext cx="7239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Тип проекта: </a:t>
            </a:r>
            <a:r>
              <a:rPr lang="ru-RU" dirty="0" smtClean="0"/>
              <a:t>краткосрочный, познавательно-речевой</a:t>
            </a:r>
          </a:p>
          <a:p>
            <a:endParaRPr lang="ru-RU" dirty="0" smtClean="0"/>
          </a:p>
          <a:p>
            <a:r>
              <a:rPr lang="ru-RU" b="1" dirty="0" smtClean="0"/>
              <a:t>Цель:</a:t>
            </a:r>
            <a:r>
              <a:rPr lang="ru-RU" dirty="0" smtClean="0"/>
              <a:t> уточнить и расширить представления детей о медведях.</a:t>
            </a:r>
          </a:p>
          <a:p>
            <a:endParaRPr lang="ru-RU" dirty="0" smtClean="0"/>
          </a:p>
          <a:p>
            <a:r>
              <a:rPr lang="ru-RU" b="1" dirty="0" smtClean="0"/>
              <a:t>Задачи:</a:t>
            </a:r>
            <a:r>
              <a:rPr lang="ru-RU" dirty="0" smtClean="0"/>
              <a:t> </a:t>
            </a:r>
          </a:p>
          <a:p>
            <a:pPr>
              <a:buFontTx/>
              <a:buChar char="-"/>
            </a:pPr>
            <a:r>
              <a:rPr lang="ru-RU" dirty="0" smtClean="0"/>
              <a:t>п</a:t>
            </a:r>
            <a:r>
              <a:rPr lang="ru-RU" dirty="0" smtClean="0"/>
              <a:t>ознакомить с праздником «День Медведя»,</a:t>
            </a:r>
          </a:p>
          <a:p>
            <a:pPr>
              <a:buFontTx/>
              <a:buChar char="-"/>
            </a:pPr>
            <a:r>
              <a:rPr lang="ru-RU" dirty="0" smtClean="0"/>
              <a:t> </a:t>
            </a:r>
            <a:r>
              <a:rPr lang="ru-RU" dirty="0" smtClean="0"/>
              <a:t>систематизировать представления детей о жизни бурого и белого медведей (среда обитания, образ жизни, питание),</a:t>
            </a:r>
          </a:p>
          <a:p>
            <a:pPr>
              <a:buFontTx/>
              <a:buChar char="-"/>
            </a:pPr>
            <a:r>
              <a:rPr lang="ru-RU" dirty="0" smtClean="0"/>
              <a:t> </a:t>
            </a:r>
            <a:r>
              <a:rPr lang="ru-RU" dirty="0" smtClean="0"/>
              <a:t>развивать речевую активность детей,</a:t>
            </a:r>
          </a:p>
          <a:p>
            <a:pPr>
              <a:buFontTx/>
              <a:buChar char="-"/>
            </a:pPr>
            <a:r>
              <a:rPr lang="ru-RU" dirty="0" smtClean="0"/>
              <a:t> создать условия для познавательно-творческого взаимодействия детей и родителей,</a:t>
            </a:r>
          </a:p>
          <a:p>
            <a:pPr>
              <a:buFontTx/>
              <a:buChar char="-"/>
            </a:pPr>
            <a:r>
              <a:rPr lang="ru-RU" dirty="0" smtClean="0"/>
              <a:t> </a:t>
            </a:r>
            <a:r>
              <a:rPr lang="ru-RU" dirty="0" smtClean="0"/>
              <a:t>продолжать воспитывать чувство любви и доброты к окружающему миру,</a:t>
            </a:r>
          </a:p>
          <a:p>
            <a:pPr>
              <a:buFontTx/>
              <a:buChar char="-"/>
            </a:pPr>
            <a:r>
              <a:rPr lang="ru-RU" dirty="0" smtClean="0"/>
              <a:t> </a:t>
            </a:r>
            <a:r>
              <a:rPr lang="ru-RU" dirty="0" smtClean="0"/>
              <a:t>развивать любознательность.</a:t>
            </a:r>
          </a:p>
          <a:p>
            <a:pPr>
              <a:buFontTx/>
              <a:buChar char="-"/>
            </a:pPr>
            <a:endParaRPr lang="ru-RU" dirty="0" smtClean="0"/>
          </a:p>
          <a:p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228600"/>
            <a:ext cx="9144000" cy="6400799"/>
            <a:chOff x="0" y="228600"/>
            <a:chExt cx="9144000" cy="6400799"/>
          </a:xfrm>
        </p:grpSpPr>
        <p:pic>
          <p:nvPicPr>
            <p:cNvPr id="2" name="Рисунок 1" descr="мед.jpg"/>
            <p:cNvPicPr>
              <a:picLocks noChangeAspect="1"/>
            </p:cNvPicPr>
            <p:nvPr/>
          </p:nvPicPr>
          <p:blipFill>
            <a:blip r:embed="rId2" cstate="print"/>
            <a:srcRect b="2500"/>
            <a:stretch>
              <a:fillRect/>
            </a:stretch>
          </p:blipFill>
          <p:spPr>
            <a:xfrm>
              <a:off x="3399692" y="228600"/>
              <a:ext cx="2344616" cy="1524000"/>
            </a:xfrm>
            <a:prstGeom prst="rect">
              <a:avLst/>
            </a:prstGeom>
          </p:spPr>
        </p:pic>
        <p:pic>
          <p:nvPicPr>
            <p:cNvPr id="3" name="Рисунок 2" descr="мед.jpg"/>
            <p:cNvPicPr>
              <a:picLocks noChangeAspect="1"/>
            </p:cNvPicPr>
            <p:nvPr/>
          </p:nvPicPr>
          <p:blipFill>
            <a:blip r:embed="rId3"/>
            <a:srcRect l="3876" t="59128" r="3101" b="2500"/>
            <a:stretch>
              <a:fillRect/>
            </a:stretch>
          </p:blipFill>
          <p:spPr>
            <a:xfrm>
              <a:off x="0" y="3886200"/>
              <a:ext cx="9144000" cy="2743199"/>
            </a:xfrm>
            <a:prstGeom prst="rect">
              <a:avLst/>
            </a:prstGeom>
          </p:spPr>
        </p:pic>
        <p:pic>
          <p:nvPicPr>
            <p:cNvPr id="4" name="Рисунок 3" descr="мед.jpg"/>
            <p:cNvPicPr>
              <a:picLocks noChangeAspect="1"/>
            </p:cNvPicPr>
            <p:nvPr/>
          </p:nvPicPr>
          <p:blipFill>
            <a:blip r:embed="rId3"/>
            <a:srcRect l="3876" t="59128" r="3101" b="2500"/>
            <a:stretch>
              <a:fillRect/>
            </a:stretch>
          </p:blipFill>
          <p:spPr>
            <a:xfrm flipV="1">
              <a:off x="0" y="1066799"/>
              <a:ext cx="9144000" cy="2819400"/>
            </a:xfrm>
            <a:prstGeom prst="rect">
              <a:avLst/>
            </a:prstGeom>
          </p:spPr>
        </p:pic>
      </p:grpSp>
      <p:sp>
        <p:nvSpPr>
          <p:cNvPr id="6" name="TextBox 5"/>
          <p:cNvSpPr txBox="1"/>
          <p:nvPr/>
        </p:nvSpPr>
        <p:spPr>
          <a:xfrm>
            <a:off x="914400" y="1524000"/>
            <a:ext cx="72390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Мероприятия:</a:t>
            </a:r>
          </a:p>
          <a:p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 Рассматривание книг и иллюстраций о медведях.</a:t>
            </a:r>
          </a:p>
          <a:p>
            <a:pPr>
              <a:buFontTx/>
              <a:buChar char="-"/>
            </a:pPr>
            <a:r>
              <a:rPr lang="ru-RU" dirty="0" smtClean="0"/>
              <a:t> Познавательно-речевое занятие «Кто такие медведи?»</a:t>
            </a:r>
          </a:p>
          <a:p>
            <a:pPr>
              <a:buFontTx/>
              <a:buChar char="-"/>
            </a:pPr>
            <a:r>
              <a:rPr lang="ru-RU" dirty="0" smtClean="0"/>
              <a:t> Чтение и обсуждение сказки В. Бианки «</a:t>
            </a:r>
            <a:r>
              <a:rPr lang="ru-RU" dirty="0" err="1" smtClean="0"/>
              <a:t>Аришка-Трусишка</a:t>
            </a:r>
            <a:r>
              <a:rPr lang="ru-RU" dirty="0" smtClean="0"/>
              <a:t>» (сказка   </a:t>
            </a:r>
          </a:p>
          <a:p>
            <a:r>
              <a:rPr lang="ru-RU" dirty="0" smtClean="0"/>
              <a:t>   учит </a:t>
            </a:r>
            <a:r>
              <a:rPr lang="ru-RU" dirty="0" smtClean="0"/>
              <a:t>смелости, самостоятельности, умению подмечать опасность </a:t>
            </a:r>
            <a:r>
              <a:rPr lang="ru-RU" dirty="0" smtClean="0"/>
              <a:t> </a:t>
            </a:r>
          </a:p>
          <a:p>
            <a:r>
              <a:rPr lang="ru-RU" dirty="0" smtClean="0"/>
              <a:t> </a:t>
            </a:r>
            <a:r>
              <a:rPr lang="ru-RU" dirty="0" smtClean="0"/>
              <a:t>  вовремя </a:t>
            </a:r>
            <a:r>
              <a:rPr lang="ru-RU" dirty="0" smtClean="0"/>
              <a:t>и не идти на поводу у своих желаний, если это </a:t>
            </a:r>
            <a:r>
              <a:rPr lang="ru-RU" dirty="0" smtClean="0"/>
              <a:t>рискованно).</a:t>
            </a:r>
          </a:p>
          <a:p>
            <a:pPr>
              <a:buFontTx/>
              <a:buChar char="-"/>
            </a:pPr>
            <a:r>
              <a:rPr lang="ru-RU" dirty="0" smtClean="0"/>
              <a:t> Просмотр презентации «Такие разные медведи»</a:t>
            </a:r>
          </a:p>
          <a:p>
            <a:pPr>
              <a:buFontTx/>
              <a:buChar char="-"/>
            </a:pPr>
            <a:r>
              <a:rPr lang="ru-RU" dirty="0" smtClean="0"/>
              <a:t> </a:t>
            </a:r>
            <a:r>
              <a:rPr lang="ru-RU" dirty="0" smtClean="0"/>
              <a:t>Подвижные игры «Слепой медведь» и «У медведя во бору».</a:t>
            </a:r>
          </a:p>
          <a:p>
            <a:pPr>
              <a:buFontTx/>
              <a:buChar char="-"/>
            </a:pPr>
            <a:r>
              <a:rPr lang="ru-RU" dirty="0" smtClean="0"/>
              <a:t> </a:t>
            </a:r>
            <a:r>
              <a:rPr lang="ru-RU" dirty="0" smtClean="0"/>
              <a:t>Изобразительная деятельность «</a:t>
            </a:r>
            <a:r>
              <a:rPr lang="ru-RU" dirty="0" err="1" smtClean="0"/>
              <a:t>Мишенька</a:t>
            </a:r>
            <a:r>
              <a:rPr lang="ru-RU" dirty="0" smtClean="0"/>
              <a:t> медведь».</a:t>
            </a:r>
          </a:p>
          <a:p>
            <a:pPr>
              <a:buFontTx/>
              <a:buChar char="-"/>
            </a:pPr>
            <a:r>
              <a:rPr lang="ru-RU" dirty="0" smtClean="0"/>
              <a:t> </a:t>
            </a:r>
            <a:r>
              <a:rPr lang="ru-RU" dirty="0" smtClean="0"/>
              <a:t>Папка раскладушка «Почему медведи впадают в спячку».</a:t>
            </a:r>
          </a:p>
          <a:p>
            <a:pPr>
              <a:buFontTx/>
              <a:buChar char="-"/>
            </a:pPr>
            <a:r>
              <a:rPr lang="ru-RU" dirty="0" smtClean="0"/>
              <a:t> </a:t>
            </a:r>
            <a:r>
              <a:rPr lang="ru-RU" dirty="0" smtClean="0"/>
              <a:t>Оформление информационного стенда «День Медведя».</a:t>
            </a:r>
          </a:p>
          <a:p>
            <a:pPr>
              <a:buFontTx/>
              <a:buChar char="-"/>
            </a:pPr>
            <a:r>
              <a:rPr lang="ru-RU" dirty="0" smtClean="0"/>
              <a:t> </a:t>
            </a:r>
            <a:r>
              <a:rPr lang="ru-RU" dirty="0" smtClean="0"/>
              <a:t>Выставка творческих работ – совместная деятельность детей и </a:t>
            </a:r>
          </a:p>
          <a:p>
            <a:r>
              <a:rPr lang="ru-RU" dirty="0" smtClean="0"/>
              <a:t>   родителей.</a:t>
            </a:r>
          </a:p>
          <a:p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0"/>
            <a:ext cx="9144000" cy="6400799"/>
            <a:chOff x="0" y="228600"/>
            <a:chExt cx="9144000" cy="6400799"/>
          </a:xfrm>
        </p:grpSpPr>
        <p:pic>
          <p:nvPicPr>
            <p:cNvPr id="2" name="Рисунок 1" descr="мед.jpg"/>
            <p:cNvPicPr>
              <a:picLocks noChangeAspect="1"/>
            </p:cNvPicPr>
            <p:nvPr/>
          </p:nvPicPr>
          <p:blipFill>
            <a:blip r:embed="rId2" cstate="print"/>
            <a:srcRect b="2500"/>
            <a:stretch>
              <a:fillRect/>
            </a:stretch>
          </p:blipFill>
          <p:spPr>
            <a:xfrm>
              <a:off x="3399692" y="228600"/>
              <a:ext cx="2344616" cy="1524000"/>
            </a:xfrm>
            <a:prstGeom prst="rect">
              <a:avLst/>
            </a:prstGeom>
          </p:spPr>
        </p:pic>
        <p:pic>
          <p:nvPicPr>
            <p:cNvPr id="3" name="Рисунок 2" descr="мед.jpg"/>
            <p:cNvPicPr>
              <a:picLocks noChangeAspect="1"/>
            </p:cNvPicPr>
            <p:nvPr/>
          </p:nvPicPr>
          <p:blipFill>
            <a:blip r:embed="rId3"/>
            <a:srcRect l="3876" t="59128" r="3101" b="2500"/>
            <a:stretch>
              <a:fillRect/>
            </a:stretch>
          </p:blipFill>
          <p:spPr>
            <a:xfrm>
              <a:off x="0" y="3886200"/>
              <a:ext cx="9144000" cy="2743199"/>
            </a:xfrm>
            <a:prstGeom prst="rect">
              <a:avLst/>
            </a:prstGeom>
          </p:spPr>
        </p:pic>
        <p:pic>
          <p:nvPicPr>
            <p:cNvPr id="4" name="Рисунок 3" descr="мед.jpg"/>
            <p:cNvPicPr>
              <a:picLocks noChangeAspect="1"/>
            </p:cNvPicPr>
            <p:nvPr/>
          </p:nvPicPr>
          <p:blipFill>
            <a:blip r:embed="rId3"/>
            <a:srcRect l="3876" t="59128" r="3101" b="2500"/>
            <a:stretch>
              <a:fillRect/>
            </a:stretch>
          </p:blipFill>
          <p:spPr>
            <a:xfrm flipV="1">
              <a:off x="0" y="1066799"/>
              <a:ext cx="9144000" cy="2819400"/>
            </a:xfrm>
            <a:prstGeom prst="rect">
              <a:avLst/>
            </a:prstGeom>
          </p:spPr>
        </p:pic>
      </p:grpSp>
      <p:sp>
        <p:nvSpPr>
          <p:cNvPr id="10" name="Прямоугольник 9"/>
          <p:cNvSpPr/>
          <p:nvPr/>
        </p:nvSpPr>
        <p:spPr>
          <a:xfrm>
            <a:off x="1409700" y="1295400"/>
            <a:ext cx="6324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Выставка творческих работ </a:t>
            </a:r>
          </a:p>
          <a:p>
            <a:pPr algn="ctr"/>
            <a:r>
              <a:rPr lang="ru-RU" dirty="0" smtClean="0"/>
              <a:t>совместная </a:t>
            </a:r>
            <a:r>
              <a:rPr lang="ru-RU" dirty="0" smtClean="0"/>
              <a:t>деятельность детей </a:t>
            </a:r>
            <a:r>
              <a:rPr lang="ru-RU" dirty="0" smtClean="0"/>
              <a:t>и </a:t>
            </a:r>
            <a:r>
              <a:rPr lang="ru-RU" dirty="0" smtClean="0"/>
              <a:t>родителей</a:t>
            </a:r>
            <a:endParaRPr lang="ru-RU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 l="19412" t="19360" r="18824" b="9375"/>
          <a:stretch>
            <a:fillRect/>
          </a:stretch>
        </p:blipFill>
        <p:spPr bwMode="auto">
          <a:xfrm>
            <a:off x="1414408" y="1981200"/>
            <a:ext cx="6315184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0"/>
            <a:ext cx="9144000" cy="6400799"/>
            <a:chOff x="0" y="228600"/>
            <a:chExt cx="9144000" cy="6400799"/>
          </a:xfrm>
        </p:grpSpPr>
        <p:pic>
          <p:nvPicPr>
            <p:cNvPr id="2" name="Рисунок 1" descr="мед.jpg"/>
            <p:cNvPicPr>
              <a:picLocks noChangeAspect="1"/>
            </p:cNvPicPr>
            <p:nvPr/>
          </p:nvPicPr>
          <p:blipFill>
            <a:blip r:embed="rId2" cstate="print"/>
            <a:srcRect b="2500"/>
            <a:stretch>
              <a:fillRect/>
            </a:stretch>
          </p:blipFill>
          <p:spPr>
            <a:xfrm>
              <a:off x="3399692" y="228600"/>
              <a:ext cx="2344616" cy="1524000"/>
            </a:xfrm>
            <a:prstGeom prst="rect">
              <a:avLst/>
            </a:prstGeom>
          </p:spPr>
        </p:pic>
        <p:pic>
          <p:nvPicPr>
            <p:cNvPr id="3" name="Рисунок 2" descr="мед.jpg"/>
            <p:cNvPicPr>
              <a:picLocks noChangeAspect="1"/>
            </p:cNvPicPr>
            <p:nvPr/>
          </p:nvPicPr>
          <p:blipFill>
            <a:blip r:embed="rId3"/>
            <a:srcRect l="3876" t="59128" r="3101" b="2500"/>
            <a:stretch>
              <a:fillRect/>
            </a:stretch>
          </p:blipFill>
          <p:spPr>
            <a:xfrm>
              <a:off x="0" y="3886200"/>
              <a:ext cx="9144000" cy="2743199"/>
            </a:xfrm>
            <a:prstGeom prst="rect">
              <a:avLst/>
            </a:prstGeom>
          </p:spPr>
        </p:pic>
        <p:pic>
          <p:nvPicPr>
            <p:cNvPr id="4" name="Рисунок 3" descr="мед.jpg"/>
            <p:cNvPicPr>
              <a:picLocks noChangeAspect="1"/>
            </p:cNvPicPr>
            <p:nvPr/>
          </p:nvPicPr>
          <p:blipFill>
            <a:blip r:embed="rId3"/>
            <a:srcRect l="3876" t="59128" r="3101" b="2500"/>
            <a:stretch>
              <a:fillRect/>
            </a:stretch>
          </p:blipFill>
          <p:spPr>
            <a:xfrm flipV="1">
              <a:off x="0" y="1066799"/>
              <a:ext cx="9144000" cy="2819400"/>
            </a:xfrm>
            <a:prstGeom prst="rect">
              <a:avLst/>
            </a:prstGeom>
          </p:spPr>
        </p:pic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 l="25882" t="23959" r="49412" b="17709"/>
          <a:stretch>
            <a:fillRect/>
          </a:stretch>
        </p:blipFill>
        <p:spPr bwMode="auto">
          <a:xfrm>
            <a:off x="3352800" y="2362200"/>
            <a:ext cx="2305050" cy="307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rcRect l="25882" t="23958" r="49412" b="18750"/>
          <a:stretch>
            <a:fillRect/>
          </a:stretch>
        </p:blipFill>
        <p:spPr bwMode="auto">
          <a:xfrm>
            <a:off x="685800" y="2362200"/>
            <a:ext cx="2362200" cy="3093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/>
          <a:srcRect l="25882" t="23958" r="49412" b="17708"/>
          <a:stretch>
            <a:fillRect/>
          </a:stretch>
        </p:blipFill>
        <p:spPr bwMode="auto">
          <a:xfrm>
            <a:off x="6019800" y="2362200"/>
            <a:ext cx="2305050" cy="307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1219200" y="1295400"/>
            <a:ext cx="6324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Папка раскладушка «Почему медведи впадают в спячку</a:t>
            </a:r>
            <a:r>
              <a:rPr lang="ru-RU" dirty="0" smtClean="0"/>
              <a:t>»</a:t>
            </a:r>
            <a:endParaRPr lang="ru-RU" dirty="0" smtClean="0"/>
          </a:p>
          <a:p>
            <a:pPr algn="ctr"/>
            <a:r>
              <a:rPr lang="ru-RU" dirty="0" smtClean="0"/>
              <a:t>(материал находится в свободном доступе в сети интернет)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228600"/>
            <a:ext cx="9144000" cy="6400799"/>
            <a:chOff x="0" y="228600"/>
            <a:chExt cx="9144000" cy="6400799"/>
          </a:xfrm>
        </p:grpSpPr>
        <p:pic>
          <p:nvPicPr>
            <p:cNvPr id="2" name="Рисунок 1" descr="мед.jpg"/>
            <p:cNvPicPr>
              <a:picLocks noChangeAspect="1"/>
            </p:cNvPicPr>
            <p:nvPr/>
          </p:nvPicPr>
          <p:blipFill>
            <a:blip r:embed="rId2" cstate="print"/>
            <a:srcRect b="2500"/>
            <a:stretch>
              <a:fillRect/>
            </a:stretch>
          </p:blipFill>
          <p:spPr>
            <a:xfrm>
              <a:off x="3399692" y="228600"/>
              <a:ext cx="2344616" cy="1524000"/>
            </a:xfrm>
            <a:prstGeom prst="rect">
              <a:avLst/>
            </a:prstGeom>
          </p:spPr>
        </p:pic>
        <p:pic>
          <p:nvPicPr>
            <p:cNvPr id="3" name="Рисунок 2" descr="мед.jpg"/>
            <p:cNvPicPr>
              <a:picLocks noChangeAspect="1"/>
            </p:cNvPicPr>
            <p:nvPr/>
          </p:nvPicPr>
          <p:blipFill>
            <a:blip r:embed="rId3"/>
            <a:srcRect l="3876" t="59128" r="3101" b="2500"/>
            <a:stretch>
              <a:fillRect/>
            </a:stretch>
          </p:blipFill>
          <p:spPr>
            <a:xfrm>
              <a:off x="0" y="3810000"/>
              <a:ext cx="9144000" cy="2819399"/>
            </a:xfrm>
            <a:prstGeom prst="rect">
              <a:avLst/>
            </a:prstGeom>
          </p:spPr>
        </p:pic>
        <p:pic>
          <p:nvPicPr>
            <p:cNvPr id="4" name="Рисунок 3" descr="мед.jpg"/>
            <p:cNvPicPr>
              <a:picLocks noChangeAspect="1"/>
            </p:cNvPicPr>
            <p:nvPr/>
          </p:nvPicPr>
          <p:blipFill>
            <a:blip r:embed="rId3"/>
            <a:srcRect l="3876" t="59128" r="3101" b="2500"/>
            <a:stretch>
              <a:fillRect/>
            </a:stretch>
          </p:blipFill>
          <p:spPr>
            <a:xfrm flipV="1">
              <a:off x="0" y="1066799"/>
              <a:ext cx="9144000" cy="2819400"/>
            </a:xfrm>
            <a:prstGeom prst="rect">
              <a:avLst/>
            </a:prstGeom>
          </p:spPr>
        </p:pic>
      </p:grpSp>
      <p:sp>
        <p:nvSpPr>
          <p:cNvPr id="6" name="Прямоугольник 5"/>
          <p:cNvSpPr/>
          <p:nvPr/>
        </p:nvSpPr>
        <p:spPr>
          <a:xfrm>
            <a:off x="685800" y="1447800"/>
            <a:ext cx="76420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/>
              <a:t>Информационный стенд </a:t>
            </a:r>
            <a:r>
              <a:rPr lang="ru-RU" dirty="0" smtClean="0"/>
              <a:t>«День Медведя</a:t>
            </a:r>
            <a:r>
              <a:rPr lang="ru-RU" dirty="0" smtClean="0"/>
              <a:t>»</a:t>
            </a:r>
            <a:endParaRPr lang="ru-RU" dirty="0" smtClean="0"/>
          </a:p>
          <a:p>
            <a:pPr algn="ctr"/>
            <a:r>
              <a:rPr lang="ru-RU" sz="1400" dirty="0" smtClean="0"/>
              <a:t>(познавательный материал для данных страниц находится в свободном доступе в сети интернет)</a:t>
            </a:r>
            <a:endParaRPr lang="ru-RU" sz="1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 l="2353" t="54804" r="60588" b="22917"/>
          <a:stretch>
            <a:fillRect/>
          </a:stretch>
        </p:blipFill>
        <p:spPr bwMode="auto">
          <a:xfrm>
            <a:off x="381000" y="2362200"/>
            <a:ext cx="82296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228600"/>
            <a:ext cx="9144000" cy="3657599"/>
            <a:chOff x="0" y="228600"/>
            <a:chExt cx="9144000" cy="3657599"/>
          </a:xfrm>
        </p:grpSpPr>
        <p:pic>
          <p:nvPicPr>
            <p:cNvPr id="2" name="Рисунок 1" descr="мед.jpg"/>
            <p:cNvPicPr>
              <a:picLocks noChangeAspect="1"/>
            </p:cNvPicPr>
            <p:nvPr/>
          </p:nvPicPr>
          <p:blipFill>
            <a:blip r:embed="rId2" cstate="print"/>
            <a:srcRect b="2500"/>
            <a:stretch>
              <a:fillRect/>
            </a:stretch>
          </p:blipFill>
          <p:spPr>
            <a:xfrm>
              <a:off x="3399692" y="228600"/>
              <a:ext cx="2344616" cy="1524000"/>
            </a:xfrm>
            <a:prstGeom prst="rect">
              <a:avLst/>
            </a:prstGeom>
          </p:spPr>
        </p:pic>
        <p:pic>
          <p:nvPicPr>
            <p:cNvPr id="4" name="Рисунок 3" descr="мед.jpg"/>
            <p:cNvPicPr>
              <a:picLocks noChangeAspect="1"/>
            </p:cNvPicPr>
            <p:nvPr/>
          </p:nvPicPr>
          <p:blipFill>
            <a:blip r:embed="rId3"/>
            <a:srcRect l="3876" t="59128" r="3101" b="2500"/>
            <a:stretch>
              <a:fillRect/>
            </a:stretch>
          </p:blipFill>
          <p:spPr>
            <a:xfrm flipV="1">
              <a:off x="0" y="1066799"/>
              <a:ext cx="9144000" cy="2819400"/>
            </a:xfrm>
            <a:prstGeom prst="rect">
              <a:avLst/>
            </a:prstGeom>
          </p:spPr>
        </p:pic>
      </p:grpSp>
      <p:sp>
        <p:nvSpPr>
          <p:cNvPr id="7" name="Прямоугольник 6"/>
          <p:cNvSpPr/>
          <p:nvPr/>
        </p:nvSpPr>
        <p:spPr>
          <a:xfrm>
            <a:off x="838200" y="1981200"/>
            <a:ext cx="7391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hlinkClick r:id="rId4"/>
            </a:endParaRPr>
          </a:p>
          <a:p>
            <a:pPr algn="ctr"/>
            <a:r>
              <a:rPr lang="en-US" dirty="0" smtClean="0">
                <a:hlinkClick r:id="rId4"/>
              </a:rPr>
              <a:t>https</a:t>
            </a:r>
            <a:r>
              <a:rPr lang="en-US" dirty="0" smtClean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douladushkikohma.ru/meropriyatiya/post/den-medvedya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62000" y="1447800"/>
            <a:ext cx="76417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О прошедших событиях данного проекта дополнительно</a:t>
            </a:r>
            <a:r>
              <a:rPr lang="ru-RU" dirty="0" smtClean="0"/>
              <a:t>,</a:t>
            </a:r>
            <a:r>
              <a:rPr lang="ru-RU" dirty="0" smtClean="0"/>
              <a:t> можно прочитать </a:t>
            </a:r>
          </a:p>
          <a:p>
            <a:pPr algn="ctr"/>
            <a:r>
              <a:rPr lang="ru-RU" dirty="0" smtClean="0"/>
              <a:t>если перейти по ссылке: </a:t>
            </a:r>
            <a:endParaRPr lang="ru-RU" dirty="0"/>
          </a:p>
        </p:txBody>
      </p:sp>
      <p:pic>
        <p:nvPicPr>
          <p:cNvPr id="14" name="Рисунок 13" descr="мед.jpg"/>
          <p:cNvPicPr>
            <a:picLocks noChangeAspect="1"/>
          </p:cNvPicPr>
          <p:nvPr/>
        </p:nvPicPr>
        <p:blipFill>
          <a:blip r:embed="rId3"/>
          <a:srcRect l="3876" t="59128" r="3101" b="2500"/>
          <a:stretch>
            <a:fillRect/>
          </a:stretch>
        </p:blipFill>
        <p:spPr>
          <a:xfrm>
            <a:off x="0" y="3657598"/>
            <a:ext cx="9144000" cy="2895601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286000" y="2895600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Кто </a:t>
            </a:r>
            <a:r>
              <a:rPr lang="ru-RU" dirty="0" smtClean="0"/>
              <a:t>любит животных, тот долго живет</a:t>
            </a:r>
            <a:br>
              <a:rPr lang="ru-RU" dirty="0" smtClean="0"/>
            </a:br>
            <a:r>
              <a:rPr lang="ru-RU" dirty="0" smtClean="0"/>
              <a:t>И молодость в нем никогда не умрет,</a:t>
            </a:r>
            <a:br>
              <a:rPr lang="ru-RU" dirty="0" smtClean="0"/>
            </a:br>
            <a:r>
              <a:rPr lang="ru-RU" dirty="0" smtClean="0"/>
              <a:t>Кто кошке с собакой даст в доме приют,</a:t>
            </a:r>
            <a:br>
              <a:rPr lang="ru-RU" dirty="0" smtClean="0"/>
            </a:br>
            <a:r>
              <a:rPr lang="ru-RU" dirty="0" smtClean="0"/>
              <a:t>Там будет в душе и тепло, и уют.</a:t>
            </a:r>
          </a:p>
          <a:p>
            <a:r>
              <a:rPr lang="ru-RU" dirty="0" smtClean="0"/>
              <a:t>Проверено жизнью, известнейший факт:</a:t>
            </a:r>
            <a:br>
              <a:rPr lang="ru-RU" dirty="0" smtClean="0"/>
            </a:br>
            <a:r>
              <a:rPr lang="ru-RU" dirty="0" smtClean="0"/>
              <a:t>Погладишь собаку – отступит инфаркт.</a:t>
            </a:r>
            <a:br>
              <a:rPr lang="ru-RU" dirty="0" smtClean="0"/>
            </a:br>
            <a:r>
              <a:rPr lang="ru-RU" dirty="0" smtClean="0"/>
              <a:t>Где “меньшие братья” – в семье доброта,</a:t>
            </a:r>
            <a:br>
              <a:rPr lang="ru-RU" dirty="0" smtClean="0"/>
            </a:br>
            <a:r>
              <a:rPr lang="ru-RU" dirty="0" smtClean="0"/>
              <a:t>Без них одиноко, вокруг – пустота.</a:t>
            </a:r>
          </a:p>
          <a:p>
            <a:r>
              <a:rPr lang="ru-RU" dirty="0" smtClean="0"/>
              <a:t>Они ежедневно нам радость дают,</a:t>
            </a:r>
            <a:br>
              <a:rPr lang="ru-RU" dirty="0" smtClean="0"/>
            </a:br>
            <a:r>
              <a:rPr lang="ru-RU" dirty="0" smtClean="0"/>
              <a:t>Быть преданным другом пример </a:t>
            </a:r>
            <a:r>
              <a:rPr lang="ru-RU" dirty="0" smtClean="0"/>
              <a:t>подают.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272</Words>
  <PresentationFormat>Экран (4:3)</PresentationFormat>
  <Paragraphs>46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Zver</cp:lastModifiedBy>
  <cp:revision>10</cp:revision>
  <dcterms:modified xsi:type="dcterms:W3CDTF">2023-11-11T09:01:45Z</dcterms:modified>
</cp:coreProperties>
</file>