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media/image32.jpg" ContentType="image/gif"/>
  <Override PartName="/ppt/media/image34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33"/>
  </p:notesMasterIdLst>
  <p:sldIdLst>
    <p:sldId id="283" r:id="rId5"/>
    <p:sldId id="281" r:id="rId6"/>
    <p:sldId id="270" r:id="rId7"/>
    <p:sldId id="258" r:id="rId8"/>
    <p:sldId id="256" r:id="rId9"/>
    <p:sldId id="259" r:id="rId10"/>
    <p:sldId id="271" r:id="rId11"/>
    <p:sldId id="260" r:id="rId12"/>
    <p:sldId id="272" r:id="rId13"/>
    <p:sldId id="261" r:id="rId14"/>
    <p:sldId id="273" r:id="rId15"/>
    <p:sldId id="262" r:id="rId16"/>
    <p:sldId id="274" r:id="rId17"/>
    <p:sldId id="263" r:id="rId18"/>
    <p:sldId id="275" r:id="rId19"/>
    <p:sldId id="264" r:id="rId20"/>
    <p:sldId id="276" r:id="rId21"/>
    <p:sldId id="265" r:id="rId22"/>
    <p:sldId id="277" r:id="rId23"/>
    <p:sldId id="266" r:id="rId24"/>
    <p:sldId id="278" r:id="rId25"/>
    <p:sldId id="267" r:id="rId26"/>
    <p:sldId id="279" r:id="rId27"/>
    <p:sldId id="268" r:id="rId28"/>
    <p:sldId id="280" r:id="rId29"/>
    <p:sldId id="269" r:id="rId30"/>
    <p:sldId id="284" r:id="rId31"/>
    <p:sldId id="28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673105"/>
    <a:srgbClr val="116326"/>
    <a:srgbClr val="05E9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9" autoAdjust="0"/>
    <p:restoredTop sz="94671" autoAdjust="0"/>
  </p:normalViewPr>
  <p:slideViewPr>
    <p:cSldViewPr>
      <p:cViewPr varScale="1">
        <p:scale>
          <a:sx n="109" d="100"/>
          <a:sy n="109" d="100"/>
        </p:scale>
        <p:origin x="166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F4F857-E6DF-4ECA-BE56-E5B37B78C5D9}" type="datetimeFigureOut">
              <a:rPr lang="uk-UA" smtClean="0"/>
              <a:t>13.11.2023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6FF8CB-5FC1-44D0-B691-AFF6BA7CE9E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51241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FF8CB-5FC1-44D0-B691-AFF6BA7CE9E5}" type="slidenum">
              <a:rPr lang="uk-UA" smtClean="0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52647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1800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7634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5606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2937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2072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1447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2890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798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9536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9846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0468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1994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2383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4668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8197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6308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8910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787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7644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669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8080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1178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5773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8141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41086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2759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7851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776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007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2753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7111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5790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698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721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213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38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3" Type="http://schemas.openxmlformats.org/officeDocument/2006/relationships/image" Target="../media/image30.png"/><Relationship Id="rId7" Type="http://schemas.openxmlformats.org/officeDocument/2006/relationships/image" Target="../media/image34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slide" Target="slide12.xml"/><Relationship Id="rId5" Type="http://schemas.openxmlformats.org/officeDocument/2006/relationships/image" Target="../media/image32.jpg"/><Relationship Id="rId10" Type="http://schemas.openxmlformats.org/officeDocument/2006/relationships/image" Target="../media/image37.png"/><Relationship Id="rId4" Type="http://schemas.openxmlformats.org/officeDocument/2006/relationships/image" Target="../media/image31.gif"/><Relationship Id="rId9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slide" Target="slide14.xml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7" Type="http://schemas.openxmlformats.org/officeDocument/2006/relationships/slide" Target="slide18.xml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gif"/><Relationship Id="rId5" Type="http://schemas.openxmlformats.org/officeDocument/2006/relationships/image" Target="../media/image48.gif"/><Relationship Id="rId4" Type="http://schemas.openxmlformats.org/officeDocument/2006/relationships/image" Target="../media/image47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6" Type="http://schemas.openxmlformats.org/officeDocument/2006/relationships/slide" Target="slide20.xml"/><Relationship Id="rId5" Type="http://schemas.openxmlformats.org/officeDocument/2006/relationships/image" Target="../media/image53.gif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23.xml"/><Relationship Id="rId3" Type="http://schemas.openxmlformats.org/officeDocument/2006/relationships/slide" Target="slide3.xml"/><Relationship Id="rId7" Type="http://schemas.openxmlformats.org/officeDocument/2006/relationships/slide" Target="slide11.xml"/><Relationship Id="rId12" Type="http://schemas.openxmlformats.org/officeDocument/2006/relationships/slide" Target="slide2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19.xml"/><Relationship Id="rId5" Type="http://schemas.openxmlformats.org/officeDocument/2006/relationships/slide" Target="slide7.xml"/><Relationship Id="rId10" Type="http://schemas.openxmlformats.org/officeDocument/2006/relationships/slide" Target="slide17.xml"/><Relationship Id="rId4" Type="http://schemas.openxmlformats.org/officeDocument/2006/relationships/slide" Target="slide5.xml"/><Relationship Id="rId9" Type="http://schemas.openxmlformats.org/officeDocument/2006/relationships/slide" Target="slide15.xml"/><Relationship Id="rId14" Type="http://schemas.openxmlformats.org/officeDocument/2006/relationships/slide" Target="slide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6" Type="http://schemas.openxmlformats.org/officeDocument/2006/relationships/slide" Target="slide24.xml"/><Relationship Id="rId5" Type="http://schemas.openxmlformats.org/officeDocument/2006/relationships/image" Target="../media/image59.png"/><Relationship Id="rId4" Type="http://schemas.openxmlformats.org/officeDocument/2006/relationships/image" Target="../media/image5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iftung-drja.de/fileadmin/user_upload/Dokumente/Russland/dt.%20feste%20und%20feiern%20chronolog%20seitenzahl.pdf" TargetMode="External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de.wikipedia.org/wiki/Oktoberfest" TargetMode="External"/><Relationship Id="rId5" Type="http://schemas.openxmlformats.org/officeDocument/2006/relationships/hyperlink" Target="http://de.wikipedia.org/wiki/K%C3%B6lner_Lichter" TargetMode="External"/><Relationship Id="rId4" Type="http://schemas.openxmlformats.org/officeDocument/2006/relationships/hyperlink" Target="http://www.ankara.diplo.de/__Zentrale_20Komponenten/Ganze-Seiten/de/Feste-Traditionen/8__Maerz__Frauentag.html?site=21419" TargetMode="External"/></Relationships>
</file>

<file path=ppt/slides/_rels/slide28.xml.rels><?xml version="1.0" encoding="UTF-8" standalone="yes"?>
<Relationships xmlns="http://schemas.openxmlformats.org/package/2006/relationships"><Relationship Id="rId13" Type="http://schemas.openxmlformats.org/officeDocument/2006/relationships/hyperlink" Target="http://www.koelntourismus.de/events-highlights/koelner-lichter.html" TargetMode="External"/><Relationship Id="rId18" Type="http://schemas.openxmlformats.org/officeDocument/2006/relationships/hyperlink" Target="http://fantasyflash.ru/anime/index.php?kont=balloons&amp;n=2" TargetMode="External"/><Relationship Id="rId26" Type="http://schemas.openxmlformats.org/officeDocument/2006/relationships/hyperlink" Target="http://kira-scrap.ru/dir/zvety/tulpany/160-3-2" TargetMode="External"/><Relationship Id="rId39" Type="http://schemas.openxmlformats.org/officeDocument/2006/relationships/hyperlink" Target="http://stogorodov.ru/europe/berlin/" TargetMode="External"/><Relationship Id="rId21" Type="http://schemas.openxmlformats.org/officeDocument/2006/relationships/hyperlink" Target="http://www.liveinternet.ru/users/_just_crazy_/" TargetMode="External"/><Relationship Id="rId34" Type="http://schemas.openxmlformats.org/officeDocument/2006/relationships/hyperlink" Target="http://pestalozzi-rn.de/schulfasching.htm" TargetMode="External"/><Relationship Id="rId42" Type="http://schemas.openxmlformats.org/officeDocument/2006/relationships/hyperlink" Target="http://www.playcast.ru/view/5483054/662e59c4b5737cf17b7adebe7deed87f1153c79cpl" TargetMode="External"/><Relationship Id="rId47" Type="http://schemas.openxmlformats.org/officeDocument/2006/relationships/hyperlink" Target="http://www.webdeimagenes.net/Transporte-aereo/gifs/Globos/2.php" TargetMode="External"/><Relationship Id="rId50" Type="http://schemas.openxmlformats.org/officeDocument/2006/relationships/hyperlink" Target="http://www.fototeam-besgen.de/modules.php?name=News&amp;file=article&amp;sid=1525" TargetMode="External"/><Relationship Id="rId7" Type="http://schemas.openxmlformats.org/officeDocument/2006/relationships/hyperlink" Target="http://www.liveinternet.ru/tags/%EA%EB%E8%EF%E0%F0%F2+%EF%EE%E4%E0%F0%EA%E8/" TargetMode="External"/><Relationship Id="rId2" Type="http://schemas.openxmlformats.org/officeDocument/2006/relationships/image" Target="../media/image64.jpeg"/><Relationship Id="rId16" Type="http://schemas.openxmlformats.org/officeDocument/2006/relationships/hyperlink" Target="http://www.gndecor.ru/catalog/959/?filter=theme_21" TargetMode="External"/><Relationship Id="rId29" Type="http://schemas.openxmlformats.org/officeDocument/2006/relationships/hyperlink" Target="https://www.rogoblen.ro/forum/viewtopic.php?f=8&amp;t=656" TargetMode="External"/><Relationship Id="rId11" Type="http://schemas.openxmlformats.org/officeDocument/2006/relationships/hyperlink" Target="http://goodg.pp.ua/novogodnie-steklyannye-igrushki.html" TargetMode="External"/><Relationship Id="rId24" Type="http://schemas.openxmlformats.org/officeDocument/2006/relationships/hyperlink" Target="http://www.liveinternet.ru/tags/%CD%EE%E2%EE%E3%EE%E4%ED%E8%E9+%EA%EB%E8%EF%E0%F0%F2+PNG-%E5%EB%EE%F7%ED%FB%E5+%F8%E0%F0%FB/" TargetMode="External"/><Relationship Id="rId32" Type="http://schemas.openxmlformats.org/officeDocument/2006/relationships/hyperlink" Target="http://pixelbrush.ru/2014/01/11/grass-meadow-glade-elements-for-collages-trava-lug-polyana-elementy-dlya-kollazhey.html" TargetMode="External"/><Relationship Id="rId37" Type="http://schemas.openxmlformats.org/officeDocument/2006/relationships/hyperlink" Target="http://smayli.ru/prazdnikia_11.html" TargetMode="External"/><Relationship Id="rId40" Type="http://schemas.openxmlformats.org/officeDocument/2006/relationships/hyperlink" Target="http://navegarmaradentro12.blogspot.com/2013/11/calendario-de-adviento-propuesta-para.html" TargetMode="External"/><Relationship Id="rId45" Type="http://schemas.openxmlformats.org/officeDocument/2006/relationships/hyperlink" Target="http://www.librodearena.com/post/lunadulce/22477/2192" TargetMode="External"/><Relationship Id="rId53" Type="http://schemas.openxmlformats.org/officeDocument/2006/relationships/hyperlink" Target="http://www.mobilmusic.ru/wallpaper.php?id=1201609" TargetMode="External"/><Relationship Id="rId5" Type="http://schemas.openxmlformats.org/officeDocument/2006/relationships/hyperlink" Target="http://scastliwymalish.ru/moya-metodisheskaya-kopilka/palshikowye-igry/palchikovyie-igryi-po-teme-dikie-zhivotn" TargetMode="External"/><Relationship Id="rId10" Type="http://schemas.openxmlformats.org/officeDocument/2006/relationships/hyperlink" Target="http://egoel.ru/post314423667/" TargetMode="External"/><Relationship Id="rId19" Type="http://schemas.openxmlformats.org/officeDocument/2006/relationships/hyperlink" Target="http://www.anywalls.com/18807-koshki-noch-fonar.html" TargetMode="External"/><Relationship Id="rId31" Type="http://schemas.openxmlformats.org/officeDocument/2006/relationships/hyperlink" Target="http://nsportal.ru/user/75925/page/prazdniki-i-traditsii-v-germanii" TargetMode="External"/><Relationship Id="rId44" Type="http://schemas.openxmlformats.org/officeDocument/2006/relationships/hyperlink" Target="http://www.svetnaprazdnik.ru/musikanti.php" TargetMode="External"/><Relationship Id="rId52" Type="http://schemas.openxmlformats.org/officeDocument/2006/relationships/hyperlink" Target="http://fotki.yandex.ru/users/eleni-mironya/album/150748/?&amp;p=3" TargetMode="External"/><Relationship Id="rId4" Type="http://schemas.openxmlformats.org/officeDocument/2006/relationships/hyperlink" Target="http://www.playcast.ru/view/6027105/2a6ccf55f9ef76f06148936cf4ebdfa7705c1b84pl" TargetMode="External"/><Relationship Id="rId9" Type="http://schemas.openxmlformats.org/officeDocument/2006/relationships/hyperlink" Target="http://by-anna.com/publ/vremena_goda/leto_luzhajka/179-3-2" TargetMode="External"/><Relationship Id="rId14" Type="http://schemas.openxmlformats.org/officeDocument/2006/relationships/hyperlink" Target="http://www.dreamstime.com/" TargetMode="External"/><Relationship Id="rId22" Type="http://schemas.openxmlformats.org/officeDocument/2006/relationships/hyperlink" Target="http://www.pepe.com/en/showCard/happy-birthday-71" TargetMode="External"/><Relationship Id="rId27" Type="http://schemas.openxmlformats.org/officeDocument/2006/relationships/hyperlink" Target="http://www.liveinternet.ru/users/inmira/post117385736/" TargetMode="External"/><Relationship Id="rId30" Type="http://schemas.openxmlformats.org/officeDocument/2006/relationships/hyperlink" Target="http://www.grafamania.net/vector/63279-vektornyjj-klipart-autumn-set.html" TargetMode="External"/><Relationship Id="rId35" Type="http://schemas.openxmlformats.org/officeDocument/2006/relationships/hyperlink" Target="http://by-anna.com/publ/cvety/fialki/197-5-2" TargetMode="External"/><Relationship Id="rId43" Type="http://schemas.openxmlformats.org/officeDocument/2006/relationships/hyperlink" Target="http://lenagold.ru/fon/clipart/p/pash8.html" TargetMode="External"/><Relationship Id="rId48" Type="http://schemas.openxmlformats.org/officeDocument/2006/relationships/hyperlink" Target="http://basik.ru/wallpapers/spring_flowers_23/37_spring_flowers/" TargetMode="External"/><Relationship Id="rId8" Type="http://schemas.openxmlformats.org/officeDocument/2006/relationships/hyperlink" Target="http://www.devinemiracles.com/Creating%20Abundance.html" TargetMode="External"/><Relationship Id="rId51" Type="http://schemas.openxmlformats.org/officeDocument/2006/relationships/hyperlink" Target="http://animashky.ru/index/0-57?5" TargetMode="External"/><Relationship Id="rId3" Type="http://schemas.openxmlformats.org/officeDocument/2006/relationships/hyperlink" Target="http://www.liveinternet.ru/users/irina_k/post142183508/" TargetMode="External"/><Relationship Id="rId12" Type="http://schemas.openxmlformats.org/officeDocument/2006/relationships/hyperlink" Target="http://167798.homepagemodules.de/t258f19-Sonnenuntergang-in-Koeln.html" TargetMode="External"/><Relationship Id="rId17" Type="http://schemas.openxmlformats.org/officeDocument/2006/relationships/hyperlink" Target="http://7enazametku.ru/Otkrytki/sng/staryi.htm" TargetMode="External"/><Relationship Id="rId25" Type="http://schemas.openxmlformats.org/officeDocument/2006/relationships/hyperlink" Target="http://www.123gifs.eu/oktoberfest/page-2/" TargetMode="External"/><Relationship Id="rId33" Type="http://schemas.openxmlformats.org/officeDocument/2006/relationships/hyperlink" Target="http://zaker.ru/oboi/krugi_bliki_zelenyy_fon_temnyy" TargetMode="External"/><Relationship Id="rId38" Type="http://schemas.openxmlformats.org/officeDocument/2006/relationships/hyperlink" Target="http://novafortuna.org/animated_gifs_viiiiiel.htm" TargetMode="External"/><Relationship Id="rId46" Type="http://schemas.openxmlformats.org/officeDocument/2006/relationships/hyperlink" Target="http://www.augsburg.de/aktuelles-aus-der-stadt/augsburg-feiert-das-hohe-friedensfest-925/" TargetMode="External"/><Relationship Id="rId20" Type="http://schemas.openxmlformats.org/officeDocument/2006/relationships/hyperlink" Target="http://www.liveinternet.ru/users/2167215/post104442714/" TargetMode="External"/><Relationship Id="rId41" Type="http://schemas.openxmlformats.org/officeDocument/2006/relationships/hyperlink" Target="http://hindiquotes.org/christmas-sms/" TargetMode="External"/><Relationship Id="rId1" Type="http://schemas.openxmlformats.org/officeDocument/2006/relationships/slideLayout" Target="../slideLayouts/slideLayout35.xml"/><Relationship Id="rId6" Type="http://schemas.openxmlformats.org/officeDocument/2006/relationships/hyperlink" Target="http://www.liveinternet.ru/users/alenmist/post318058318/" TargetMode="External"/><Relationship Id="rId15" Type="http://schemas.openxmlformats.org/officeDocument/2006/relationships/hyperlink" Target="http://www.liveinternet.ru/users/retromania/post194362890/" TargetMode="External"/><Relationship Id="rId23" Type="http://schemas.openxmlformats.org/officeDocument/2006/relationships/hyperlink" Target="http://www.gifss.com/transportes/globos/" TargetMode="External"/><Relationship Id="rId28" Type="http://schemas.openxmlformats.org/officeDocument/2006/relationships/hyperlink" Target="http://scorpionse.ucoz.ru/index/golubi_i_romantika_animacija_gif/0-108" TargetMode="External"/><Relationship Id="rId36" Type="http://schemas.openxmlformats.org/officeDocument/2006/relationships/hyperlink" Target="http://www.canstockphoto.com.br/cerveja-elementos-oktoberfest-s%C3%ADmbolo-14632682.html" TargetMode="External"/><Relationship Id="rId49" Type="http://schemas.openxmlformats.org/officeDocument/2006/relationships/hyperlink" Target="https://mbasic.facebook.com/profile.php?v=timeline&amp;timecutoff=1403254056&amp;page=7&amp;sectionLoadingID=m_timeline_loading_div_1325404799_1293868800_8_7&amp;timeend=1325404799&amp;timestart=1293868800&amp;tm=AQDYRblpRXVepwcb&amp;id=288042285129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gif"/><Relationship Id="rId7" Type="http://schemas.openxmlformats.org/officeDocument/2006/relationships/image" Target="../media/image6.png"/><Relationship Id="rId12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11" Type="http://schemas.openxmlformats.org/officeDocument/2006/relationships/image" Target="../media/image10.png"/><Relationship Id="rId5" Type="http://schemas.openxmlformats.org/officeDocument/2006/relationships/image" Target="../media/image4.gif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6.xml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hdphoto" Target="../media/hdphoto1.wdp"/><Relationship Id="rId7" Type="http://schemas.openxmlformats.org/officeDocument/2006/relationships/image" Target="../media/image1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slide" Target="slide8.xml"/><Relationship Id="rId4" Type="http://schemas.openxmlformats.org/officeDocument/2006/relationships/image" Target="../media/image16.png"/><Relationship Id="rId9" Type="http://schemas.openxmlformats.org/officeDocument/2006/relationships/image" Target="../media/image2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microsoft.com/office/2007/relationships/hdphoto" Target="../media/hdphoto2.wdp"/><Relationship Id="rId7" Type="http://schemas.openxmlformats.org/officeDocument/2006/relationships/image" Target="../media/image26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94968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cs typeface="Aharoni" pitchFamily="2" charset="-79"/>
              </a:rPr>
              <a:t>Конкурс интерактивных презентаций </a:t>
            </a: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cs typeface="Aharoni" pitchFamily="2" charset="-79"/>
              </a:rPr>
              <a:t/>
            </a:r>
            <a:b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cs typeface="Aharoni" pitchFamily="2" charset="-79"/>
              </a:rPr>
            </a:b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cs typeface="Aharoni" pitchFamily="2" charset="-79"/>
              </a:rPr>
              <a:t>"</a:t>
            </a:r>
            <a:r>
              <a:rPr lang="ru-RU" b="1" dirty="0">
                <a:ln>
                  <a:solidFill>
                    <a:schemeClr val="tx1"/>
                  </a:solidFill>
                </a:ln>
                <a:solidFill>
                  <a:schemeClr val="accent1">
                    <a:lumMod val="75000"/>
                  </a:schemeClr>
                </a:solidFill>
                <a:cs typeface="Aharoni" pitchFamily="2" charset="-79"/>
              </a:rPr>
              <a:t>Интерактивная мозаика"</a:t>
            </a:r>
            <a:endParaRPr lang="uk-UA" b="1" dirty="0">
              <a:ln>
                <a:solidFill>
                  <a:schemeClr val="tx1"/>
                </a:solidFill>
              </a:ln>
              <a:solidFill>
                <a:schemeClr val="accent1">
                  <a:lumMod val="75000"/>
                </a:schemeClr>
              </a:solidFill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28186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10000" autoRev="1" fill="remove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animClr clrSpc="hsl" dir="c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DED2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7389" y="-171400"/>
            <a:ext cx="9471389" cy="7103542"/>
          </a:xfrm>
        </p:spPr>
      </p:pic>
      <p:sp>
        <p:nvSpPr>
          <p:cNvPr id="5" name="TextBox 4"/>
          <p:cNvSpPr txBox="1"/>
          <p:nvPr/>
        </p:nvSpPr>
        <p:spPr>
          <a:xfrm>
            <a:off x="892780" y="1028928"/>
            <a:ext cx="7488832" cy="334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a</a:t>
            </a: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m </a:t>
            </a:r>
            <a:r>
              <a:rPr lang="de-DE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8. März feiert </a:t>
            </a: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man den </a:t>
            </a:r>
            <a:r>
              <a:rPr lang="de-DE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Internationalen </a:t>
            </a: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Frauentag</a:t>
            </a: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er </a:t>
            </a:r>
            <a:r>
              <a:rPr lang="de-DE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ist das Symbol der Solidarität für gleiche und bessere Arbeits- und Lebensbedingungen von </a:t>
            </a: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Frauen</a:t>
            </a:r>
            <a:endParaRPr lang="uk-UA" sz="2400" dirty="0" smtClean="0">
              <a:solidFill>
                <a:schemeClr val="accent3">
                  <a:lumMod val="50000"/>
                </a:schemeClr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der wird in </a:t>
            </a:r>
            <a:r>
              <a:rPr lang="de-DE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Deutschland zunehmend </a:t>
            </a: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populärer</a:t>
            </a:r>
            <a:endParaRPr lang="uk-UA" sz="2400" dirty="0" smtClean="0">
              <a:solidFill>
                <a:schemeClr val="accent3">
                  <a:lumMod val="50000"/>
                </a:schemeClr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es ist eine Tradition am </a:t>
            </a:r>
            <a:r>
              <a:rPr lang="de-DE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8. März den Frauen </a:t>
            </a: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Blumen</a:t>
            </a:r>
            <a:endParaRPr lang="uk-UA" sz="2400" dirty="0" smtClean="0">
              <a:solidFill>
                <a:schemeClr val="accent3">
                  <a:lumMod val="50000"/>
                </a:schemeClr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de-DE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zu schenken, um alle Frauen </a:t>
            </a: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der </a:t>
            </a:r>
            <a:r>
              <a:rPr lang="de-DE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Welt zu </a:t>
            </a: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ehren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.</a:t>
            </a:r>
            <a:r>
              <a:rPr lang="de-DE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endParaRPr lang="uk-UA" sz="2400" dirty="0">
              <a:solidFill>
                <a:schemeClr val="accent3">
                  <a:lumMod val="50000"/>
                </a:schemeClr>
              </a:solidFill>
              <a:latin typeface="Franklin Gothic Medium Con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468560" y="-171401"/>
            <a:ext cx="9721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Frauentag</a:t>
            </a:r>
            <a:endParaRPr lang="uk-UA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Управляющая кнопка: домой 14">
            <a:hlinkClick r:id="rId3" action="ppaction://hlinksldjump" highlightClick="1"/>
          </p:cNvPr>
          <p:cNvSpPr/>
          <p:nvPr/>
        </p:nvSpPr>
        <p:spPr>
          <a:xfrm>
            <a:off x="8331156" y="6361980"/>
            <a:ext cx="491578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619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814" y="3624661"/>
            <a:ext cx="9527944" cy="3404739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2462125"/>
            <a:ext cx="2858695" cy="2325071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967" y="3364803"/>
            <a:ext cx="1479766" cy="15474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4193" y="3096428"/>
            <a:ext cx="3533957" cy="212037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155" y="5085184"/>
            <a:ext cx="2006065" cy="15045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39" y="4929128"/>
            <a:ext cx="1362075" cy="16668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68259">
            <a:off x="8251063" y="4042943"/>
            <a:ext cx="1042192" cy="16369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448" y="2377207"/>
            <a:ext cx="4463577" cy="283959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2192" y="1871682"/>
            <a:ext cx="3680736" cy="456986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12278" y="692696"/>
            <a:ext cx="661561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4800" b="1" dirty="0" smtClean="0">
                <a:ln/>
                <a:solidFill>
                  <a:srgbClr val="05E91B"/>
                </a:solidFill>
              </a:rPr>
              <a:t>Найди то, </a:t>
            </a:r>
            <a:r>
              <a:rPr lang="uk-UA" sz="4800" b="1" dirty="0" err="1" smtClean="0">
                <a:ln/>
                <a:solidFill>
                  <a:srgbClr val="05E91B"/>
                </a:solidFill>
              </a:rPr>
              <a:t>что</a:t>
            </a:r>
            <a:r>
              <a:rPr lang="uk-UA" sz="4800" b="1" dirty="0" smtClean="0">
                <a:ln/>
                <a:solidFill>
                  <a:srgbClr val="05E91B"/>
                </a:solidFill>
              </a:rPr>
              <a:t> </a:t>
            </a:r>
            <a:r>
              <a:rPr lang="uk-UA" sz="4800" b="1" dirty="0" err="1" smtClean="0">
                <a:ln/>
                <a:solidFill>
                  <a:srgbClr val="05E91B"/>
                </a:solidFill>
              </a:rPr>
              <a:t>прячет</a:t>
            </a:r>
            <a:r>
              <a:rPr lang="uk-UA" sz="4800" b="1" dirty="0" smtClean="0">
                <a:ln/>
                <a:solidFill>
                  <a:srgbClr val="05E91B"/>
                </a:solidFill>
              </a:rPr>
              <a:t> </a:t>
            </a:r>
            <a:r>
              <a:rPr lang="uk-UA" sz="4800" b="1" dirty="0" err="1" smtClean="0">
                <a:ln/>
                <a:solidFill>
                  <a:srgbClr val="05E91B"/>
                </a:solidFill>
              </a:rPr>
              <a:t>пасхальный</a:t>
            </a:r>
            <a:r>
              <a:rPr lang="uk-UA" sz="4800" b="1" dirty="0" smtClean="0">
                <a:ln/>
                <a:solidFill>
                  <a:srgbClr val="05E91B"/>
                </a:solidFill>
              </a:rPr>
              <a:t> кролик</a:t>
            </a:r>
            <a:endParaRPr lang="uk-UA" sz="4800" b="1" dirty="0">
              <a:ln/>
              <a:solidFill>
                <a:srgbClr val="05E91B"/>
              </a:solidFill>
            </a:endParaRPr>
          </a:p>
        </p:txBody>
      </p:sp>
      <p:sp>
        <p:nvSpPr>
          <p:cNvPr id="17" name="TextBox 16">
            <a:hlinkClick r:id="rId11" action="ppaction://hlinksldjump"/>
          </p:cNvPr>
          <p:cNvSpPr txBox="1"/>
          <p:nvPr/>
        </p:nvSpPr>
        <p:spPr>
          <a:xfrm>
            <a:off x="1398570" y="1057485"/>
            <a:ext cx="6319498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Oster</a:t>
            </a:r>
            <a:r>
              <a:rPr lang="en-US" sz="7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n</a:t>
            </a:r>
            <a:endParaRPr lang="uk-UA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7544" y="984502"/>
            <a:ext cx="72505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err="1" smtClean="0">
                <a:solidFill>
                  <a:srgbClr val="05E91B"/>
                </a:solidFill>
              </a:rPr>
              <a:t>Кто</a:t>
            </a:r>
            <a:r>
              <a:rPr lang="uk-UA" sz="4400" b="1" dirty="0" smtClean="0">
                <a:solidFill>
                  <a:srgbClr val="05E91B"/>
                </a:solidFill>
              </a:rPr>
              <a:t> </a:t>
            </a:r>
            <a:r>
              <a:rPr lang="uk-UA" sz="4400" b="1" dirty="0" err="1" smtClean="0">
                <a:solidFill>
                  <a:srgbClr val="05E91B"/>
                </a:solidFill>
              </a:rPr>
              <a:t>из</a:t>
            </a:r>
            <a:r>
              <a:rPr lang="uk-UA" sz="4400" b="1" dirty="0" smtClean="0">
                <a:solidFill>
                  <a:srgbClr val="05E91B"/>
                </a:solidFill>
              </a:rPr>
              <a:t> </a:t>
            </a:r>
            <a:r>
              <a:rPr lang="uk-UA" sz="4400" b="1" dirty="0" err="1" smtClean="0">
                <a:solidFill>
                  <a:srgbClr val="05E91B"/>
                </a:solidFill>
              </a:rPr>
              <a:t>этих</a:t>
            </a:r>
            <a:r>
              <a:rPr lang="uk-UA" sz="4400" b="1" dirty="0" smtClean="0">
                <a:solidFill>
                  <a:srgbClr val="05E91B"/>
                </a:solidFill>
              </a:rPr>
              <a:t> </a:t>
            </a:r>
            <a:r>
              <a:rPr lang="uk-UA" sz="4400" b="1" dirty="0" err="1" smtClean="0">
                <a:solidFill>
                  <a:srgbClr val="05E91B"/>
                </a:solidFill>
              </a:rPr>
              <a:t>животных</a:t>
            </a:r>
            <a:r>
              <a:rPr lang="uk-UA" sz="4400" b="1" dirty="0" smtClean="0">
                <a:solidFill>
                  <a:srgbClr val="05E91B"/>
                </a:solidFill>
              </a:rPr>
              <a:t> – </a:t>
            </a:r>
            <a:endParaRPr lang="en-US" sz="4400" b="1" dirty="0" smtClean="0">
              <a:solidFill>
                <a:srgbClr val="05E91B"/>
              </a:solidFill>
            </a:endParaRPr>
          </a:p>
          <a:p>
            <a:pPr algn="ctr"/>
            <a:r>
              <a:rPr lang="uk-UA" sz="4400" b="1" dirty="0" smtClean="0">
                <a:solidFill>
                  <a:srgbClr val="05E91B"/>
                </a:solidFill>
              </a:rPr>
              <a:t>символ </a:t>
            </a:r>
            <a:r>
              <a:rPr lang="uk-UA" sz="4400" b="1" dirty="0" err="1" smtClean="0">
                <a:solidFill>
                  <a:srgbClr val="05E91B"/>
                </a:solidFill>
              </a:rPr>
              <a:t>праздника</a:t>
            </a:r>
            <a:r>
              <a:rPr lang="uk-UA" sz="4400" b="1" dirty="0" smtClean="0">
                <a:solidFill>
                  <a:srgbClr val="05E91B"/>
                </a:solidFill>
              </a:rPr>
              <a:t>?</a:t>
            </a:r>
            <a:endParaRPr lang="uk-UA" sz="4400" b="1" dirty="0">
              <a:solidFill>
                <a:srgbClr val="05E9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55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64162E-6 L 1.04479 -0.014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7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04046E-6 L -0.39792 0.07468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896" y="3723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6" grpId="2"/>
      <p:bldP spid="17" grpId="0" animBg="1"/>
      <p:bldP spid="18" grpId="0"/>
      <p:bldP spid="1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7389" y="-171400"/>
            <a:ext cx="9471389" cy="7103542"/>
          </a:xfrm>
        </p:spPr>
      </p:pic>
      <p:sp>
        <p:nvSpPr>
          <p:cNvPr id="3" name="TextBox 2"/>
          <p:cNvSpPr txBox="1"/>
          <p:nvPr/>
        </p:nvSpPr>
        <p:spPr>
          <a:xfrm>
            <a:off x="244551" y="943584"/>
            <a:ext cx="847414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er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Ostersonntag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ist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immer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der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erste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Sonntag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nach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dem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ersten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Frühlingsvollmond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Franklin Gothic Medium Cond" pitchFamily="34" charset="0"/>
            </a:endParaRPr>
          </a:p>
          <a:p>
            <a:pPr marL="457200" indent="-457200" algn="just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er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liegt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zwischen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dem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22.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März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und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dem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25. 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April</a:t>
            </a:r>
            <a:endParaRPr lang="de-DE" sz="2400" dirty="0" smtClean="0">
              <a:solidFill>
                <a:schemeClr val="accent3">
                  <a:lumMod val="50000"/>
                </a:schemeClr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f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ür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die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Christen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ist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Ostern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das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wichtigste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Fest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der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Kirche</a:t>
            </a:r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bekannt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ist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das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Färben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und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Gestalten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der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Ostereier</a:t>
            </a:r>
            <a:endParaRPr lang="en-US" sz="2400" dirty="0">
              <a:solidFill>
                <a:schemeClr val="accent3">
                  <a:lumMod val="50000"/>
                </a:schemeClr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m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an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verwendet sie zum Schmücken und natürlich auch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zum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Essen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Kinder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kennen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verschiedene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Spiele</a:t>
            </a:r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man schmückt auch einen Osterbaum</a:t>
            </a: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ie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Kinder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müssen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vorher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die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Ostereier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suchen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</a:p>
          <a:p>
            <a:pPr algn="just"/>
            <a:endParaRPr lang="uk-UA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248170" y="-165381"/>
            <a:ext cx="9721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Oster</a:t>
            </a:r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n</a:t>
            </a:r>
            <a:endParaRPr lang="uk-UA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807" y="1628800"/>
            <a:ext cx="1619527" cy="1385417"/>
          </a:xfrm>
          <a:prstGeom prst="rect">
            <a:avLst/>
          </a:prstGeom>
        </p:spPr>
      </p:pic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8472910" y="6374680"/>
            <a:ext cx="491578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1186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86834" y="-1854786"/>
            <a:ext cx="7273006" cy="102077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87426"/>
            <a:ext cx="8229600" cy="1143000"/>
          </a:xfrm>
        </p:spPr>
        <p:txBody>
          <a:bodyPr>
            <a:noAutofit/>
          </a:bodyPr>
          <a:lstStyle/>
          <a:p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Символ </a:t>
            </a:r>
            <a:r>
              <a:rPr lang="uk-UA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какого</a:t>
            </a:r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праздника</a:t>
            </a:r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на </a:t>
            </a:r>
            <a:r>
              <a:rPr lang="uk-UA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видео</a:t>
            </a:r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</a:t>
            </a:r>
            <a:endParaRPr lang="uk-UA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Maibaumsteigen_auf_Zeit_-_Maibaumfest_Rottenstuben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6282" y="908720"/>
            <a:ext cx="7698282" cy="5774218"/>
          </a:xfrm>
        </p:spPr>
      </p:pic>
      <p:sp>
        <p:nvSpPr>
          <p:cNvPr id="7" name="TextBox 6">
            <a:hlinkClick r:id="rId6" action="ppaction://hlinksldjump"/>
          </p:cNvPr>
          <p:cNvSpPr txBox="1"/>
          <p:nvPr/>
        </p:nvSpPr>
        <p:spPr>
          <a:xfrm>
            <a:off x="1647709" y="1484784"/>
            <a:ext cx="6264696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1. Mai</a:t>
            </a:r>
            <a:endParaRPr lang="uk-UA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91188" y="476672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(ответ)</a:t>
            </a:r>
            <a:endParaRPr lang="uk-UA" sz="28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61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10000" fill="hold" grpId="1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18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7389" y="-171400"/>
            <a:ext cx="9471389" cy="7103542"/>
          </a:xfrm>
        </p:spPr>
      </p:pic>
      <p:sp>
        <p:nvSpPr>
          <p:cNvPr id="3" name="TextBox 2"/>
          <p:cNvSpPr txBox="1"/>
          <p:nvPr/>
        </p:nvSpPr>
        <p:spPr>
          <a:xfrm>
            <a:off x="230485" y="836712"/>
            <a:ext cx="772589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er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Tag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wird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auch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als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u="sng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Tag</a:t>
            </a:r>
            <a:r>
              <a:rPr lang="uk-UA" sz="2400" u="sng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u="sng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der</a:t>
            </a:r>
            <a:r>
              <a:rPr lang="uk-UA" sz="2400" u="sng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u="sng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Arbeit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, </a:t>
            </a:r>
            <a:r>
              <a:rPr lang="uk-UA" sz="2400" u="sng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Maifeiertag</a:t>
            </a: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oder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u="sng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Kampftag</a:t>
            </a:r>
            <a:r>
              <a:rPr lang="uk-UA" sz="2400" u="sng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u="sng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der</a:t>
            </a:r>
            <a:r>
              <a:rPr lang="uk-UA" sz="2400" u="sng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u="sng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Arbeiterbewegung</a:t>
            </a:r>
            <a:r>
              <a:rPr lang="uk-UA" sz="2400" u="sng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u="sng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bezeichnet</a:t>
            </a:r>
            <a:endParaRPr lang="uk-UA" sz="2400" dirty="0">
              <a:solidFill>
                <a:schemeClr val="accent3">
                  <a:lumMod val="50000"/>
                </a:schemeClr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 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ie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Maibräuche beginnen bereits in der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Nacht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davor</a:t>
            </a:r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as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Aufstellen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von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Maibäumen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,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geschmückt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mit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Kranz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und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Bändern</a:t>
            </a:r>
            <a:endParaRPr lang="en-US" sz="2400" dirty="0" smtClean="0">
              <a:solidFill>
                <a:schemeClr val="accent3">
                  <a:lumMod val="50000"/>
                </a:schemeClr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S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ie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werden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(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zumeist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auch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heute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noch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)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in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der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Nacht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bewacht</a:t>
            </a:r>
            <a:endParaRPr lang="en-US" sz="2400" dirty="0">
              <a:solidFill>
                <a:schemeClr val="accent3">
                  <a:lumMod val="50000"/>
                </a:schemeClr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f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ür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das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«</a:t>
            </a:r>
            <a:r>
              <a:rPr lang="uk-UA" sz="2400" dirty="0" err="1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Maibaumklettern</a:t>
            </a:r>
            <a:r>
              <a:rPr lang="uk-UA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»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wird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der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Stamm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mit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Seife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eingerieben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-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was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das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Klettern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sehr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erschwert</a:t>
            </a:r>
            <a:r>
              <a:rPr lang="uk-UA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.</a:t>
            </a:r>
          </a:p>
          <a:p>
            <a:endParaRPr lang="uk-UA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-673901" y="0"/>
            <a:ext cx="9721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1. Mai</a:t>
            </a:r>
            <a:endParaRPr lang="uk-UA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8460432" y="6351664"/>
            <a:ext cx="491578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7957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68760"/>
            <a:ext cx="8280920" cy="53330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-609"/>
            <a:ext cx="7518598" cy="1143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i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Угадай </a:t>
            </a:r>
            <a:r>
              <a:rPr lang="uk-UA" b="1" i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название</a:t>
            </a:r>
            <a:r>
              <a:rPr lang="uk-UA" b="1" i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b="1" i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праздника</a:t>
            </a:r>
            <a:endParaRPr lang="uk-UA" b="1" i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92080" y="1528208"/>
            <a:ext cx="3220206" cy="45243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de-DE" b="1" dirty="0">
                <a:ln w="50800"/>
                <a:solidFill>
                  <a:srgbClr val="002060"/>
                </a:solidFill>
                <a:latin typeface="Algerian" pitchFamily="82" charset="0"/>
              </a:rPr>
              <a:t>Nun schmückt </a:t>
            </a:r>
            <a:r>
              <a:rPr lang="de-DE" b="1" dirty="0" smtClean="0">
                <a:ln w="50800"/>
                <a:solidFill>
                  <a:srgbClr val="002060"/>
                </a:solidFill>
                <a:latin typeface="Algerian" pitchFamily="82" charset="0"/>
              </a:rPr>
              <a:t>sich</a:t>
            </a:r>
            <a:endParaRPr lang="uk-UA" b="1" dirty="0" smtClean="0">
              <a:ln w="50800"/>
              <a:solidFill>
                <a:srgbClr val="002060"/>
              </a:solidFill>
            </a:endParaRPr>
          </a:p>
          <a:p>
            <a:pPr algn="ctr"/>
            <a:endParaRPr lang="uk-UA" b="1" dirty="0" smtClean="0">
              <a:ln w="50800"/>
              <a:solidFill>
                <a:srgbClr val="002060"/>
              </a:solidFill>
            </a:endParaRPr>
          </a:p>
          <a:p>
            <a:pPr algn="ctr"/>
            <a:r>
              <a:rPr lang="de-DE" b="1" dirty="0" smtClean="0">
                <a:ln w="50800"/>
                <a:solidFill>
                  <a:srgbClr val="002060"/>
                </a:solidFill>
                <a:latin typeface="Algerian" pitchFamily="82" charset="0"/>
              </a:rPr>
              <a:t>zu </a:t>
            </a:r>
            <a:r>
              <a:rPr lang="de-DE" b="1" dirty="0">
                <a:ln w="50800"/>
                <a:solidFill>
                  <a:srgbClr val="002060"/>
                </a:solidFill>
                <a:latin typeface="Algerian" pitchFamily="82" charset="0"/>
              </a:rPr>
              <a:t>dem </a:t>
            </a:r>
            <a:r>
              <a:rPr lang="de-DE" b="1" dirty="0" smtClean="0">
                <a:ln w="50800"/>
                <a:solidFill>
                  <a:srgbClr val="002060"/>
                </a:solidFill>
                <a:latin typeface="Algerian" pitchFamily="82" charset="0"/>
              </a:rPr>
              <a:t>Fest</a:t>
            </a:r>
            <a:endParaRPr lang="uk-UA" b="1" dirty="0" smtClean="0">
              <a:ln w="50800"/>
              <a:solidFill>
                <a:srgbClr val="002060"/>
              </a:solidFill>
            </a:endParaRPr>
          </a:p>
          <a:p>
            <a:pPr algn="ctr"/>
            <a:endParaRPr lang="uk-UA" b="1" dirty="0" smtClean="0">
              <a:ln w="50800"/>
              <a:solidFill>
                <a:srgbClr val="002060"/>
              </a:solidFill>
            </a:endParaRPr>
          </a:p>
          <a:p>
            <a:pPr algn="ctr"/>
            <a:r>
              <a:rPr lang="de-DE" b="1" dirty="0">
                <a:ln w="50800"/>
                <a:solidFill>
                  <a:srgbClr val="002060"/>
                </a:solidFill>
                <a:latin typeface="Algerian" pitchFamily="82" charset="0"/>
              </a:rPr>
              <a:t/>
            </a:r>
            <a:br>
              <a:rPr lang="de-DE" b="1" dirty="0">
                <a:ln w="50800"/>
                <a:solidFill>
                  <a:srgbClr val="002060"/>
                </a:solidFill>
                <a:latin typeface="Algerian" pitchFamily="82" charset="0"/>
              </a:rPr>
            </a:br>
            <a:r>
              <a:rPr lang="de-DE" b="1" dirty="0">
                <a:ln w="50800"/>
                <a:solidFill>
                  <a:srgbClr val="002060"/>
                </a:solidFill>
                <a:latin typeface="Algerian" pitchFamily="82" charset="0"/>
              </a:rPr>
              <a:t>Mit frischen </a:t>
            </a:r>
            <a:endParaRPr lang="uk-UA" b="1" dirty="0" smtClean="0">
              <a:ln w="50800"/>
              <a:solidFill>
                <a:srgbClr val="002060"/>
              </a:solidFill>
            </a:endParaRPr>
          </a:p>
          <a:p>
            <a:pPr algn="ctr"/>
            <a:endParaRPr lang="uk-UA" b="1" dirty="0" smtClean="0">
              <a:ln w="50800"/>
              <a:solidFill>
                <a:srgbClr val="002060"/>
              </a:solidFill>
            </a:endParaRPr>
          </a:p>
          <a:p>
            <a:pPr algn="ctr"/>
            <a:r>
              <a:rPr lang="de-DE" b="1" dirty="0" smtClean="0">
                <a:ln w="50800"/>
                <a:solidFill>
                  <a:srgbClr val="002060"/>
                </a:solidFill>
                <a:latin typeface="Algerian" pitchFamily="82" charset="0"/>
              </a:rPr>
              <a:t>Blumen </a:t>
            </a:r>
            <a:r>
              <a:rPr lang="de-DE" b="1" dirty="0">
                <a:ln w="50800"/>
                <a:solidFill>
                  <a:srgbClr val="002060"/>
                </a:solidFill>
                <a:latin typeface="Algerian" pitchFamily="82" charset="0"/>
              </a:rPr>
              <a:t>jedes Haus</a:t>
            </a:r>
            <a:r>
              <a:rPr lang="de-DE" b="1" dirty="0" smtClean="0">
                <a:ln w="50800"/>
                <a:solidFill>
                  <a:srgbClr val="002060"/>
                </a:solidFill>
                <a:latin typeface="Algerian" pitchFamily="82" charset="0"/>
              </a:rPr>
              <a:t>,</a:t>
            </a:r>
            <a:endParaRPr lang="uk-UA" b="1" dirty="0" smtClean="0">
              <a:ln w="50800"/>
              <a:solidFill>
                <a:srgbClr val="002060"/>
              </a:solidFill>
            </a:endParaRPr>
          </a:p>
          <a:p>
            <a:pPr algn="ctr"/>
            <a:r>
              <a:rPr lang="de-DE" b="1" dirty="0">
                <a:ln w="50800"/>
                <a:solidFill>
                  <a:srgbClr val="002060"/>
                </a:solidFill>
                <a:latin typeface="Algerian" pitchFamily="82" charset="0"/>
              </a:rPr>
              <a:t/>
            </a:r>
            <a:br>
              <a:rPr lang="de-DE" b="1" dirty="0">
                <a:ln w="50800"/>
                <a:solidFill>
                  <a:srgbClr val="002060"/>
                </a:solidFill>
                <a:latin typeface="Algerian" pitchFamily="82" charset="0"/>
              </a:rPr>
            </a:br>
            <a:r>
              <a:rPr lang="de-DE" b="1" dirty="0">
                <a:ln w="50800"/>
                <a:solidFill>
                  <a:srgbClr val="002060"/>
                </a:solidFill>
                <a:latin typeface="Algerian" pitchFamily="82" charset="0"/>
              </a:rPr>
              <a:t>Selbst in den </a:t>
            </a:r>
            <a:r>
              <a:rPr lang="de-DE" b="1" dirty="0" smtClean="0">
                <a:ln w="50800"/>
                <a:solidFill>
                  <a:srgbClr val="002060"/>
                </a:solidFill>
                <a:latin typeface="Algerian" pitchFamily="82" charset="0"/>
              </a:rPr>
              <a:t>Hütten</a:t>
            </a:r>
            <a:endParaRPr lang="uk-UA" b="1" dirty="0" smtClean="0">
              <a:ln w="50800"/>
              <a:solidFill>
                <a:srgbClr val="002060"/>
              </a:solidFill>
            </a:endParaRPr>
          </a:p>
          <a:p>
            <a:pPr algn="ctr"/>
            <a:endParaRPr lang="uk-UA" b="1" dirty="0" smtClean="0">
              <a:ln w="50800"/>
              <a:solidFill>
                <a:srgbClr val="002060"/>
              </a:solidFill>
            </a:endParaRPr>
          </a:p>
          <a:p>
            <a:pPr algn="ctr"/>
            <a:r>
              <a:rPr lang="de-DE" b="1" dirty="0" smtClean="0">
                <a:ln w="50800"/>
                <a:solidFill>
                  <a:srgbClr val="002060"/>
                </a:solidFill>
                <a:latin typeface="Algerian" pitchFamily="82" charset="0"/>
              </a:rPr>
              <a:t> </a:t>
            </a:r>
            <a:r>
              <a:rPr lang="de-DE" b="1" dirty="0">
                <a:ln w="50800"/>
                <a:solidFill>
                  <a:srgbClr val="002060"/>
                </a:solidFill>
                <a:latin typeface="Algerian" pitchFamily="82" charset="0"/>
              </a:rPr>
              <a:t>der </a:t>
            </a:r>
            <a:r>
              <a:rPr lang="de-DE" b="1" dirty="0" smtClean="0">
                <a:ln w="50800"/>
                <a:solidFill>
                  <a:srgbClr val="002060"/>
                </a:solidFill>
                <a:latin typeface="Algerian" pitchFamily="82" charset="0"/>
              </a:rPr>
              <a:t>Geringsten</a:t>
            </a:r>
            <a:endParaRPr lang="uk-UA" b="1" dirty="0" smtClean="0">
              <a:ln w="50800"/>
              <a:solidFill>
                <a:srgbClr val="002060"/>
              </a:solidFill>
            </a:endParaRPr>
          </a:p>
          <a:p>
            <a:pPr algn="ctr"/>
            <a:r>
              <a:rPr lang="de-DE" b="1" dirty="0">
                <a:ln w="50800"/>
                <a:solidFill>
                  <a:srgbClr val="002060"/>
                </a:solidFill>
                <a:latin typeface="Algerian" pitchFamily="82" charset="0"/>
              </a:rPr>
              <a:t/>
            </a:r>
            <a:br>
              <a:rPr lang="de-DE" b="1" dirty="0">
                <a:ln w="50800"/>
                <a:solidFill>
                  <a:srgbClr val="002060"/>
                </a:solidFill>
                <a:latin typeface="Algerian" pitchFamily="82" charset="0"/>
              </a:rPr>
            </a:br>
            <a:r>
              <a:rPr lang="de-DE" b="1" dirty="0">
                <a:ln w="50800"/>
                <a:solidFill>
                  <a:srgbClr val="002060"/>
                </a:solidFill>
                <a:latin typeface="Algerian" pitchFamily="82" charset="0"/>
              </a:rPr>
              <a:t>Sieht‘s </a:t>
            </a:r>
            <a:r>
              <a:rPr lang="de-DE" b="1" dirty="0" smtClean="0">
                <a:ln w="50800"/>
                <a:solidFill>
                  <a:srgbClr val="002060"/>
                </a:solidFill>
                <a:latin typeface="Algerian" pitchFamily="82" charset="0"/>
              </a:rPr>
              <a:t>heute</a:t>
            </a:r>
            <a:endParaRPr lang="uk-UA" b="1" dirty="0" smtClean="0">
              <a:ln w="50800"/>
              <a:solidFill>
                <a:srgbClr val="002060"/>
              </a:solidFill>
              <a:latin typeface="Algerian" pitchFamily="82" charset="0"/>
            </a:endParaRPr>
          </a:p>
          <a:p>
            <a:pPr algn="ctr"/>
            <a:endParaRPr lang="uk-UA" b="1" dirty="0" smtClean="0">
              <a:ln w="50800"/>
              <a:solidFill>
                <a:srgbClr val="002060"/>
              </a:solidFill>
              <a:latin typeface="Algerian" pitchFamily="82" charset="0"/>
            </a:endParaRPr>
          </a:p>
          <a:p>
            <a:pPr algn="ctr"/>
            <a:r>
              <a:rPr lang="de-DE" b="1" dirty="0" smtClean="0">
                <a:ln w="50800"/>
                <a:solidFill>
                  <a:srgbClr val="002060"/>
                </a:solidFill>
                <a:latin typeface="Algerian" pitchFamily="82" charset="0"/>
              </a:rPr>
              <a:t> </a:t>
            </a:r>
            <a:r>
              <a:rPr lang="de-DE" b="1" dirty="0">
                <a:ln w="50800"/>
                <a:solidFill>
                  <a:srgbClr val="002060"/>
                </a:solidFill>
                <a:latin typeface="Algerian" pitchFamily="82" charset="0"/>
              </a:rPr>
              <a:t>feiertäglich aus.</a:t>
            </a:r>
            <a:endParaRPr lang="uk-UA" b="1" dirty="0">
              <a:ln w="50800"/>
              <a:solidFill>
                <a:srgbClr val="002060"/>
              </a:solidFill>
            </a:endParaRPr>
          </a:p>
        </p:txBody>
      </p:sp>
      <p:sp>
        <p:nvSpPr>
          <p:cNvPr id="5" name="TextBox 4">
            <a:hlinkClick r:id="rId4" action="ppaction://hlinksldjump"/>
          </p:cNvPr>
          <p:cNvSpPr txBox="1"/>
          <p:nvPr/>
        </p:nvSpPr>
        <p:spPr>
          <a:xfrm>
            <a:off x="5940152" y="2420888"/>
            <a:ext cx="1872208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5E91B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pfingsten</a:t>
            </a:r>
            <a:endParaRPr lang="uk-UA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5E91B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40152" y="2420888"/>
            <a:ext cx="1872208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4804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725" y="-891480"/>
            <a:ext cx="9557177" cy="8140171"/>
          </a:xfrm>
        </p:spPr>
      </p:pic>
      <p:sp>
        <p:nvSpPr>
          <p:cNvPr id="3" name="TextBox 2"/>
          <p:cNvSpPr txBox="1"/>
          <p:nvPr/>
        </p:nvSpPr>
        <p:spPr>
          <a:xfrm>
            <a:off x="179512" y="1289291"/>
            <a:ext cx="828092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v</a:t>
            </a:r>
            <a:r>
              <a:rPr lang="uk-UA" sz="2400" dirty="0" err="1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om</a:t>
            </a: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Ostersonntag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zählt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man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immer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50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Tage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bis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zum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Pfingstsonntag</a:t>
            </a:r>
            <a:endParaRPr lang="en-US" sz="2400" dirty="0">
              <a:solidFill>
                <a:schemeClr val="bg2">
                  <a:lumMod val="25000"/>
                </a:schemeClr>
              </a:solidFill>
              <a:latin typeface="Franklin Gothic Medium Cond" pitchFamily="34" charset="0"/>
            </a:endParaRPr>
          </a:p>
          <a:p>
            <a:pPr marL="457200" indent="-457200" algn="just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der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Pfingstsonntag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befindet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sich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stets</a:t>
            </a: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zwischen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dem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10.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Mai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und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dem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13. </a:t>
            </a:r>
            <a:r>
              <a:rPr lang="uk-UA" sz="2400" dirty="0" err="1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Juni</a:t>
            </a:r>
            <a:endParaRPr lang="en-US" sz="2400" dirty="0" smtClean="0">
              <a:solidFill>
                <a:schemeClr val="bg2">
                  <a:lumMod val="25000"/>
                </a:schemeClr>
              </a:solidFill>
              <a:latin typeface="Franklin Gothic Medium Cond" pitchFamily="34" charset="0"/>
            </a:endParaRPr>
          </a:p>
          <a:p>
            <a:pPr marL="457200" indent="-457200" algn="just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i</a:t>
            </a: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n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der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Pfingstnacht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stellen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Junggesellen</a:t>
            </a: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ihrer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Freundin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eine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Birke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an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die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Hauswand</a:t>
            </a: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(S</a:t>
            </a:r>
            <a:r>
              <a:rPr lang="uk-UA" sz="2400" dirty="0" err="1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ymbol</a:t>
            </a: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seine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r</a:t>
            </a: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Liebe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)</a:t>
            </a:r>
            <a:endParaRPr lang="uk-UA" sz="2400" dirty="0">
              <a:solidFill>
                <a:schemeClr val="bg2">
                  <a:lumMod val="25000"/>
                </a:schemeClr>
              </a:solidFill>
              <a:latin typeface="Franklin Gothic Medium Cond" pitchFamily="34" charset="0"/>
            </a:endParaRPr>
          </a:p>
          <a:p>
            <a:pPr marL="457200" indent="-457200" algn="just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err="1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Birken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schmücken</a:t>
            </a: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die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Türen</a:t>
            </a:r>
            <a:endParaRPr lang="en-US" sz="2400" dirty="0" smtClean="0">
              <a:solidFill>
                <a:schemeClr val="bg2">
                  <a:lumMod val="25000"/>
                </a:schemeClr>
              </a:solidFill>
              <a:latin typeface="Franklin Gothic Medium Cond" pitchFamily="34" charset="0"/>
            </a:endParaRPr>
          </a:p>
          <a:p>
            <a:pPr marL="457200" indent="-457200" algn="just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err="1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Mitbürgern</a:t>
            </a:r>
            <a:r>
              <a:rPr lang="en-US" sz="2400" dirty="0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werden</a:t>
            </a: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verschiedene</a:t>
            </a: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Streiche</a:t>
            </a:r>
            <a:r>
              <a:rPr lang="uk-UA" sz="2400" dirty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chemeClr val="bg2">
                    <a:lumMod val="25000"/>
                  </a:schemeClr>
                </a:solidFill>
                <a:latin typeface="Franklin Gothic Medium Cond" pitchFamily="34" charset="0"/>
              </a:rPr>
              <a:t>gespielt</a:t>
            </a:r>
            <a:endParaRPr lang="uk-UA" sz="2400" dirty="0">
              <a:solidFill>
                <a:schemeClr val="bg2">
                  <a:lumMod val="25000"/>
                </a:schemeClr>
              </a:solidFill>
              <a:latin typeface="Franklin Gothic Medium Cond" pitchFamily="34" charset="0"/>
            </a:endParaRPr>
          </a:p>
          <a:p>
            <a:pPr algn="just"/>
            <a:endParaRPr lang="uk-UA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-108520" y="188640"/>
            <a:ext cx="9721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5E91B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Pfingsten</a:t>
            </a:r>
            <a:endParaRPr lang="uk-UA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5E91B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139" y="4488904"/>
            <a:ext cx="1288645" cy="2511628"/>
          </a:xfrm>
          <a:prstGeom prst="rect">
            <a:avLst/>
          </a:prstGeom>
        </p:spPr>
      </p:pic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8586656" y="6381328"/>
            <a:ext cx="491578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5457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946976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4" t="15227" r="22305" b="13299"/>
          <a:stretch/>
        </p:blipFill>
        <p:spPr>
          <a:xfrm>
            <a:off x="-1" y="1"/>
            <a:ext cx="9898957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4677" y="2609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Нажми</a:t>
            </a:r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на </a:t>
            </a:r>
            <a:r>
              <a:rPr lang="uk-UA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шары-подсказки</a:t>
            </a:r>
            <a:endParaRPr lang="uk-UA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255" y="1640074"/>
            <a:ext cx="1046875" cy="9434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04324"/>
            <a:ext cx="1008112" cy="15742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125413"/>
            <a:ext cx="962025" cy="12668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35336" y="5587095"/>
            <a:ext cx="1368152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4000" dirty="0" smtClean="0">
                <a:solidFill>
                  <a:schemeClr val="bg1"/>
                </a:solidFill>
              </a:rPr>
              <a:t>Köln</a:t>
            </a:r>
            <a:endParaRPr lang="uk-UA" sz="4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1606" y="1403936"/>
            <a:ext cx="1298586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4000" dirty="0" smtClean="0">
                <a:solidFill>
                  <a:schemeClr val="bg1"/>
                </a:solidFill>
              </a:rPr>
              <a:t>Licht</a:t>
            </a:r>
            <a:endParaRPr lang="uk-UA" sz="4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80312" y="3025639"/>
            <a:ext cx="1298586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4000" dirty="0" smtClean="0">
                <a:solidFill>
                  <a:schemeClr val="bg1"/>
                </a:solidFill>
              </a:rPr>
              <a:t>Fest</a:t>
            </a:r>
            <a:endParaRPr lang="uk-UA" sz="40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hlinkClick r:id="rId7" action="ppaction://hlinksldjump"/>
          </p:cNvPr>
          <p:cNvSpPr txBox="1"/>
          <p:nvPr/>
        </p:nvSpPr>
        <p:spPr>
          <a:xfrm>
            <a:off x="1321557" y="4045620"/>
            <a:ext cx="75608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 smtClean="0">
                <a:solidFill>
                  <a:schemeClr val="bg1"/>
                </a:solidFill>
                <a:latin typeface="Arial Rounded MT Bold" pitchFamily="34" charset="0"/>
              </a:rPr>
              <a:t>Fest  </a:t>
            </a:r>
          </a:p>
          <a:p>
            <a:pPr algn="ctr"/>
            <a:r>
              <a:rPr lang="de-DE" sz="6000" b="1" dirty="0" smtClean="0">
                <a:solidFill>
                  <a:schemeClr val="bg1"/>
                </a:solidFill>
                <a:latin typeface="Arial Rounded MT Bold" pitchFamily="34" charset="0"/>
              </a:rPr>
              <a:t>„Kölner    Lichter“</a:t>
            </a:r>
            <a:endParaRPr lang="uk-UA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59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250"/>
                            </p:stCondLst>
                            <p:childTnLst>
                              <p:par>
                                <p:cTn id="20" presetID="16" presetClass="emph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87 -3.46821E-6 L 0.24428 -0.9010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70" y="-4506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243 -0.12277 L 0.17969 -0.07214 C 0.21684 -0.06058 0.2724 -0.0541 0.33038 -0.0541 C 0.39653 -0.0541 0.44931 -0.06058 0.48646 -0.07214 L 0.66406 -0.12277 " pathEditMode="relative" rAng="0" ptsTypes="FffFF"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3" y="342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1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88889E-6 -0.00023 L -0.01961 -0.19907 C -0.02534 -0.24208 -0.01458 -0.28647 0.00643 -0.31954 C 0.03091 -0.35769 0.06094 -0.37572 0.09375 -0.37503 L 0.2441 -0.37942 " pathEditMode="relative" rAng="2443863" ptsTypes="FffFF">
                                      <p:cBhvr>
                                        <p:cTn id="6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76" y="-25526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  <p:bldP spid="3" grpId="1" animBg="1"/>
      <p:bldP spid="9" grpId="0" animBg="1"/>
      <p:bldP spid="9" grpId="1" animBg="1"/>
      <p:bldP spid="10" grpId="0" animBg="1"/>
      <p:bldP spid="10" grpId="1" animBg="1"/>
      <p:bldP spid="13" grpId="0"/>
      <p:bldP spid="1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817340"/>
            <a:ext cx="9252520" cy="8140171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99094" y="-3633712"/>
            <a:ext cx="2304257" cy="807675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2476" y="860079"/>
            <a:ext cx="799288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itchFamily="2" charset="2"/>
              <a:buChar char="Ø"/>
            </a:pP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seit </a:t>
            </a:r>
            <a:r>
              <a:rPr lang="de-DE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2001 jährlich stattfindende Musik- und Feuerwerksveranstaltung in Köln nach dem Vorbild von Rhein in </a:t>
            </a: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Flammen</a:t>
            </a: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 es </a:t>
            </a:r>
            <a:r>
              <a:rPr lang="de-DE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ist eines der größten musiksynchronen Feuerwerke </a:t>
            </a: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Europas</a:t>
            </a: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die </a:t>
            </a:r>
            <a:r>
              <a:rPr lang="de-DE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Idee zu einem Feuerwerk auf dem Rhein stammt aus dem Jahr </a:t>
            </a: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1817</a:t>
            </a:r>
          </a:p>
          <a:p>
            <a:pPr marL="457200" indent="-457200" algn="just">
              <a:buFont typeface="Wingdings" pitchFamily="2" charset="2"/>
              <a:buChar char="Ø"/>
            </a:pP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die </a:t>
            </a:r>
            <a:r>
              <a:rPr lang="de-DE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Kölnische </a:t>
            </a:r>
            <a:r>
              <a:rPr lang="de-DE" sz="2400" dirty="0" smtClean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berichtete Zeitung </a:t>
            </a:r>
            <a:r>
              <a:rPr lang="de-DE" sz="2400" dirty="0">
                <a:solidFill>
                  <a:schemeClr val="accent3">
                    <a:lumMod val="50000"/>
                  </a:schemeClr>
                </a:solidFill>
                <a:latin typeface="Franklin Gothic Medium Cond" pitchFamily="34" charset="0"/>
              </a:rPr>
              <a:t>über die Illumination Kölns: “Das Fest begann mit einem wohlberechneten geschmackvollen Feuerwerk, welches auf der Mitte des Rheins auf einem Schiffe abgebrannt wurde.“</a:t>
            </a:r>
            <a:endParaRPr lang="uk-UA" sz="2400" dirty="0">
              <a:solidFill>
                <a:schemeClr val="accent3">
                  <a:lumMod val="50000"/>
                </a:schemeClr>
              </a:solidFill>
              <a:latin typeface="Franklin Gothic Medium Con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08520" y="-48096"/>
            <a:ext cx="9721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5E91B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Kölner Lichter</a:t>
            </a:r>
            <a:endParaRPr lang="uk-UA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5E91B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586656" y="6381328"/>
            <a:ext cx="491578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9696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0"/>
            <a:ext cx="11751706" cy="73448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6" y="908720"/>
            <a:ext cx="3719971" cy="4466496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309" y="-818644"/>
            <a:ext cx="5045690" cy="4525963"/>
          </a:xfrm>
        </p:spPr>
      </p:pic>
      <p:sp>
        <p:nvSpPr>
          <p:cNvPr id="11" name="TextBox 10"/>
          <p:cNvSpPr txBox="1"/>
          <p:nvPr/>
        </p:nvSpPr>
        <p:spPr>
          <a:xfrm>
            <a:off x="1748731" y="5406740"/>
            <a:ext cx="2401366" cy="707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4000" dirty="0" smtClean="0"/>
              <a:t>Augsburg</a:t>
            </a:r>
            <a:endParaRPr lang="uk-UA" sz="4000" dirty="0"/>
          </a:p>
        </p:txBody>
      </p:sp>
      <p:sp>
        <p:nvSpPr>
          <p:cNvPr id="12" name="TextBox 11"/>
          <p:cNvSpPr txBox="1"/>
          <p:nvPr/>
        </p:nvSpPr>
        <p:spPr>
          <a:xfrm>
            <a:off x="5652120" y="5375215"/>
            <a:ext cx="2160240" cy="707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de-DE" sz="4000" dirty="0" smtClean="0"/>
              <a:t>Frieden</a:t>
            </a:r>
            <a:endParaRPr lang="uk-UA" sz="4000" dirty="0"/>
          </a:p>
        </p:txBody>
      </p:sp>
      <p:sp>
        <p:nvSpPr>
          <p:cNvPr id="13" name="TextBox 12">
            <a:hlinkClick r:id="rId6" action="ppaction://hlinksldjump"/>
          </p:cNvPr>
          <p:cNvSpPr txBox="1"/>
          <p:nvPr/>
        </p:nvSpPr>
        <p:spPr>
          <a:xfrm>
            <a:off x="2555776" y="231611"/>
            <a:ext cx="5904656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Augsburger </a:t>
            </a:r>
            <a:r>
              <a:rPr lang="de-DE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de-DE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Friedensfest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334322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4104E-6 L -0.52917 0.247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58" y="12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8" y="0"/>
            <a:ext cx="555054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3528" y="-16562"/>
            <a:ext cx="1224136" cy="2616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050" dirty="0" err="1" smtClean="0"/>
              <a:t>Dezember</a:t>
            </a:r>
            <a:endParaRPr lang="uk-UA" sz="1050" dirty="0"/>
          </a:p>
        </p:txBody>
      </p:sp>
      <p:sp>
        <p:nvSpPr>
          <p:cNvPr id="10" name="TextBox 9"/>
          <p:cNvSpPr txBox="1"/>
          <p:nvPr/>
        </p:nvSpPr>
        <p:spPr>
          <a:xfrm>
            <a:off x="2134231" y="-21681"/>
            <a:ext cx="1259654" cy="2616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/>
              <a:t>Januar</a:t>
            </a:r>
            <a:endParaRPr lang="uk-UA" sz="1100" dirty="0"/>
          </a:p>
        </p:txBody>
      </p:sp>
      <p:sp>
        <p:nvSpPr>
          <p:cNvPr id="11" name="TextBox 10"/>
          <p:cNvSpPr txBox="1"/>
          <p:nvPr/>
        </p:nvSpPr>
        <p:spPr>
          <a:xfrm>
            <a:off x="3995936" y="0"/>
            <a:ext cx="1296144" cy="26161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100" dirty="0" err="1" smtClean="0"/>
              <a:t>Februar</a:t>
            </a:r>
            <a:endParaRPr lang="uk-UA" sz="1100" dirty="0"/>
          </a:p>
        </p:txBody>
      </p:sp>
      <p:sp>
        <p:nvSpPr>
          <p:cNvPr id="12" name="TextBox 11"/>
          <p:cNvSpPr txBox="1"/>
          <p:nvPr/>
        </p:nvSpPr>
        <p:spPr>
          <a:xfrm>
            <a:off x="364425" y="1683647"/>
            <a:ext cx="1180349" cy="2616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1100" dirty="0" smtClean="0"/>
              <a:t>März</a:t>
            </a:r>
            <a:endParaRPr lang="uk-UA" sz="1100" dirty="0"/>
          </a:p>
        </p:txBody>
      </p:sp>
      <p:sp>
        <p:nvSpPr>
          <p:cNvPr id="14" name="TextBox 13"/>
          <p:cNvSpPr txBox="1"/>
          <p:nvPr/>
        </p:nvSpPr>
        <p:spPr>
          <a:xfrm>
            <a:off x="2134230" y="1683647"/>
            <a:ext cx="1180349" cy="2616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1100" dirty="0" smtClean="0"/>
              <a:t>April</a:t>
            </a:r>
            <a:endParaRPr lang="uk-UA" sz="1100" dirty="0"/>
          </a:p>
        </p:txBody>
      </p:sp>
      <p:sp>
        <p:nvSpPr>
          <p:cNvPr id="15" name="TextBox 14"/>
          <p:cNvSpPr txBox="1"/>
          <p:nvPr/>
        </p:nvSpPr>
        <p:spPr>
          <a:xfrm>
            <a:off x="3995936" y="1683647"/>
            <a:ext cx="1296144" cy="26161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1100" dirty="0" smtClean="0"/>
              <a:t>Mai</a:t>
            </a:r>
            <a:endParaRPr lang="uk-UA" sz="1100" dirty="0"/>
          </a:p>
        </p:txBody>
      </p:sp>
      <p:sp>
        <p:nvSpPr>
          <p:cNvPr id="16" name="TextBox 15"/>
          <p:cNvSpPr txBox="1"/>
          <p:nvPr/>
        </p:nvSpPr>
        <p:spPr>
          <a:xfrm>
            <a:off x="367315" y="3429000"/>
            <a:ext cx="1180349" cy="261610"/>
          </a:xfrm>
          <a:prstGeom prst="rect">
            <a:avLst/>
          </a:prstGeom>
          <a:solidFill>
            <a:srgbClr val="FFC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1100" dirty="0" smtClean="0"/>
              <a:t>Juni</a:t>
            </a:r>
            <a:endParaRPr lang="uk-UA" sz="1100" dirty="0"/>
          </a:p>
        </p:txBody>
      </p:sp>
      <p:sp>
        <p:nvSpPr>
          <p:cNvPr id="17" name="TextBox 16"/>
          <p:cNvSpPr txBox="1"/>
          <p:nvPr/>
        </p:nvSpPr>
        <p:spPr>
          <a:xfrm>
            <a:off x="2213536" y="3429000"/>
            <a:ext cx="1180349" cy="261610"/>
          </a:xfrm>
          <a:prstGeom prst="rect">
            <a:avLst/>
          </a:prstGeom>
          <a:solidFill>
            <a:srgbClr val="FFC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1100" dirty="0" smtClean="0"/>
              <a:t>Juli</a:t>
            </a:r>
            <a:endParaRPr lang="uk-UA" sz="1100" dirty="0"/>
          </a:p>
        </p:txBody>
      </p:sp>
      <p:sp>
        <p:nvSpPr>
          <p:cNvPr id="18" name="TextBox 17"/>
          <p:cNvSpPr txBox="1"/>
          <p:nvPr/>
        </p:nvSpPr>
        <p:spPr>
          <a:xfrm>
            <a:off x="4111731" y="3429000"/>
            <a:ext cx="1180349" cy="261610"/>
          </a:xfrm>
          <a:prstGeom prst="rect">
            <a:avLst/>
          </a:prstGeom>
          <a:solidFill>
            <a:srgbClr val="FFC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1100" dirty="0" smtClean="0"/>
              <a:t>August</a:t>
            </a:r>
            <a:endParaRPr lang="uk-UA" sz="1100" dirty="0"/>
          </a:p>
        </p:txBody>
      </p:sp>
      <p:sp>
        <p:nvSpPr>
          <p:cNvPr id="19" name="TextBox 18"/>
          <p:cNvSpPr txBox="1"/>
          <p:nvPr/>
        </p:nvSpPr>
        <p:spPr>
          <a:xfrm>
            <a:off x="343658" y="5157192"/>
            <a:ext cx="1180349" cy="2616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1100" dirty="0" smtClean="0"/>
              <a:t>September</a:t>
            </a:r>
            <a:endParaRPr lang="uk-UA" sz="1100" dirty="0"/>
          </a:p>
        </p:txBody>
      </p:sp>
      <p:sp>
        <p:nvSpPr>
          <p:cNvPr id="20" name="TextBox 19"/>
          <p:cNvSpPr txBox="1"/>
          <p:nvPr/>
        </p:nvSpPr>
        <p:spPr>
          <a:xfrm>
            <a:off x="2267744" y="5157192"/>
            <a:ext cx="1180349" cy="2616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1100" dirty="0" smtClean="0"/>
              <a:t>Oktober</a:t>
            </a:r>
            <a:endParaRPr lang="uk-UA" sz="1100" dirty="0"/>
          </a:p>
        </p:txBody>
      </p:sp>
      <p:sp>
        <p:nvSpPr>
          <p:cNvPr id="21" name="TextBox 20"/>
          <p:cNvSpPr txBox="1"/>
          <p:nvPr/>
        </p:nvSpPr>
        <p:spPr>
          <a:xfrm>
            <a:off x="4111731" y="5157192"/>
            <a:ext cx="1180349" cy="2616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1100" dirty="0" smtClean="0"/>
              <a:t>November</a:t>
            </a:r>
            <a:endParaRPr lang="uk-UA" sz="1100" dirty="0"/>
          </a:p>
        </p:txBody>
      </p:sp>
      <p:sp>
        <p:nvSpPr>
          <p:cNvPr id="25" name="Скругленный прямоугольник 24">
            <a:hlinkClick r:id="rId3" action="ppaction://hlinksldjump"/>
          </p:cNvPr>
          <p:cNvSpPr/>
          <p:nvPr/>
        </p:nvSpPr>
        <p:spPr>
          <a:xfrm rot="5400000">
            <a:off x="825408" y="-460644"/>
            <a:ext cx="274107" cy="117040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6" name="Скругленный прямоугольник 25">
            <a:hlinkClick r:id="rId4" action="ppaction://hlinksldjump"/>
          </p:cNvPr>
          <p:cNvSpPr/>
          <p:nvPr/>
        </p:nvSpPr>
        <p:spPr>
          <a:xfrm rot="5400000">
            <a:off x="2660357" y="-547806"/>
            <a:ext cx="261609" cy="13138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7" name="Скругленный прямоугольник 26">
            <a:hlinkClick r:id="rId5" action="ppaction://hlinksldjump"/>
          </p:cNvPr>
          <p:cNvSpPr/>
          <p:nvPr/>
        </p:nvSpPr>
        <p:spPr>
          <a:xfrm rot="5400000">
            <a:off x="4513202" y="-517267"/>
            <a:ext cx="261611" cy="129614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8" name="Скругленный прямоугольник 27">
            <a:hlinkClick r:id="rId6" action="ppaction://hlinksldjump"/>
          </p:cNvPr>
          <p:cNvSpPr/>
          <p:nvPr/>
        </p:nvSpPr>
        <p:spPr>
          <a:xfrm>
            <a:off x="401842" y="1651820"/>
            <a:ext cx="1137309" cy="3382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9" name="Скругленный прямоугольник 28">
            <a:hlinkClick r:id="rId7" action="ppaction://hlinksldjump"/>
          </p:cNvPr>
          <p:cNvSpPr/>
          <p:nvPr/>
        </p:nvSpPr>
        <p:spPr>
          <a:xfrm rot="5400000">
            <a:off x="2581440" y="1212118"/>
            <a:ext cx="278580" cy="118769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0" name="Скругленный прямоугольник 29">
            <a:hlinkClick r:id="rId8" action="ppaction://hlinksldjump"/>
          </p:cNvPr>
          <p:cNvSpPr/>
          <p:nvPr/>
        </p:nvSpPr>
        <p:spPr>
          <a:xfrm rot="16200000">
            <a:off x="4458324" y="1174324"/>
            <a:ext cx="341403" cy="132610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1" name="Скругленный прямоугольник 30">
            <a:hlinkClick r:id="rId9" action="ppaction://hlinksldjump"/>
          </p:cNvPr>
          <p:cNvSpPr/>
          <p:nvPr/>
        </p:nvSpPr>
        <p:spPr>
          <a:xfrm rot="5400000">
            <a:off x="825238" y="2968186"/>
            <a:ext cx="261612" cy="118323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2" name="Скругленный прямоугольник 31">
            <a:hlinkClick r:id="rId10" action="ppaction://hlinksldjump"/>
          </p:cNvPr>
          <p:cNvSpPr/>
          <p:nvPr/>
        </p:nvSpPr>
        <p:spPr>
          <a:xfrm rot="5400000" flipH="1">
            <a:off x="2660630" y="2903148"/>
            <a:ext cx="261611" cy="13133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3" name="Скругленный прямоугольник 32">
            <a:hlinkClick r:id="rId11" action="ppaction://hlinksldjump"/>
          </p:cNvPr>
          <p:cNvSpPr/>
          <p:nvPr/>
        </p:nvSpPr>
        <p:spPr>
          <a:xfrm rot="5400000">
            <a:off x="4525197" y="2923727"/>
            <a:ext cx="312410" cy="122135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4" name="Скругленный прямоугольник 33">
            <a:hlinkClick r:id="rId12" action="ppaction://hlinksldjump"/>
          </p:cNvPr>
          <p:cNvSpPr/>
          <p:nvPr/>
        </p:nvSpPr>
        <p:spPr>
          <a:xfrm rot="16200000">
            <a:off x="765446" y="4660241"/>
            <a:ext cx="261610" cy="125551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5" name="Скругленный прямоугольник 34">
            <a:hlinkClick r:id="rId13" action="ppaction://hlinksldjump"/>
          </p:cNvPr>
          <p:cNvSpPr/>
          <p:nvPr/>
        </p:nvSpPr>
        <p:spPr>
          <a:xfrm rot="16200000">
            <a:off x="2696240" y="4666950"/>
            <a:ext cx="269147" cy="123455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6" name="Скругленный прямоугольник 35">
            <a:hlinkClick r:id="rId14" action="ppaction://hlinksldjump"/>
          </p:cNvPr>
          <p:cNvSpPr/>
          <p:nvPr/>
        </p:nvSpPr>
        <p:spPr>
          <a:xfrm rot="5400000">
            <a:off x="4518627" y="4645352"/>
            <a:ext cx="311758" cy="12351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Прямоугольник 1"/>
          <p:cNvSpPr/>
          <p:nvPr/>
        </p:nvSpPr>
        <p:spPr>
          <a:xfrm>
            <a:off x="5940152" y="3755563"/>
            <a:ext cx="3021860" cy="1185606"/>
          </a:xfrm>
          <a:prstGeom prst="rect">
            <a:avLst/>
          </a:prstGeom>
        </p:spPr>
        <p:txBody>
          <a:bodyPr wrap="none">
            <a:prstTxWarp prst="textChevronInverted">
              <a:avLst/>
            </a:prstTxWarp>
            <a:spAutoFit/>
          </a:bodyPr>
          <a:lstStyle/>
          <a:p>
            <a:r>
              <a:rPr lang="de-D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in </a:t>
            </a:r>
            <a:r>
              <a:rPr lang="de-DE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Deutschland</a:t>
            </a:r>
            <a:endParaRPr lang="uk-UA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40152" y="2001321"/>
            <a:ext cx="3096343" cy="1376877"/>
          </a:xfrm>
          <a:prstGeom prst="rect">
            <a:avLst/>
          </a:prstGeom>
        </p:spPr>
        <p:txBody>
          <a:bodyPr wrap="none">
            <a:prstTxWarp prst="textDeflate">
              <a:avLst/>
            </a:prstTxWarp>
            <a:spAutoFit/>
          </a:bodyPr>
          <a:lstStyle/>
          <a:p>
            <a:r>
              <a:rPr lang="de-DE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Feste </a:t>
            </a:r>
            <a:endParaRPr lang="uk-UA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337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817340"/>
            <a:ext cx="9252520" cy="8140171"/>
          </a:xfrm>
        </p:spPr>
      </p:pic>
      <p:sp>
        <p:nvSpPr>
          <p:cNvPr id="3" name="TextBox 2"/>
          <p:cNvSpPr txBox="1"/>
          <p:nvPr/>
        </p:nvSpPr>
        <p:spPr>
          <a:xfrm>
            <a:off x="501215" y="0"/>
            <a:ext cx="83529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5E91B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Augsburger </a:t>
            </a:r>
            <a:r>
              <a:rPr lang="de-DE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5E91B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Hohes </a:t>
            </a:r>
            <a:r>
              <a:rPr lang="de-DE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5E91B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Friedensfest</a:t>
            </a:r>
            <a:endParaRPr lang="de-DE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5E91B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uk-UA" sz="4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340768"/>
            <a:ext cx="80648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000" dirty="0" smtClean="0">
                <a:solidFill>
                  <a:srgbClr val="116326"/>
                </a:solidFill>
                <a:latin typeface="Franklin Gothic Medium Cond" pitchFamily="34" charset="0"/>
              </a:rPr>
              <a:t>Die Augsburger feiern am 8. August das Friedensfest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000" dirty="0">
                <a:solidFill>
                  <a:srgbClr val="116326"/>
                </a:solidFill>
                <a:latin typeface="Franklin Gothic Medium Cond" pitchFamily="34" charset="0"/>
              </a:rPr>
              <a:t>in Augsburg herrscht </a:t>
            </a:r>
            <a:r>
              <a:rPr lang="de-DE" sz="2000" dirty="0" smtClean="0">
                <a:solidFill>
                  <a:srgbClr val="116326"/>
                </a:solidFill>
                <a:latin typeface="Franklin Gothic Medium Cond" pitchFamily="34" charset="0"/>
              </a:rPr>
              <a:t>Sonntagsruhe</a:t>
            </a:r>
            <a:endParaRPr lang="de-DE" sz="2000" dirty="0">
              <a:solidFill>
                <a:srgbClr val="116326"/>
              </a:solidFill>
              <a:latin typeface="Franklin Gothic Medium Cond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000" dirty="0" smtClean="0">
                <a:solidFill>
                  <a:srgbClr val="116326"/>
                </a:solidFill>
                <a:latin typeface="Franklin Gothic Medium Cond" pitchFamily="34" charset="0"/>
              </a:rPr>
              <a:t> Die Augsburger sind weltweit die einzigen, die dem Frieden einen eigenen gesetzlichen Feiertag widmen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000" dirty="0" smtClean="0">
                <a:solidFill>
                  <a:srgbClr val="116326"/>
                </a:solidFill>
                <a:latin typeface="Franklin Gothic Medium Cond" pitchFamily="34" charset="0"/>
              </a:rPr>
              <a:t> Der Tag wird im Gedenken an das Ende der Unterdrückung der Protestanten begangen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de-DE" sz="2000" dirty="0" smtClean="0">
                <a:solidFill>
                  <a:srgbClr val="116326"/>
                </a:solidFill>
                <a:latin typeface="Franklin Gothic Medium Cond" pitchFamily="34" charset="0"/>
              </a:rPr>
              <a:t> Mit Dank- und Friedensgebeten feierten die Protestanten die Wiedererlangung ihrer religiösen und politischen Gleichberechtigung  zwei Jahre nach dem Ende des Dreißigjährigen Kriegs.</a:t>
            </a:r>
            <a:endParaRPr lang="uk-UA" sz="2000" dirty="0">
              <a:solidFill>
                <a:srgbClr val="116326"/>
              </a:solidFill>
              <a:latin typeface="Franklin Gothic Medium Cond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395" y="1028002"/>
            <a:ext cx="1473831" cy="10956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8586656" y="6381328"/>
            <a:ext cx="491578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3484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3" y="-1971599"/>
            <a:ext cx="9540553" cy="1116124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12" b="11623"/>
          <a:stretch/>
        </p:blipFill>
        <p:spPr>
          <a:xfrm>
            <a:off x="2483768" y="2245514"/>
            <a:ext cx="3312368" cy="3478213"/>
          </a:xfrm>
        </p:spPr>
      </p:pic>
      <p:sp>
        <p:nvSpPr>
          <p:cNvPr id="5" name="TextBox 4"/>
          <p:cNvSpPr txBox="1"/>
          <p:nvPr/>
        </p:nvSpPr>
        <p:spPr>
          <a:xfrm rot="20347802">
            <a:off x="916782" y="2799086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dirty="0">
                <a:latin typeface="Aharoni" pitchFamily="2" charset="-79"/>
                <a:cs typeface="Aharoni" pitchFamily="2" charset="-79"/>
              </a:rPr>
              <a:t>Brezel</a:t>
            </a:r>
            <a:endParaRPr lang="uk-UA" sz="3600" dirty="0"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 rot="2503995">
            <a:off x="5763341" y="4800060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 err="1">
                <a:latin typeface="Aharoni" pitchFamily="2" charset="-79"/>
                <a:cs typeface="Aharoni" pitchFamily="2" charset="-79"/>
              </a:rPr>
              <a:t>Ährchen</a:t>
            </a:r>
            <a:r>
              <a:rPr lang="de-DE" sz="1600" dirty="0"/>
              <a:t> </a:t>
            </a:r>
            <a:endParaRPr lang="uk-UA" sz="1600" dirty="0"/>
          </a:p>
        </p:txBody>
      </p:sp>
      <p:sp>
        <p:nvSpPr>
          <p:cNvPr id="7" name="TextBox 6"/>
          <p:cNvSpPr txBox="1"/>
          <p:nvPr/>
        </p:nvSpPr>
        <p:spPr>
          <a:xfrm rot="1534912">
            <a:off x="5447348" y="2802814"/>
            <a:ext cx="2411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b="1" dirty="0"/>
              <a:t>B</a:t>
            </a:r>
            <a:r>
              <a:rPr lang="de-DE" sz="2800" b="1" dirty="0" smtClean="0"/>
              <a:t>ratwurst</a:t>
            </a:r>
            <a:endParaRPr lang="uk-UA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563887" y="1608191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Bier</a:t>
            </a:r>
            <a:endParaRPr lang="uk-UA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026964" y="5987391"/>
            <a:ext cx="30572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haroni" pitchFamily="2" charset="-79"/>
                <a:cs typeface="Aharoni" pitchFamily="2" charset="-79"/>
              </a:rPr>
              <a:t>Deutschland</a:t>
            </a:r>
            <a:endParaRPr lang="uk-UA" sz="3200" dirty="0">
              <a:cs typeface="Aharoni" pitchFamily="2" charset="-79"/>
            </a:endParaRPr>
          </a:p>
        </p:txBody>
      </p:sp>
      <p:sp>
        <p:nvSpPr>
          <p:cNvPr id="10" name="TextBox 9"/>
          <p:cNvSpPr txBox="1"/>
          <p:nvPr/>
        </p:nvSpPr>
        <p:spPr>
          <a:xfrm rot="2393001">
            <a:off x="863588" y="4687892"/>
            <a:ext cx="22322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>
                <a:latin typeface="Aharoni" pitchFamily="2" charset="-79"/>
                <a:cs typeface="Aharoni" pitchFamily="2" charset="-79"/>
              </a:rPr>
              <a:t>Fassbier</a:t>
            </a:r>
          </a:p>
          <a:p>
            <a:endParaRPr lang="uk-UA" sz="1600" dirty="0"/>
          </a:p>
        </p:txBody>
      </p:sp>
      <p:sp>
        <p:nvSpPr>
          <p:cNvPr id="11" name="Трапеция 10">
            <a:hlinkClick r:id="rId4" action="ppaction://hlinksldjump"/>
          </p:cNvPr>
          <p:cNvSpPr/>
          <p:nvPr/>
        </p:nvSpPr>
        <p:spPr>
          <a:xfrm>
            <a:off x="1974962" y="494070"/>
            <a:ext cx="4607771" cy="977978"/>
          </a:xfrm>
          <a:prstGeom prst="trapezoid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Управляющая кнопка: настраиваемая 12">
            <a:hlinkClick r:id="" action="ppaction://noaction" highlightClick="1"/>
          </p:cNvPr>
          <p:cNvSpPr/>
          <p:nvPr/>
        </p:nvSpPr>
        <p:spPr>
          <a:xfrm>
            <a:off x="2627784" y="2918283"/>
            <a:ext cx="792088" cy="546369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Управляющая кнопка: настраиваемая 13">
            <a:hlinkClick r:id="" action="ppaction://noaction" highlightClick="1"/>
          </p:cNvPr>
          <p:cNvSpPr/>
          <p:nvPr/>
        </p:nvSpPr>
        <p:spPr>
          <a:xfrm>
            <a:off x="3756113" y="2918282"/>
            <a:ext cx="792088" cy="546369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Управляющая кнопка: настраиваемая 14">
            <a:hlinkClick r:id="" action="ppaction://noaction" highlightClick="1"/>
          </p:cNvPr>
          <p:cNvSpPr/>
          <p:nvPr/>
        </p:nvSpPr>
        <p:spPr>
          <a:xfrm>
            <a:off x="4824027" y="2926451"/>
            <a:ext cx="792088" cy="546369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Управляющая кнопка: настраиваемая 15">
            <a:hlinkClick r:id="" action="ppaction://noaction" highlightClick="1"/>
          </p:cNvPr>
          <p:cNvSpPr/>
          <p:nvPr/>
        </p:nvSpPr>
        <p:spPr>
          <a:xfrm>
            <a:off x="2630920" y="4642527"/>
            <a:ext cx="792088" cy="546369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Управляющая кнопка: настраиваемая 16">
            <a:hlinkClick r:id="" action="ppaction://noaction" highlightClick="1"/>
          </p:cNvPr>
          <p:cNvSpPr/>
          <p:nvPr/>
        </p:nvSpPr>
        <p:spPr>
          <a:xfrm>
            <a:off x="3756113" y="4687892"/>
            <a:ext cx="792088" cy="546369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Управляющая кнопка: настраиваемая 17">
            <a:hlinkClick r:id="" action="ppaction://noaction" highlightClick="1"/>
          </p:cNvPr>
          <p:cNvSpPr/>
          <p:nvPr/>
        </p:nvSpPr>
        <p:spPr>
          <a:xfrm>
            <a:off x="4824027" y="4687892"/>
            <a:ext cx="792088" cy="546369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9" name="TextBox 18"/>
          <p:cNvSpPr txBox="1"/>
          <p:nvPr/>
        </p:nvSpPr>
        <p:spPr>
          <a:xfrm>
            <a:off x="2099929" y="1353653"/>
            <a:ext cx="41044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Aharoni" pitchFamily="2" charset="-79"/>
              </a:rPr>
              <a:t>Нажми и  узнай названия символов</a:t>
            </a:r>
            <a:endParaRPr lang="uk-UA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664319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5231" y="-603448"/>
            <a:ext cx="12283895" cy="8704018"/>
          </a:xfrm>
        </p:spPr>
      </p:pic>
      <p:sp>
        <p:nvSpPr>
          <p:cNvPr id="3" name="TextBox 2"/>
          <p:cNvSpPr txBox="1"/>
          <p:nvPr/>
        </p:nvSpPr>
        <p:spPr>
          <a:xfrm>
            <a:off x="286174" y="1124744"/>
            <a:ext cx="8300482" cy="390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400" dirty="0">
                <a:solidFill>
                  <a:srgbClr val="673105"/>
                </a:solidFill>
                <a:latin typeface="Franklin Gothic Medium Cond" pitchFamily="34" charset="0"/>
              </a:rPr>
              <a:t>Oktoberfest – </a:t>
            </a:r>
            <a:r>
              <a:rPr lang="de-DE" sz="2400" dirty="0" smtClean="0">
                <a:solidFill>
                  <a:srgbClr val="673105"/>
                </a:solidFill>
                <a:latin typeface="Franklin Gothic Medium Cond" pitchFamily="34" charset="0"/>
              </a:rPr>
              <a:t> </a:t>
            </a:r>
            <a:r>
              <a:rPr lang="de-DE" sz="2400" dirty="0">
                <a:solidFill>
                  <a:srgbClr val="673105"/>
                </a:solidFill>
                <a:latin typeface="Franklin Gothic Medium Cond" pitchFamily="34" charset="0"/>
              </a:rPr>
              <a:t>die lauteste und beliebteste Festival in </a:t>
            </a:r>
            <a:r>
              <a:rPr lang="de-DE" sz="2400" dirty="0" smtClean="0">
                <a:solidFill>
                  <a:srgbClr val="673105"/>
                </a:solidFill>
                <a:latin typeface="Franklin Gothic Medium Cond" pitchFamily="34" charset="0"/>
              </a:rPr>
              <a:t>Deutschland</a:t>
            </a: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400" dirty="0" smtClean="0">
                <a:solidFill>
                  <a:srgbClr val="673105"/>
                </a:solidFill>
                <a:latin typeface="Franklin Gothic Medium Cond" pitchFamily="34" charset="0"/>
              </a:rPr>
              <a:t>mundartlich </a:t>
            </a:r>
            <a:r>
              <a:rPr lang="de-DE" sz="2400" dirty="0" err="1" smtClean="0">
                <a:solidFill>
                  <a:srgbClr val="673105"/>
                </a:solidFill>
                <a:latin typeface="Franklin Gothic Medium Cond" pitchFamily="34" charset="0"/>
              </a:rPr>
              <a:t>Wiesn</a:t>
            </a:r>
            <a:endParaRPr lang="de-DE" sz="2400" dirty="0" smtClean="0">
              <a:solidFill>
                <a:srgbClr val="673105"/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400" dirty="0" smtClean="0">
                <a:solidFill>
                  <a:srgbClr val="673105"/>
                </a:solidFill>
                <a:latin typeface="Franklin Gothic Medium Cond" pitchFamily="34" charset="0"/>
              </a:rPr>
              <a:t>das </a:t>
            </a:r>
            <a:r>
              <a:rPr lang="de-DE" sz="2400" dirty="0">
                <a:solidFill>
                  <a:srgbClr val="673105"/>
                </a:solidFill>
                <a:latin typeface="Franklin Gothic Medium Cond" pitchFamily="34" charset="0"/>
              </a:rPr>
              <a:t>größte Volksfest der </a:t>
            </a:r>
            <a:r>
              <a:rPr lang="de-DE" sz="2400" dirty="0" smtClean="0">
                <a:solidFill>
                  <a:srgbClr val="673105"/>
                </a:solidFill>
                <a:latin typeface="Franklin Gothic Medium Cond" pitchFamily="34" charset="0"/>
              </a:rPr>
              <a:t>Welt </a:t>
            </a:r>
          </a:p>
          <a:p>
            <a:pPr marL="457200" indent="-457200" algn="just">
              <a:buFont typeface="Wingdings" pitchFamily="2" charset="2"/>
              <a:buChar char="Ø"/>
            </a:pPr>
            <a:r>
              <a:rPr lang="de-DE" sz="2400" dirty="0" smtClean="0">
                <a:solidFill>
                  <a:srgbClr val="673105"/>
                </a:solidFill>
                <a:latin typeface="Franklin Gothic Medium Cond" pitchFamily="34" charset="0"/>
              </a:rPr>
              <a:t>das </a:t>
            </a:r>
            <a:r>
              <a:rPr lang="de-DE" sz="2400" dirty="0">
                <a:solidFill>
                  <a:srgbClr val="673105"/>
                </a:solidFill>
                <a:latin typeface="Franklin Gothic Medium Cond" pitchFamily="34" charset="0"/>
              </a:rPr>
              <a:t>erste Oktoberfest im Jahr 1810 fand zu Ehren der Hochzeit des bayerischen Kronprinzen Ludwig mit Prinzessin Therese von Sachsen-Hildburghausen </a:t>
            </a:r>
            <a:r>
              <a:rPr lang="de-DE" sz="2400" dirty="0" smtClean="0">
                <a:solidFill>
                  <a:srgbClr val="673105"/>
                </a:solidFill>
                <a:latin typeface="Franklin Gothic Medium Cond" pitchFamily="34" charset="0"/>
              </a:rPr>
              <a:t>statt </a:t>
            </a:r>
            <a:endParaRPr lang="uk-UA" sz="2400" dirty="0" smtClean="0">
              <a:solidFill>
                <a:srgbClr val="673105"/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400" dirty="0">
                <a:solidFill>
                  <a:srgbClr val="673105"/>
                </a:solidFill>
                <a:latin typeface="Franklin Gothic Medium Cond" pitchFamily="34" charset="0"/>
              </a:rPr>
              <a:t>e</a:t>
            </a:r>
            <a:r>
              <a:rPr lang="de-DE" sz="2400" dirty="0" smtClean="0">
                <a:solidFill>
                  <a:srgbClr val="673105"/>
                </a:solidFill>
                <a:latin typeface="Franklin Gothic Medium Cond" pitchFamily="34" charset="0"/>
              </a:rPr>
              <a:t>s </a:t>
            </a:r>
            <a:r>
              <a:rPr lang="de-DE" sz="2400" dirty="0">
                <a:solidFill>
                  <a:srgbClr val="673105"/>
                </a:solidFill>
                <a:latin typeface="Franklin Gothic Medium Cond" pitchFamily="34" charset="0"/>
              </a:rPr>
              <a:t>findet seit 1810 auf der </a:t>
            </a:r>
            <a:r>
              <a:rPr lang="de-DE" sz="2400" dirty="0" err="1">
                <a:solidFill>
                  <a:srgbClr val="673105"/>
                </a:solidFill>
                <a:latin typeface="Franklin Gothic Medium Cond" pitchFamily="34" charset="0"/>
              </a:rPr>
              <a:t>Theresienwiese</a:t>
            </a:r>
            <a:r>
              <a:rPr lang="de-DE" sz="2400" dirty="0">
                <a:solidFill>
                  <a:srgbClr val="673105"/>
                </a:solidFill>
                <a:latin typeface="Franklin Gothic Medium Cond" pitchFamily="34" charset="0"/>
              </a:rPr>
              <a:t> </a:t>
            </a:r>
            <a:endParaRPr lang="de-DE" sz="2400" dirty="0" smtClean="0">
              <a:solidFill>
                <a:srgbClr val="673105"/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400" dirty="0" smtClean="0">
                <a:solidFill>
                  <a:srgbClr val="673105"/>
                </a:solidFill>
                <a:latin typeface="Franklin Gothic Medium Cond" pitchFamily="34" charset="0"/>
              </a:rPr>
              <a:t>wird </a:t>
            </a:r>
            <a:r>
              <a:rPr lang="de-DE" sz="2400" dirty="0">
                <a:solidFill>
                  <a:srgbClr val="673105"/>
                </a:solidFill>
                <a:latin typeface="Franklin Gothic Medium Cond" pitchFamily="34" charset="0"/>
              </a:rPr>
              <a:t>Jahr für Jahr </a:t>
            </a:r>
            <a:r>
              <a:rPr lang="de-DE" sz="2400" dirty="0" smtClean="0">
                <a:solidFill>
                  <a:srgbClr val="673105"/>
                </a:solidFill>
                <a:latin typeface="Franklin Gothic Medium Cond" pitchFamily="34" charset="0"/>
              </a:rPr>
              <a:t>von </a:t>
            </a:r>
            <a:r>
              <a:rPr lang="de-DE" sz="2400" dirty="0">
                <a:solidFill>
                  <a:srgbClr val="673105"/>
                </a:solidFill>
                <a:latin typeface="Franklin Gothic Medium Cond" pitchFamily="34" charset="0"/>
              </a:rPr>
              <a:t>rund sechs </a:t>
            </a:r>
            <a:r>
              <a:rPr lang="de-DE" sz="2400" dirty="0" smtClean="0">
                <a:solidFill>
                  <a:srgbClr val="673105"/>
                </a:solidFill>
                <a:latin typeface="Franklin Gothic Medium Cond" pitchFamily="34" charset="0"/>
              </a:rPr>
              <a:t>Millionen </a:t>
            </a:r>
            <a:r>
              <a:rPr lang="de-DE" sz="2400" dirty="0">
                <a:solidFill>
                  <a:srgbClr val="673105"/>
                </a:solidFill>
                <a:latin typeface="Franklin Gothic Medium Cond" pitchFamily="34" charset="0"/>
              </a:rPr>
              <a:t>Menschen </a:t>
            </a:r>
            <a:r>
              <a:rPr lang="de-DE" sz="2400" dirty="0" smtClean="0">
                <a:solidFill>
                  <a:srgbClr val="673105"/>
                </a:solidFill>
                <a:latin typeface="Franklin Gothic Medium Cond" pitchFamily="34" charset="0"/>
              </a:rPr>
              <a:t>  besucht.</a:t>
            </a:r>
            <a:endParaRPr lang="uk-UA" sz="2400" dirty="0">
              <a:solidFill>
                <a:srgbClr val="673105"/>
              </a:solidFill>
              <a:latin typeface="Franklin Gothic Medium Cond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239576" y="188640"/>
            <a:ext cx="9721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Oktoberfest</a:t>
            </a:r>
            <a:endParaRPr lang="uk-UA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8586656" y="6381328"/>
            <a:ext cx="491578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1180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88076"/>
            <a:ext cx="9252520" cy="69526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44" y="269776"/>
            <a:ext cx="8712720" cy="1143000"/>
          </a:xfrm>
        </p:spPr>
        <p:txBody>
          <a:bodyPr>
            <a:normAutofit/>
          </a:bodyPr>
          <a:lstStyle/>
          <a:p>
            <a:r>
              <a:rPr lang="en-US" sz="36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	</a:t>
            </a:r>
            <a:r>
              <a:rPr lang="ru-RU" sz="3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Какое событие показано на видео?</a:t>
            </a:r>
            <a:endParaRPr lang="uk-UA" sz="36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берлин стена_mp4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9407" y="1916832"/>
            <a:ext cx="6141823" cy="4606771"/>
          </a:xfrm>
          <a:prstGeom prst="roundRect">
            <a:avLst>
              <a:gd name="adj" fmla="val 5299"/>
            </a:avLst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plastic">
            <a:bevelT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899592" y="974485"/>
            <a:ext cx="7632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Какой праздник связан с ним?</a:t>
            </a:r>
            <a:endParaRPr lang="uk-UA" sz="32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>
            <a:hlinkClick r:id="rId6" action="ppaction://hlinksldjump"/>
          </p:cNvPr>
          <p:cNvSpPr txBox="1"/>
          <p:nvPr/>
        </p:nvSpPr>
        <p:spPr>
          <a:xfrm>
            <a:off x="1277380" y="5602078"/>
            <a:ext cx="6480720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de-DE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Der Tag der Deutschen </a:t>
            </a:r>
            <a:r>
              <a:rPr lang="de-DE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Einheit</a:t>
            </a:r>
            <a:endParaRPr lang="uk-UA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7904" y="141277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(ответ)</a:t>
            </a:r>
            <a:endParaRPr lang="uk-UA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08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4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10000" fill="hold" grpId="1" nodeType="withEffect">
                                  <p:stCondLst>
                                    <p:cond delay="4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8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8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5231" y="-603448"/>
            <a:ext cx="11779839" cy="8346858"/>
          </a:xfrm>
        </p:spPr>
      </p:pic>
      <p:sp>
        <p:nvSpPr>
          <p:cNvPr id="3" name="TextBox 2"/>
          <p:cNvSpPr txBox="1"/>
          <p:nvPr/>
        </p:nvSpPr>
        <p:spPr>
          <a:xfrm>
            <a:off x="234256" y="1564779"/>
            <a:ext cx="8154168" cy="3729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vom </a:t>
            </a:r>
            <a:r>
              <a:rPr lang="de-DE" sz="2000" dirty="0">
                <a:solidFill>
                  <a:srgbClr val="673105"/>
                </a:solidFill>
                <a:latin typeface="Franklin Gothic Medium Cond" pitchFamily="34" charset="0"/>
              </a:rPr>
              <a:t>9. November auf den 10. November "fiel" die </a:t>
            </a: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Mauer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es </a:t>
            </a:r>
            <a:r>
              <a:rPr lang="de-DE" sz="2000" dirty="0">
                <a:solidFill>
                  <a:srgbClr val="673105"/>
                </a:solidFill>
                <a:latin typeface="Franklin Gothic Medium Cond" pitchFamily="34" charset="0"/>
              </a:rPr>
              <a:t>wurde immer noch streng kontrolliert </a:t>
            </a:r>
            <a:endParaRPr lang="de-DE" sz="2000" dirty="0" smtClean="0">
              <a:solidFill>
                <a:srgbClr val="673105"/>
              </a:solidFill>
              <a:latin typeface="Franklin Gothic Medium Cond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 </a:t>
            </a:r>
            <a:r>
              <a:rPr lang="de-DE" sz="2000" dirty="0">
                <a:solidFill>
                  <a:srgbClr val="673105"/>
                </a:solidFill>
                <a:latin typeface="Franklin Gothic Medium Cond" pitchFamily="34" charset="0"/>
              </a:rPr>
              <a:t>die Menschen </a:t>
            </a: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hatten </a:t>
            </a:r>
            <a:r>
              <a:rPr lang="de-DE" sz="2000" dirty="0">
                <a:solidFill>
                  <a:srgbClr val="673105"/>
                </a:solidFill>
                <a:latin typeface="Franklin Gothic Medium Cond" pitchFamily="34" charset="0"/>
              </a:rPr>
              <a:t>immer noch keine absolute </a:t>
            </a: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Reisefreiheit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am </a:t>
            </a:r>
            <a:r>
              <a:rPr lang="de-DE" sz="2000" dirty="0">
                <a:solidFill>
                  <a:srgbClr val="673105"/>
                </a:solidFill>
                <a:latin typeface="Franklin Gothic Medium Cond" pitchFamily="34" charset="0"/>
              </a:rPr>
              <a:t>22 Dezember 1989 wurde das Brandenburger Tor </a:t>
            </a: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geöffnet</a:t>
            </a:r>
            <a:endParaRPr lang="de-DE" sz="2000" dirty="0">
              <a:solidFill>
                <a:srgbClr val="673105"/>
              </a:solidFill>
              <a:latin typeface="Franklin Gothic Medium Cond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am </a:t>
            </a:r>
            <a:r>
              <a:rPr lang="de-DE" sz="2000" dirty="0">
                <a:solidFill>
                  <a:srgbClr val="673105"/>
                </a:solidFill>
                <a:latin typeface="Franklin Gothic Medium Cond" pitchFamily="34" charset="0"/>
              </a:rPr>
              <a:t>1. Juli trat die Währungsunion in </a:t>
            </a: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Kraft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am </a:t>
            </a:r>
            <a:r>
              <a:rPr lang="de-DE" sz="2000" dirty="0">
                <a:solidFill>
                  <a:srgbClr val="673105"/>
                </a:solidFill>
                <a:latin typeface="Franklin Gothic Medium Cond" pitchFamily="34" charset="0"/>
              </a:rPr>
              <a:t>3. Oktober 1990 konnte der erste Tag der Deutschen Einheit </a:t>
            </a: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gefeiert werden </a:t>
            </a:r>
            <a:endParaRPr lang="uk-UA" sz="2000" dirty="0" smtClean="0">
              <a:solidFill>
                <a:srgbClr val="673105"/>
              </a:solidFill>
              <a:latin typeface="Franklin Gothic Medium Cond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000" dirty="0">
                <a:solidFill>
                  <a:srgbClr val="673105"/>
                </a:solidFill>
                <a:latin typeface="Franklin Gothic Medium Cond" pitchFamily="34" charset="0"/>
              </a:rPr>
              <a:t>z</a:t>
            </a: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um </a:t>
            </a:r>
            <a:r>
              <a:rPr lang="de-DE" sz="2000" dirty="0">
                <a:solidFill>
                  <a:srgbClr val="673105"/>
                </a:solidFill>
                <a:latin typeface="Franklin Gothic Medium Cond" pitchFamily="34" charset="0"/>
              </a:rPr>
              <a:t>Tag der Deutschen Einheit finden alljährlich Veranstaltungen rund um das Brandenburger Tor </a:t>
            </a: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statt</a:t>
            </a:r>
            <a:endParaRPr lang="uk-UA" sz="2000" dirty="0">
              <a:solidFill>
                <a:srgbClr val="673105"/>
              </a:solidFill>
              <a:latin typeface="Franklin Gothic Medium Cond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581845" y="0"/>
            <a:ext cx="93835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Der Tag der</a:t>
            </a:r>
            <a:endParaRPr lang="de-DE" sz="1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de-DE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Deutschen Einheit</a:t>
            </a:r>
            <a:endParaRPr lang="uk-UA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188640"/>
            <a:ext cx="1248199" cy="980728"/>
          </a:xfrm>
          <a:prstGeom prst="rect">
            <a:avLst/>
          </a:prstGeom>
        </p:spPr>
      </p:pic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586656" y="6381328"/>
            <a:ext cx="491578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262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15"/>
          <a:stretch/>
        </p:blipFill>
        <p:spPr>
          <a:xfrm>
            <a:off x="-517378" y="-107562"/>
            <a:ext cx="9985921" cy="70456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Man zündet eine neue Kerze</a:t>
            </a:r>
            <a:endParaRPr lang="uk-UA" dirty="0"/>
          </a:p>
        </p:txBody>
      </p:sp>
      <p:sp>
        <p:nvSpPr>
          <p:cNvPr id="4" name="TextBox 3"/>
          <p:cNvSpPr txBox="1"/>
          <p:nvPr/>
        </p:nvSpPr>
        <p:spPr>
          <a:xfrm>
            <a:off x="3779911" y="5656891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 smtClean="0">
                <a:solidFill>
                  <a:schemeClr val="bg1"/>
                </a:solidFill>
              </a:rPr>
              <a:t>und feiert </a:t>
            </a:r>
            <a:endParaRPr lang="uk-UA" sz="32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00192" y="1772816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 smtClean="0">
                <a:solidFill>
                  <a:schemeClr val="bg1"/>
                </a:solidFill>
              </a:rPr>
              <a:t>am 2. Sonntag</a:t>
            </a:r>
            <a:endParaRPr lang="uk-UA" sz="32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1642797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 smtClean="0">
                <a:solidFill>
                  <a:schemeClr val="bg1"/>
                </a:solidFill>
              </a:rPr>
              <a:t>am 1. Sonntag</a:t>
            </a:r>
            <a:endParaRPr lang="uk-UA" sz="32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5360283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 smtClean="0">
                <a:solidFill>
                  <a:schemeClr val="bg1"/>
                </a:solidFill>
              </a:rPr>
              <a:t>am 3. Sonntag</a:t>
            </a:r>
            <a:endParaRPr lang="uk-UA" sz="32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49243" y="5364504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 smtClean="0">
                <a:solidFill>
                  <a:schemeClr val="bg1"/>
                </a:solidFill>
              </a:rPr>
              <a:t>am 4. Sonntag</a:t>
            </a:r>
            <a:endParaRPr lang="uk-UA" sz="3200" b="1" dirty="0">
              <a:solidFill>
                <a:schemeClr val="bg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644" y="1399703"/>
            <a:ext cx="5730751" cy="3976856"/>
          </a:xfrm>
          <a:prstGeom prst="rect">
            <a:avLst/>
          </a:prstGeom>
        </p:spPr>
      </p:pic>
      <p:sp>
        <p:nvSpPr>
          <p:cNvPr id="3" name="TextBox 2">
            <a:hlinkClick r:id="rId4" action="ppaction://hlinksldjump"/>
          </p:cNvPr>
          <p:cNvSpPr txBox="1"/>
          <p:nvPr/>
        </p:nvSpPr>
        <p:spPr>
          <a:xfrm>
            <a:off x="3491213" y="273426"/>
            <a:ext cx="2952328" cy="92333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5400" dirty="0" smtClean="0"/>
              <a:t>Advent</a:t>
            </a:r>
            <a:endParaRPr lang="uk-UA" sz="5400" dirty="0"/>
          </a:p>
        </p:txBody>
      </p:sp>
    </p:spTree>
    <p:extLst>
      <p:ext uri="{BB962C8B-B14F-4D97-AF65-F5344CB8AC3E}">
        <p14:creationId xmlns:p14="http://schemas.microsoft.com/office/powerpoint/2010/main" val="516123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2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2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92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42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17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170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5" grpId="0"/>
      <p:bldP spid="6" grpId="0"/>
      <p:bldP spid="7" grpId="0"/>
      <p:bldP spid="8" grpId="0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5231" y="-603448"/>
            <a:ext cx="12139879" cy="8601973"/>
          </a:xfrm>
        </p:spPr>
      </p:pic>
      <p:sp>
        <p:nvSpPr>
          <p:cNvPr id="3" name="TextBox 2"/>
          <p:cNvSpPr txBox="1"/>
          <p:nvPr/>
        </p:nvSpPr>
        <p:spPr>
          <a:xfrm>
            <a:off x="323528" y="1268760"/>
            <a:ext cx="859867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Das Wort </a:t>
            </a:r>
            <a:r>
              <a:rPr lang="de-DE" sz="2000" dirty="0">
                <a:solidFill>
                  <a:srgbClr val="673105"/>
                </a:solidFill>
                <a:latin typeface="Franklin Gothic Medium Cond" pitchFamily="34" charset="0"/>
              </a:rPr>
              <a:t>"Advent" kommt </a:t>
            </a: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aus </a:t>
            </a:r>
            <a:r>
              <a:rPr lang="de-DE" sz="2000" dirty="0">
                <a:solidFill>
                  <a:srgbClr val="673105"/>
                </a:solidFill>
                <a:latin typeface="Franklin Gothic Medium Cond" pitchFamily="34" charset="0"/>
              </a:rPr>
              <a:t>der lateinischen Sprache und heißt </a:t>
            </a: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"Ankunft„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Jesus </a:t>
            </a:r>
            <a:r>
              <a:rPr lang="de-DE" sz="2000" dirty="0">
                <a:solidFill>
                  <a:srgbClr val="673105"/>
                </a:solidFill>
                <a:latin typeface="Franklin Gothic Medium Cond" pitchFamily="34" charset="0"/>
              </a:rPr>
              <a:t>Christus </a:t>
            </a: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ist als </a:t>
            </a:r>
            <a:r>
              <a:rPr lang="de-DE" sz="2000" dirty="0">
                <a:solidFill>
                  <a:srgbClr val="673105"/>
                </a:solidFill>
                <a:latin typeface="Franklin Gothic Medium Cond" pitchFamily="34" charset="0"/>
              </a:rPr>
              <a:t>Kind in diese Welt </a:t>
            </a: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gekommen 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de-DE" sz="2000" dirty="0">
                <a:solidFill>
                  <a:srgbClr val="673105"/>
                </a:solidFill>
                <a:latin typeface="Franklin Gothic Medium Cond" pitchFamily="34" charset="0"/>
              </a:rPr>
              <a:t>v</a:t>
            </a: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iele </a:t>
            </a:r>
            <a:r>
              <a:rPr lang="de-DE" sz="2000" dirty="0">
                <a:solidFill>
                  <a:srgbClr val="673105"/>
                </a:solidFill>
                <a:latin typeface="Franklin Gothic Medium Cond" pitchFamily="34" charset="0"/>
              </a:rPr>
              <a:t>Kinder haben auch einen </a:t>
            </a: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Adventskalender</a:t>
            </a:r>
            <a:r>
              <a:rPr lang="ru-RU" sz="2000" dirty="0" smtClean="0">
                <a:solidFill>
                  <a:srgbClr val="673105"/>
                </a:solidFill>
                <a:latin typeface="Franklin Gothic Medium Cond" pitchFamily="34" charset="0"/>
              </a:rPr>
              <a:t>:</a:t>
            </a:r>
            <a:r>
              <a:rPr lang="en-US" sz="2000" dirty="0" smtClean="0">
                <a:solidFill>
                  <a:srgbClr val="673105"/>
                </a:solidFill>
                <a:latin typeface="Franklin Gothic Medium Cond" pitchFamily="34" charset="0"/>
              </a:rPr>
              <a:t> f</a:t>
            </a:r>
            <a:r>
              <a:rPr lang="de-DE" sz="2000" dirty="0" err="1" smtClean="0">
                <a:solidFill>
                  <a:srgbClr val="673105"/>
                </a:solidFill>
                <a:latin typeface="Franklin Gothic Medium Cond" pitchFamily="34" charset="0"/>
              </a:rPr>
              <a:t>ür</a:t>
            </a: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 </a:t>
            </a:r>
            <a:r>
              <a:rPr lang="de-DE" sz="2000" dirty="0">
                <a:solidFill>
                  <a:srgbClr val="673105"/>
                </a:solidFill>
                <a:latin typeface="Franklin Gothic Medium Cond" pitchFamily="34" charset="0"/>
              </a:rPr>
              <a:t>jeden der 24 Tage im Dezember bis zum Weihnachtstag findet man ein Stückchen Schokolade oder etwas anderes hinter kleinen </a:t>
            </a: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Türen</a:t>
            </a:r>
            <a:endParaRPr lang="de-DE" sz="2000" dirty="0">
              <a:solidFill>
                <a:srgbClr val="673105"/>
              </a:solidFill>
              <a:latin typeface="Franklin Gothic Medium Cond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 der Adventskranz</a:t>
            </a:r>
            <a:r>
              <a:rPr lang="de-DE" sz="2000" dirty="0">
                <a:solidFill>
                  <a:srgbClr val="673105"/>
                </a:solidFill>
                <a:latin typeface="Franklin Gothic Medium Cond" pitchFamily="34" charset="0"/>
              </a:rPr>
              <a:t>, aus grünen Tannenästen </a:t>
            </a: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gebunden</a:t>
            </a:r>
            <a:r>
              <a:rPr lang="ru-RU" sz="2000" dirty="0" smtClean="0">
                <a:solidFill>
                  <a:srgbClr val="673105"/>
                </a:solidFill>
                <a:latin typeface="Franklin Gothic Medium Cond" pitchFamily="34" charset="0"/>
              </a:rPr>
              <a:t>:</a:t>
            </a:r>
            <a:r>
              <a:rPr lang="en-US" sz="2000" dirty="0" smtClean="0">
                <a:solidFill>
                  <a:srgbClr val="673105"/>
                </a:solidFill>
                <a:latin typeface="Franklin Gothic Medium Cond" pitchFamily="34" charset="0"/>
              </a:rPr>
              <a:t> a</a:t>
            </a:r>
            <a:r>
              <a:rPr lang="de-DE" sz="2000" dirty="0" err="1" smtClean="0">
                <a:solidFill>
                  <a:srgbClr val="673105"/>
                </a:solidFill>
                <a:latin typeface="Franklin Gothic Medium Cond" pitchFamily="34" charset="0"/>
              </a:rPr>
              <a:t>uf</a:t>
            </a: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 </a:t>
            </a:r>
            <a:r>
              <a:rPr lang="de-DE" sz="2000" dirty="0">
                <a:solidFill>
                  <a:srgbClr val="673105"/>
                </a:solidFill>
                <a:latin typeface="Franklin Gothic Medium Cond" pitchFamily="34" charset="0"/>
              </a:rPr>
              <a:t>ihm stecken vier </a:t>
            </a: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Kerzen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an </a:t>
            </a:r>
            <a:r>
              <a:rPr lang="de-DE" sz="2000" dirty="0">
                <a:solidFill>
                  <a:srgbClr val="673105"/>
                </a:solidFill>
                <a:latin typeface="Franklin Gothic Medium Cond" pitchFamily="34" charset="0"/>
              </a:rPr>
              <a:t>jedem Sonntag im Advent wird eine neue Kerze </a:t>
            </a: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angezündet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000" dirty="0" smtClean="0">
                <a:solidFill>
                  <a:srgbClr val="673105"/>
                </a:solidFill>
                <a:latin typeface="Franklin Gothic Medium Cond" pitchFamily="34" charset="0"/>
              </a:rPr>
              <a:t>wenn </a:t>
            </a:r>
            <a:r>
              <a:rPr lang="de-DE" sz="2000" dirty="0">
                <a:solidFill>
                  <a:srgbClr val="673105"/>
                </a:solidFill>
                <a:latin typeface="Franklin Gothic Medium Cond" pitchFamily="34" charset="0"/>
              </a:rPr>
              <a:t>alle vier Kerzen brennen, dann ist es bald Weihnachten.</a:t>
            </a:r>
            <a:endParaRPr lang="uk-UA" sz="2000" dirty="0">
              <a:solidFill>
                <a:srgbClr val="673105"/>
              </a:solidFill>
              <a:latin typeface="Franklin Gothic Medium Cond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16632"/>
            <a:ext cx="1368152" cy="136815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461373" y="9322"/>
            <a:ext cx="93835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Advent</a:t>
            </a:r>
            <a:endParaRPr lang="uk-UA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8586656" y="6381328"/>
            <a:ext cx="491578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8848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</a:t>
            </a: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писок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источников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основного </a:t>
            </a:r>
            <a:r>
              <a:rPr lang="uk-UA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содержания</a:t>
            </a:r>
            <a:endParaRPr lang="uk-UA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Текст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 </a:t>
            </a:r>
            <a:r>
              <a:rPr lang="de-DE" u="sng" dirty="0">
                <a:hlinkClick r:id="rId3"/>
              </a:rPr>
              <a:t>http://www.stiftung-drja.de/fileadmin/user_upload/Dokumente/Russland/dt.%20feste%20und%20feiern%20chronolog%20seitenzahl.pdf</a:t>
            </a:r>
            <a:r>
              <a:rPr lang="de-DE" dirty="0" smtClean="0"/>
              <a:t>.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de-DE" dirty="0">
                <a:hlinkClick r:id="rId4"/>
              </a:rPr>
              <a:t>http://www.ankara.diplo.de/__Zentrale_20Komponenten/Ganze-Seiten/de/Feste-Traditionen/8__Maerz__</a:t>
            </a:r>
            <a:r>
              <a:rPr lang="de-DE" dirty="0" smtClean="0">
                <a:hlinkClick r:id="rId4"/>
              </a:rPr>
              <a:t>Frauentag.html?site=21419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de-DE" dirty="0">
                <a:hlinkClick r:id="rId5"/>
              </a:rPr>
              <a:t>http://</a:t>
            </a:r>
            <a:r>
              <a:rPr lang="de-DE" dirty="0" smtClean="0">
                <a:hlinkClick r:id="rId5"/>
              </a:rPr>
              <a:t>de.wikipedia.org/wiki/K%C3%B6lner_Lichter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de-DE" dirty="0">
                <a:hlinkClick r:id="rId6"/>
              </a:rPr>
              <a:t>http://</a:t>
            </a:r>
            <a:r>
              <a:rPr lang="de-DE" dirty="0" smtClean="0">
                <a:hlinkClick r:id="rId6"/>
              </a:rPr>
              <a:t>de.wikipedia.org/wiki/Oktoberfest</a:t>
            </a:r>
            <a:endParaRPr lang="ru-RU" dirty="0" smtClean="0"/>
          </a:p>
          <a:p>
            <a:pPr marL="0" indent="0" algn="ctr">
              <a:buNone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Видео</a:t>
            </a:r>
          </a:p>
          <a:p>
            <a:pPr marL="0" indent="0">
              <a:buNone/>
            </a:pPr>
            <a:r>
              <a:rPr lang="de-DE" u="sng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http</a:t>
            </a:r>
            <a:r>
              <a:rPr lang="de-DE" u="sng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://youtube.com</a:t>
            </a:r>
            <a:endParaRPr lang="ru-RU" u="sng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indent="0">
              <a:buNone/>
            </a:pPr>
            <a:endParaRPr lang="ru-RU" dirty="0" smtClean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7954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8784976" cy="5793507"/>
          </a:xfrm>
        </p:spPr>
        <p:txBody>
          <a:bodyPr numCol="2">
            <a:normAutofit fontScale="32500" lnSpcReduction="20000"/>
          </a:bodyPr>
          <a:lstStyle/>
          <a:p>
            <a:pPr marL="0" indent="0">
              <a:buNone/>
            </a:pPr>
            <a:r>
              <a:rPr lang="ru-RU" sz="2800" dirty="0" smtClean="0"/>
              <a:t>Елочный шар красный </a:t>
            </a:r>
            <a:r>
              <a:rPr lang="de-DE" sz="2800" dirty="0">
                <a:hlinkClick r:id="rId3"/>
              </a:rPr>
              <a:t>http://www.liveinternet.ru/users/irina_k/post142183508</a:t>
            </a:r>
            <a:r>
              <a:rPr lang="de-DE" sz="2800" dirty="0" smtClean="0">
                <a:hlinkClick r:id="rId3"/>
              </a:rPr>
              <a:t>/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Береза </a:t>
            </a:r>
            <a:r>
              <a:rPr lang="de-DE" sz="2800" dirty="0">
                <a:hlinkClick r:id="rId4"/>
              </a:rPr>
              <a:t>http://</a:t>
            </a:r>
            <a:r>
              <a:rPr lang="de-DE" sz="2800" dirty="0" smtClean="0">
                <a:hlinkClick r:id="rId4"/>
              </a:rPr>
              <a:t>www.playcast.ru/view/6027105/2a6ccf55f9ef76f06148936cf4ebdfa7705c1b84pl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Мышь сидит </a:t>
            </a:r>
            <a:r>
              <a:rPr lang="de-DE" sz="2800" dirty="0">
                <a:hlinkClick r:id="rId5"/>
              </a:rPr>
              <a:t>http://</a:t>
            </a:r>
            <a:r>
              <a:rPr lang="de-DE" sz="2800" dirty="0" smtClean="0">
                <a:hlinkClick r:id="rId5"/>
              </a:rPr>
              <a:t>scastliwymalish.ru/moya-metodisheskaya-kopilka/palshikowye-igry/palchikovyie-igryi-po-teme-dikie-zhivotn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Корзина </a:t>
            </a:r>
            <a:r>
              <a:rPr lang="de-DE" sz="2800" dirty="0">
                <a:hlinkClick r:id="rId6"/>
              </a:rPr>
              <a:t>http://www.liveinternet.ru/users/alenmist/post318058318</a:t>
            </a:r>
            <a:r>
              <a:rPr lang="de-DE" sz="2800" dirty="0" smtClean="0">
                <a:hlinkClick r:id="rId6"/>
              </a:rPr>
              <a:t>/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Подарок </a:t>
            </a:r>
            <a:r>
              <a:rPr lang="de-DE" sz="2800" dirty="0">
                <a:hlinkClick r:id="rId7"/>
              </a:rPr>
              <a:t>http://www.liveinternet.ru/tags/%EA%EB%E8%EF%E0%F0%F2+%EF%EE%E4%E0%F0%EA%E8</a:t>
            </a:r>
            <a:r>
              <a:rPr lang="de-DE" sz="2800" dirty="0" smtClean="0">
                <a:hlinkClick r:id="rId7"/>
              </a:rPr>
              <a:t>/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Мышка убегает </a:t>
            </a:r>
            <a:r>
              <a:rPr lang="de-DE" sz="2800" dirty="0">
                <a:hlinkClick r:id="rId8"/>
              </a:rPr>
              <a:t>http://</a:t>
            </a:r>
            <a:r>
              <a:rPr lang="de-DE" sz="2800" dirty="0" smtClean="0">
                <a:hlinkClick r:id="rId8"/>
              </a:rPr>
              <a:t>www.devinemiracles.com/Creating%20Abundance.html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Забор </a:t>
            </a:r>
            <a:r>
              <a:rPr lang="de-DE" sz="2800" dirty="0">
                <a:hlinkClick r:id="rId9"/>
              </a:rPr>
              <a:t>http://</a:t>
            </a:r>
            <a:r>
              <a:rPr lang="de-DE" sz="2800" dirty="0" smtClean="0">
                <a:hlinkClick r:id="rId9"/>
              </a:rPr>
              <a:t>by-anna.com/publ/vremena_goda/leto_luzhajka/179-3-2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Тюльпаны </a:t>
            </a:r>
            <a:r>
              <a:rPr lang="de-DE" sz="2800" dirty="0">
                <a:hlinkClick r:id="rId10"/>
              </a:rPr>
              <a:t>http://egoel.ru/post314423667</a:t>
            </a:r>
            <a:r>
              <a:rPr lang="de-DE" sz="2800" dirty="0" smtClean="0">
                <a:hlinkClick r:id="rId10"/>
              </a:rPr>
              <a:t>/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Шар красно-золотой </a:t>
            </a:r>
            <a:r>
              <a:rPr lang="de-DE" sz="2800" dirty="0">
                <a:hlinkClick r:id="rId11"/>
              </a:rPr>
              <a:t>http://</a:t>
            </a:r>
            <a:r>
              <a:rPr lang="de-DE" sz="2800" dirty="0" smtClean="0">
                <a:hlinkClick r:id="rId11"/>
              </a:rPr>
              <a:t>goodg.pp.ua/novogodnie-steklyannye-igrushki.html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Кельн днем </a:t>
            </a:r>
            <a:r>
              <a:rPr lang="de-DE" sz="2800" dirty="0">
                <a:hlinkClick r:id="rId12"/>
              </a:rPr>
              <a:t>http://</a:t>
            </a:r>
            <a:r>
              <a:rPr lang="de-DE" sz="2800" dirty="0" smtClean="0">
                <a:hlinkClick r:id="rId12"/>
              </a:rPr>
              <a:t>167798.homepagemodules.de/t258f19-Sonnenuntergang-in-Koeln.html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Кельн вечером </a:t>
            </a:r>
            <a:r>
              <a:rPr lang="de-DE" sz="2800" dirty="0">
                <a:hlinkClick r:id="rId13"/>
              </a:rPr>
              <a:t>http://</a:t>
            </a:r>
            <a:r>
              <a:rPr lang="de-DE" sz="2800" dirty="0" smtClean="0">
                <a:hlinkClick r:id="rId13"/>
              </a:rPr>
              <a:t>www.koelntourismus.de/events-highlights/koelner-lichter.html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Рамочка с бабочками </a:t>
            </a:r>
            <a:r>
              <a:rPr lang="de-DE" sz="2800" dirty="0" smtClean="0">
                <a:hlinkClick r:id="rId14"/>
              </a:rPr>
              <a:t>www.dreamstime.com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Елка </a:t>
            </a:r>
            <a:r>
              <a:rPr lang="de-DE" sz="2800" dirty="0">
                <a:hlinkClick r:id="rId15"/>
              </a:rPr>
              <a:t>http://www.liveinternet.ru/users/retromania/post194362890</a:t>
            </a:r>
            <a:r>
              <a:rPr lang="de-DE" sz="2800" dirty="0" smtClean="0">
                <a:hlinkClick r:id="rId15"/>
              </a:rPr>
              <a:t>/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Фон лето </a:t>
            </a:r>
            <a:r>
              <a:rPr lang="de-DE" sz="2800" dirty="0">
                <a:hlinkClick r:id="rId16"/>
              </a:rPr>
              <a:t>http://www.gndecor.ru/catalog/959/?</a:t>
            </a:r>
            <a:r>
              <a:rPr lang="de-DE" sz="2800" dirty="0" smtClean="0">
                <a:hlinkClick r:id="rId16"/>
              </a:rPr>
              <a:t>filter=theme_21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Зимний шар анимация  </a:t>
            </a:r>
            <a:r>
              <a:rPr lang="de-DE" sz="2800" dirty="0">
                <a:hlinkClick r:id="rId17"/>
              </a:rPr>
              <a:t>http://</a:t>
            </a:r>
            <a:r>
              <a:rPr lang="de-DE" sz="2800" dirty="0" smtClean="0">
                <a:hlinkClick r:id="rId17"/>
              </a:rPr>
              <a:t>7enazametku.ru/Otkrytki/sng/staryi.htm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Шары воздушные </a:t>
            </a:r>
            <a:r>
              <a:rPr lang="de-DE" sz="2800" dirty="0">
                <a:hlinkClick r:id="rId18"/>
              </a:rPr>
              <a:t>http://</a:t>
            </a:r>
            <a:r>
              <a:rPr lang="de-DE" sz="2800" dirty="0" smtClean="0">
                <a:hlinkClick r:id="rId18"/>
              </a:rPr>
              <a:t>fantasyflash.ru/anime/index.php?kont=balloons&amp;n=2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Фон звездный </a:t>
            </a:r>
            <a:r>
              <a:rPr lang="de-DE" sz="2800" dirty="0">
                <a:hlinkClick r:id="rId19"/>
              </a:rPr>
              <a:t>http://</a:t>
            </a:r>
            <a:r>
              <a:rPr lang="de-DE" sz="2800" dirty="0" smtClean="0">
                <a:hlinkClick r:id="rId19"/>
              </a:rPr>
              <a:t>www.anywalls.com/18807-koshki-noch-fonar.html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Фон весенний </a:t>
            </a:r>
            <a:r>
              <a:rPr lang="de-DE" sz="2800" dirty="0">
                <a:hlinkClick r:id="rId20"/>
              </a:rPr>
              <a:t>http://www.liveinternet.ru/users/2167215/post104442714</a:t>
            </a:r>
            <a:r>
              <a:rPr lang="de-DE" sz="2800" dirty="0" smtClean="0">
                <a:hlinkClick r:id="rId20"/>
              </a:rPr>
              <a:t>/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Роза анимация </a:t>
            </a:r>
            <a:r>
              <a:rPr lang="de-DE" sz="2800" dirty="0">
                <a:hlinkClick r:id="rId21"/>
              </a:rPr>
              <a:t>http://www.liveinternet.ru/users/_just_crazy</a:t>
            </a:r>
            <a:r>
              <a:rPr lang="de-DE" sz="2800" dirty="0" smtClean="0">
                <a:hlinkClick r:id="rId21"/>
              </a:rPr>
              <a:t>_/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Подарок анимация мишка </a:t>
            </a:r>
            <a:r>
              <a:rPr lang="de-DE" sz="2800" dirty="0">
                <a:hlinkClick r:id="rId22"/>
              </a:rPr>
              <a:t>http://</a:t>
            </a:r>
            <a:r>
              <a:rPr lang="de-DE" sz="2800" dirty="0" smtClean="0">
                <a:hlinkClick r:id="rId22"/>
              </a:rPr>
              <a:t>www.pepe.com/en/showCard/happy-birthday-71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Дирижабль красно-белый </a:t>
            </a:r>
            <a:r>
              <a:rPr lang="de-DE" sz="2800" dirty="0">
                <a:hlinkClick r:id="rId23"/>
              </a:rPr>
              <a:t>http://www.gifss.com/transportes/globos</a:t>
            </a:r>
            <a:r>
              <a:rPr lang="de-DE" sz="2800" dirty="0" smtClean="0">
                <a:hlinkClick r:id="rId23"/>
              </a:rPr>
              <a:t>/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Лужайка с цветами </a:t>
            </a:r>
            <a:r>
              <a:rPr lang="de-DE" sz="2800" dirty="0">
                <a:hlinkClick r:id="rId9"/>
              </a:rPr>
              <a:t>http://</a:t>
            </a:r>
            <a:r>
              <a:rPr lang="de-DE" sz="2800" dirty="0" smtClean="0">
                <a:hlinkClick r:id="rId9"/>
              </a:rPr>
              <a:t>by-anna.com/publ/vremena_goda/leto_luzhajka/179-3-2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Заяц анимация </a:t>
            </a:r>
            <a:r>
              <a:rPr lang="de-DE" sz="2800" dirty="0">
                <a:hlinkClick r:id="rId9"/>
              </a:rPr>
              <a:t>http://</a:t>
            </a:r>
            <a:r>
              <a:rPr lang="de-DE" sz="2800" dirty="0" smtClean="0">
                <a:hlinkClick r:id="rId9"/>
              </a:rPr>
              <a:t>by-anna.com/publ/vremena_goda/leto_luzhajka/179-3-2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Елочный шар сиреневый, синий, темно-синий </a:t>
            </a:r>
            <a:r>
              <a:rPr lang="de-DE" sz="2800" dirty="0">
                <a:hlinkClick r:id="rId24"/>
              </a:rPr>
              <a:t>http://www.liveinternet.ru/tags/%CD%EE%E2%EE%E3%EE%E4%ED%E8%E9+%EA%EB%E8%EF%E0%F0%F2+PNG-%E5%EB%EE%F7%ED%FB%E5+%F8%E0%F0%FB</a:t>
            </a:r>
            <a:r>
              <a:rPr lang="de-DE" sz="2800" dirty="0" smtClean="0">
                <a:hlinkClick r:id="rId24"/>
              </a:rPr>
              <a:t>/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Музыканты </a:t>
            </a:r>
            <a:r>
              <a:rPr lang="de-DE" sz="2800" dirty="0">
                <a:hlinkClick r:id="rId25"/>
              </a:rPr>
              <a:t>http://www.123gifs.eu/oktoberfest/page-2</a:t>
            </a:r>
            <a:r>
              <a:rPr lang="de-DE" sz="2800" dirty="0" smtClean="0">
                <a:hlinkClick r:id="rId25"/>
              </a:rPr>
              <a:t>/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Нарциссы, мимозы </a:t>
            </a:r>
            <a:r>
              <a:rPr lang="de-DE" sz="2800" dirty="0">
                <a:hlinkClick r:id="rId26"/>
              </a:rPr>
              <a:t>http://</a:t>
            </a:r>
            <a:r>
              <a:rPr lang="de-DE" sz="2800" dirty="0" smtClean="0">
                <a:hlinkClick r:id="rId26"/>
              </a:rPr>
              <a:t>kira-scrap.ru/dir/zvety/tulpany/160-3-2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Гирлянда на елке </a:t>
            </a:r>
            <a:r>
              <a:rPr lang="de-DE" sz="2800" dirty="0">
                <a:hlinkClick r:id="rId27"/>
              </a:rPr>
              <a:t>http://www.liveinternet.ru/users/inmira/post117385736</a:t>
            </a:r>
            <a:r>
              <a:rPr lang="de-DE" sz="2800" dirty="0" smtClean="0">
                <a:hlinkClick r:id="rId27"/>
              </a:rPr>
              <a:t>/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Голубь анимация </a:t>
            </a:r>
            <a:r>
              <a:rPr lang="de-DE" sz="2800" dirty="0">
                <a:hlinkClick r:id="rId28"/>
              </a:rPr>
              <a:t>http://</a:t>
            </a:r>
            <a:r>
              <a:rPr lang="de-DE" sz="2800" dirty="0" smtClean="0">
                <a:hlinkClick r:id="rId28"/>
              </a:rPr>
              <a:t>scorpionse.ucoz.ru/index/golubi_i_romantika_animacija_gif/0-108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Открытка </a:t>
            </a:r>
            <a:r>
              <a:rPr lang="de-DE" sz="2800" dirty="0">
                <a:hlinkClick r:id="rId29"/>
              </a:rPr>
              <a:t>https://</a:t>
            </a:r>
            <a:r>
              <a:rPr lang="de-DE" sz="2800" dirty="0" smtClean="0">
                <a:hlinkClick r:id="rId29"/>
              </a:rPr>
              <a:t>www.rogoblen.ro/forum/viewtopic.php?f=8&amp;t=656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Фон осенний </a:t>
            </a:r>
            <a:r>
              <a:rPr lang="de-DE" sz="2800" dirty="0">
                <a:hlinkClick r:id="rId30"/>
              </a:rPr>
              <a:t>http://</a:t>
            </a:r>
            <a:r>
              <a:rPr lang="de-DE" sz="2800" dirty="0" smtClean="0">
                <a:hlinkClick r:id="rId30"/>
              </a:rPr>
              <a:t>www.grafamania.net/vector/63279-vektornyjj-klipart-autumn-set.html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Венок с ангелочками </a:t>
            </a:r>
            <a:r>
              <a:rPr lang="de-DE" sz="2800" dirty="0">
                <a:hlinkClick r:id="rId31"/>
              </a:rPr>
              <a:t>http://</a:t>
            </a:r>
            <a:r>
              <a:rPr lang="de-DE" sz="2800" dirty="0" smtClean="0">
                <a:hlinkClick r:id="rId31"/>
              </a:rPr>
              <a:t>nsportal.ru/user/75925/page/prazdniki-i-traditsii-v-germanii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Луг </a:t>
            </a:r>
            <a:r>
              <a:rPr lang="de-DE" sz="2800" dirty="0">
                <a:hlinkClick r:id="rId32"/>
              </a:rPr>
              <a:t>http://</a:t>
            </a:r>
            <a:r>
              <a:rPr lang="de-DE" sz="2800" dirty="0" smtClean="0">
                <a:hlinkClick r:id="rId32"/>
              </a:rPr>
              <a:t>pixelbrush.ru/2014/01/11/grass-meadow-glade-elements-for-collages-trava-lug-polyana-elementy-dlya-kollazhey.html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Фон голубые круги </a:t>
            </a:r>
            <a:r>
              <a:rPr lang="de-DE" sz="2800" dirty="0">
                <a:hlinkClick r:id="rId33"/>
              </a:rPr>
              <a:t>http://</a:t>
            </a:r>
            <a:r>
              <a:rPr lang="de-DE" sz="2800" dirty="0" smtClean="0">
                <a:hlinkClick r:id="rId33"/>
              </a:rPr>
              <a:t>zaker.ru/oboi/krugi_bliki_zelenyy_fon_temnyy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Конфетти </a:t>
            </a:r>
            <a:r>
              <a:rPr lang="de-DE" sz="2800" dirty="0">
                <a:hlinkClick r:id="rId34"/>
              </a:rPr>
              <a:t>http://</a:t>
            </a:r>
            <a:r>
              <a:rPr lang="de-DE" sz="2800" dirty="0" smtClean="0">
                <a:hlinkClick r:id="rId34"/>
              </a:rPr>
              <a:t>pestalozzi-rn.de/schulfasching.htm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Фиалки </a:t>
            </a:r>
            <a:r>
              <a:rPr lang="de-DE" sz="2800" dirty="0">
                <a:hlinkClick r:id="rId35"/>
              </a:rPr>
              <a:t>http://</a:t>
            </a:r>
            <a:r>
              <a:rPr lang="de-DE" sz="2800" dirty="0" smtClean="0">
                <a:hlinkClick r:id="rId35"/>
              </a:rPr>
              <a:t>by-anna.com/publ/cvety/fialki/197-5-2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Значки </a:t>
            </a:r>
            <a:r>
              <a:rPr lang="ru-RU" sz="2800" dirty="0" err="1" smtClean="0"/>
              <a:t>Октоберфест</a:t>
            </a:r>
            <a:r>
              <a:rPr lang="ru-RU" sz="2800" dirty="0" smtClean="0"/>
              <a:t> и фон </a:t>
            </a:r>
            <a:r>
              <a:rPr lang="de-DE" sz="2800" dirty="0">
                <a:hlinkClick r:id="rId36"/>
              </a:rPr>
              <a:t>http://</a:t>
            </a:r>
            <a:r>
              <a:rPr lang="de-DE" sz="2800" dirty="0" smtClean="0">
                <a:hlinkClick r:id="rId36"/>
              </a:rPr>
              <a:t>www.canstockphoto.com.br/cerveja-elementos-oktoberfest-s%C3%ADmbolo-14632682.html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Подарок катится </a:t>
            </a:r>
            <a:r>
              <a:rPr lang="de-DE" sz="2800" dirty="0">
                <a:hlinkClick r:id="rId37"/>
              </a:rPr>
              <a:t>http://</a:t>
            </a:r>
            <a:r>
              <a:rPr lang="de-DE" sz="2800" dirty="0" smtClean="0">
                <a:hlinkClick r:id="rId37"/>
              </a:rPr>
              <a:t>smayli.ru/prazdnikia_11.html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Бомба анимация </a:t>
            </a:r>
            <a:r>
              <a:rPr lang="de-DE" sz="2800" dirty="0">
                <a:hlinkClick r:id="rId38"/>
              </a:rPr>
              <a:t>http://</a:t>
            </a:r>
            <a:r>
              <a:rPr lang="de-DE" sz="2800" dirty="0" smtClean="0">
                <a:hlinkClick r:id="rId38"/>
              </a:rPr>
              <a:t>novafortuna.org/animated_gifs_viiiiiel.htm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Фон Берлин </a:t>
            </a:r>
            <a:r>
              <a:rPr lang="de-DE" sz="2800" dirty="0">
                <a:hlinkClick r:id="rId39"/>
              </a:rPr>
              <a:t>http://stogorodov.ru/europe/berlin</a:t>
            </a:r>
            <a:r>
              <a:rPr lang="de-DE" sz="2800" dirty="0" smtClean="0">
                <a:hlinkClick r:id="rId39"/>
              </a:rPr>
              <a:t>/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4 свечи анимация </a:t>
            </a:r>
            <a:r>
              <a:rPr lang="de-DE" sz="2800" dirty="0">
                <a:hlinkClick r:id="rId40"/>
              </a:rPr>
              <a:t>http://</a:t>
            </a:r>
            <a:r>
              <a:rPr lang="de-DE" sz="2800" dirty="0" smtClean="0">
                <a:hlinkClick r:id="rId40"/>
              </a:rPr>
              <a:t>navegarmaradentro12.blogspot.com/2013/11/calendario-de-adviento-propuesta-para.html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Мальчик с подарком </a:t>
            </a:r>
            <a:r>
              <a:rPr lang="de-DE" sz="2800" dirty="0">
                <a:hlinkClick r:id="rId41"/>
              </a:rPr>
              <a:t>http://hindiquotes.org/christmas-sms</a:t>
            </a:r>
            <a:r>
              <a:rPr lang="de-DE" sz="2800" dirty="0" smtClean="0">
                <a:hlinkClick r:id="rId41"/>
              </a:rPr>
              <a:t>/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Яйцо анимация </a:t>
            </a:r>
            <a:r>
              <a:rPr lang="de-DE" sz="2800" dirty="0">
                <a:hlinkClick r:id="rId42"/>
              </a:rPr>
              <a:t>http://</a:t>
            </a:r>
            <a:r>
              <a:rPr lang="de-DE" sz="2800" dirty="0" smtClean="0">
                <a:hlinkClick r:id="rId42"/>
              </a:rPr>
              <a:t>www.playcast.ru/view/5483054/662e59c4b5737cf17b7adebe7deed87f1153c79cpl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Пасхальное дерево </a:t>
            </a:r>
            <a:r>
              <a:rPr lang="de-DE" sz="2800" dirty="0">
                <a:hlinkClick r:id="rId43"/>
              </a:rPr>
              <a:t>http://</a:t>
            </a:r>
            <a:r>
              <a:rPr lang="de-DE" sz="2800" dirty="0" smtClean="0">
                <a:hlinkClick r:id="rId43"/>
              </a:rPr>
              <a:t>lenagold.ru/fon/clipart/p/pash8.html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Музыканты анимация </a:t>
            </a:r>
            <a:r>
              <a:rPr lang="de-DE" sz="2800" dirty="0">
                <a:hlinkClick r:id="rId44"/>
              </a:rPr>
              <a:t>http://</a:t>
            </a:r>
            <a:r>
              <a:rPr lang="de-DE" sz="2800" dirty="0" smtClean="0">
                <a:hlinkClick r:id="rId44"/>
              </a:rPr>
              <a:t>www.svetnaprazdnik.ru/musikanti.php</a:t>
            </a:r>
            <a:endParaRPr lang="ru-RU" sz="2800" dirty="0" smtClean="0"/>
          </a:p>
          <a:p>
            <a:pPr marL="0" indent="0">
              <a:buNone/>
            </a:pPr>
            <a:r>
              <a:rPr lang="de-DE" sz="2800" dirty="0" smtClean="0"/>
              <a:t>Prosit Neujahr </a:t>
            </a:r>
            <a:r>
              <a:rPr lang="ru-RU" sz="2800" dirty="0" smtClean="0"/>
              <a:t>анимация </a:t>
            </a:r>
            <a:r>
              <a:rPr lang="de-DE" sz="2800" dirty="0">
                <a:hlinkClick r:id="rId45"/>
              </a:rPr>
              <a:t>http://</a:t>
            </a:r>
            <a:r>
              <a:rPr lang="de-DE" sz="2800" dirty="0" smtClean="0">
                <a:hlinkClick r:id="rId45"/>
              </a:rPr>
              <a:t>www.librodearena.com/post/lunadulce/22477/2192</a:t>
            </a:r>
            <a:endParaRPr lang="ru-RU" sz="2800" dirty="0" smtClean="0"/>
          </a:p>
          <a:p>
            <a:pPr marL="0" indent="0">
              <a:buNone/>
            </a:pPr>
            <a:r>
              <a:rPr lang="de-DE" sz="2800" dirty="0" smtClean="0"/>
              <a:t>Friedensfest</a:t>
            </a:r>
            <a:r>
              <a:rPr lang="ru-RU" sz="2800" dirty="0" smtClean="0"/>
              <a:t> фото </a:t>
            </a:r>
            <a:r>
              <a:rPr lang="de-DE" sz="2800" dirty="0">
                <a:hlinkClick r:id="rId46"/>
              </a:rPr>
              <a:t>http://www.augsburg.de/aktuelles-aus-der-stadt/augsburg-feiert-das-hohe-friedensfest-925</a:t>
            </a:r>
            <a:r>
              <a:rPr lang="de-DE" sz="2800" dirty="0" smtClean="0">
                <a:hlinkClick r:id="rId46"/>
              </a:rPr>
              <a:t>/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Дирижабль белый </a:t>
            </a:r>
            <a:r>
              <a:rPr lang="de-DE" sz="2800" dirty="0">
                <a:hlinkClick r:id="rId47"/>
              </a:rPr>
              <a:t>http://</a:t>
            </a:r>
            <a:r>
              <a:rPr lang="de-DE" sz="2800" dirty="0" smtClean="0">
                <a:hlinkClick r:id="rId47"/>
              </a:rPr>
              <a:t>www.webdeimagenes.net/Transporte-aereo/gifs/Globos/2.php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Фон весенний </a:t>
            </a:r>
            <a:r>
              <a:rPr lang="de-DE" sz="2800" dirty="0" smtClean="0">
                <a:hlinkClick r:id="rId48"/>
              </a:rPr>
              <a:t>http</a:t>
            </a:r>
            <a:r>
              <a:rPr lang="de-DE" sz="2800" dirty="0">
                <a:hlinkClick r:id="rId48"/>
              </a:rPr>
              <a:t>://basik.ru/wallpapers/spring_flowers_23/37_spring_flowers</a:t>
            </a:r>
            <a:r>
              <a:rPr lang="de-DE" sz="2800" dirty="0" smtClean="0">
                <a:hlinkClick r:id="rId48"/>
              </a:rPr>
              <a:t>/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Карта Аугсбурга </a:t>
            </a:r>
            <a:r>
              <a:rPr lang="de-DE" sz="2800" dirty="0">
                <a:hlinkClick r:id="rId49"/>
              </a:rPr>
              <a:t>https://</a:t>
            </a:r>
            <a:r>
              <a:rPr lang="de-DE" sz="2800" dirty="0" smtClean="0">
                <a:hlinkClick r:id="rId49"/>
              </a:rPr>
              <a:t>mbasic.facebook.com/profile.php?v=timeline&amp;timecutoff=1403254056&amp;page=7&amp;sectionLoadingID=m_timeline_loading_div_1325404799_1293868800_8_7&amp;timeend=1325404799&amp;timestart=1293868800&amp;tm=AQDYRblpRXVepwcb&amp;id=288042285129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Танец </a:t>
            </a:r>
            <a:r>
              <a:rPr lang="en-US" sz="2800" dirty="0" err="1" smtClean="0"/>
              <a:t>Maibaum</a:t>
            </a:r>
            <a:r>
              <a:rPr lang="en-US" sz="2800" dirty="0" smtClean="0"/>
              <a:t> </a:t>
            </a:r>
            <a:r>
              <a:rPr lang="ru-RU" sz="2800" dirty="0" smtClean="0"/>
              <a:t>анимация </a:t>
            </a:r>
            <a:r>
              <a:rPr lang="de-DE" sz="2800" dirty="0">
                <a:hlinkClick r:id="rId50"/>
              </a:rPr>
              <a:t>http://</a:t>
            </a:r>
            <a:r>
              <a:rPr lang="de-DE" sz="2800" dirty="0" smtClean="0">
                <a:hlinkClick r:id="rId50"/>
              </a:rPr>
              <a:t>www.fototeam-besgen.de/modules.php?name=News&amp;file=article&amp;sid=1525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Дирижабль сиреневый </a:t>
            </a:r>
            <a:r>
              <a:rPr lang="de-DE" sz="2800" dirty="0">
                <a:hlinkClick r:id="rId51"/>
              </a:rPr>
              <a:t>http://</a:t>
            </a:r>
            <a:r>
              <a:rPr lang="de-DE" sz="2800" dirty="0" smtClean="0">
                <a:hlinkClick r:id="rId51"/>
              </a:rPr>
              <a:t>animashky.ru/index/0-57?5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Глобус Германия </a:t>
            </a:r>
            <a:r>
              <a:rPr lang="de-DE" sz="2800" dirty="0">
                <a:hlinkClick r:id="rId52"/>
              </a:rPr>
              <a:t>http://fotki.yandex.ru/users/eleni-mironya/album/150748/?&amp;</a:t>
            </a:r>
            <a:r>
              <a:rPr lang="de-DE" sz="2800" dirty="0" smtClean="0">
                <a:hlinkClick r:id="rId52"/>
              </a:rPr>
              <a:t>p=3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Фон зимний </a:t>
            </a:r>
            <a:r>
              <a:rPr lang="de-DE" sz="2800" dirty="0">
                <a:hlinkClick r:id="rId53"/>
              </a:rPr>
              <a:t>http://</a:t>
            </a:r>
            <a:r>
              <a:rPr lang="de-DE" sz="2800" dirty="0" smtClean="0">
                <a:hlinkClick r:id="rId53"/>
              </a:rPr>
              <a:t>www.mobilmusic.ru/wallpaper.php?id=1201609</a:t>
            </a:r>
            <a:endParaRPr lang="ru-RU" sz="28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endParaRPr lang="uk-UA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32405"/>
            <a:ext cx="9144000" cy="876315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</a:t>
            </a:r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писок </a:t>
            </a:r>
            <a:r>
              <a:rPr lang="uk-UA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источников</a:t>
            </a:r>
            <a:r>
              <a:rPr lang="uk-UA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иллюстраций</a:t>
            </a:r>
            <a:endParaRPr lang="uk-UA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135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0976" y="1673497"/>
            <a:ext cx="952500" cy="9525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757" y="4875644"/>
            <a:ext cx="952500" cy="9525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950" y="2476500"/>
            <a:ext cx="952500" cy="952500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56911" y="-2104374"/>
            <a:ext cx="6934234" cy="1116123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299" y="7092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Выбери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uk-UA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верные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uk-UA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утверждения</a:t>
            </a:r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0201" y="692696"/>
            <a:ext cx="3992356" cy="5877271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-600482" y="2090142"/>
            <a:ext cx="3750318" cy="3615967"/>
            <a:chOff x="-600482" y="2090142"/>
            <a:chExt cx="3750318" cy="3615967"/>
          </a:xfrm>
        </p:grpSpPr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39595">
              <a:off x="-300336" y="4528852"/>
              <a:ext cx="3450172" cy="536142"/>
            </a:xfrm>
            <a:prstGeom prst="rect">
              <a:avLst/>
            </a:prstGeom>
          </p:spPr>
        </p:pic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400547">
              <a:off x="-318609" y="3027864"/>
              <a:ext cx="2815873" cy="558365"/>
            </a:xfrm>
            <a:prstGeom prst="rect">
              <a:avLst/>
            </a:prstGeom>
          </p:spPr>
        </p:pic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61300">
              <a:off x="-600482" y="5193711"/>
              <a:ext cx="3297375" cy="512398"/>
            </a:xfrm>
            <a:prstGeom prst="rect">
              <a:avLst/>
            </a:prstGeom>
          </p:spPr>
        </p:pic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80976">
              <a:off x="628384" y="2090142"/>
              <a:ext cx="1777615" cy="514350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3707904" y="2233671"/>
            <a:ext cx="182966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b="1" dirty="0" smtClean="0"/>
              <a:t>Man feiert es</a:t>
            </a:r>
          </a:p>
          <a:p>
            <a:pPr algn="ctr"/>
            <a:r>
              <a:rPr lang="de-DE" b="1" dirty="0" smtClean="0"/>
              <a:t> im Dezember</a:t>
            </a:r>
            <a:endParaRPr lang="uk-UA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372200" y="2655109"/>
            <a:ext cx="172819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b="1" dirty="0" smtClean="0"/>
              <a:t>Man feiert es</a:t>
            </a:r>
          </a:p>
          <a:p>
            <a:pPr algn="ctr"/>
            <a:r>
              <a:rPr lang="de-DE" b="1" dirty="0" smtClean="0"/>
              <a:t> im Januar</a:t>
            </a:r>
            <a:endParaRPr lang="uk-UA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3411833" y="3704218"/>
            <a:ext cx="1966924" cy="646331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b="1" dirty="0" smtClean="0"/>
              <a:t>Man schmückt den Tannenbaum</a:t>
            </a:r>
            <a:endParaRPr lang="uk-UA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171254" y="5181813"/>
            <a:ext cx="1829722" cy="646331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b="1" dirty="0" smtClean="0">
                <a:solidFill>
                  <a:schemeClr val="bg1"/>
                </a:solidFill>
              </a:rPr>
              <a:t>Man wartet aufs </a:t>
            </a:r>
            <a:r>
              <a:rPr lang="uk-UA" b="1" dirty="0" err="1" smtClean="0">
                <a:solidFill>
                  <a:schemeClr val="bg1"/>
                </a:solidFill>
              </a:rPr>
              <a:t>Christkind</a:t>
            </a:r>
            <a:endParaRPr lang="uk-UA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41978" y="4212129"/>
            <a:ext cx="182972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Das ist der letzte Tag des Jahres</a:t>
            </a:r>
            <a:endParaRPr lang="uk-UA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47" y="4691006"/>
            <a:ext cx="853514" cy="106536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293" y="1814633"/>
            <a:ext cx="865707" cy="106536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252" y="3157622"/>
            <a:ext cx="835225" cy="10638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089" y="1843843"/>
            <a:ext cx="811266" cy="81126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5000541"/>
            <a:ext cx="708102" cy="70810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568" y="1412776"/>
            <a:ext cx="962690" cy="124233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467" y="4796924"/>
            <a:ext cx="861597" cy="1019414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080386" y="2854675"/>
            <a:ext cx="5283494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6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12" action="ppaction://hlinksldjump"/>
              </a:rPr>
              <a:t>weihnachten</a:t>
            </a:r>
            <a:endParaRPr lang="uk-UA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901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04348E-6 C -0.02048 -0.02174 -0.05364 -0.00902 -0.07465 0.02613 C -0.09652 0.06267 -0.09809 0.10869 -0.0776 0.13043 C -0.05729 0.15194 -0.05885 0.19796 -0.08055 0.23473 C -0.10191 0.26989 -0.13507 0.28237 -0.15555 0.26064 " pathEditMode="relative" rAng="7717126" ptsTypes="fffff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60" y="130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162 L -0.15538 0.07585 C -0.18871 0.0925 -0.23559 0.09667 -0.28316 0.08741 C -0.33646 0.07701 -0.37865 0.0555 -0.40677 0.02543 L -0.5408 -0.10963 " pathEditMode="relative" rAng="11310445" ptsTypes="FffFF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95" y="17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07407E-6 L -0.33872 -0.0516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44" y="-259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7" grpId="0" animBg="1"/>
      <p:bldP spid="26" grpId="0" animBg="1"/>
      <p:bldP spid="27" grpId="0" animBg="1"/>
      <p:bldP spid="8" grpId="0" animBg="1"/>
      <p:bldP spid="28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86600"/>
          </a:xfrm>
        </p:spPr>
      </p:pic>
      <p:sp>
        <p:nvSpPr>
          <p:cNvPr id="5" name="TextBox 4"/>
          <p:cNvSpPr txBox="1"/>
          <p:nvPr/>
        </p:nvSpPr>
        <p:spPr>
          <a:xfrm>
            <a:off x="251520" y="247948"/>
            <a:ext cx="69847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Weihnachten</a:t>
            </a:r>
            <a:endParaRPr lang="uk-UA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340768"/>
            <a:ext cx="79208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am</a:t>
            </a:r>
            <a:r>
              <a:rPr lang="uk-UA" sz="2400" dirty="0" smtClean="0">
                <a:solidFill>
                  <a:srgbClr val="002060"/>
                </a:solidFill>
                <a:latin typeface="Franklin Gothic Medium Cond" pitchFamily="34" charset="0"/>
              </a:rPr>
              <a:t> 24.12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. </a:t>
            </a: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kommt</a:t>
            </a:r>
            <a:r>
              <a:rPr lang="en-US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der</a:t>
            </a:r>
            <a:r>
              <a:rPr lang="uk-UA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Weihnachtsmann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smtClean="0">
                <a:solidFill>
                  <a:srgbClr val="002060"/>
                </a:solidFill>
                <a:latin typeface="Franklin Gothic Medium Cond" pitchFamily="34" charset="0"/>
              </a:rPr>
              <a:t>	</a:t>
            </a:r>
            <a:endParaRPr lang="ru-RU" sz="2400" dirty="0" smtClean="0">
              <a:solidFill>
                <a:srgbClr val="002060"/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die</a:t>
            </a:r>
            <a:r>
              <a:rPr lang="uk-UA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Kinder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sagenGedichte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auf</a:t>
            </a:r>
            <a:endParaRPr lang="uk-UA" sz="2400" dirty="0" smtClean="0">
              <a:solidFill>
                <a:srgbClr val="002060"/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die</a:t>
            </a:r>
            <a:r>
              <a:rPr lang="uk-UA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Geschenke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werden</a:t>
            </a:r>
            <a:r>
              <a:rPr lang="uk-UA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unter</a:t>
            </a:r>
            <a:r>
              <a:rPr lang="uk-UA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den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geschmückten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Weihnachtsbaum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gelegt</a:t>
            </a:r>
            <a:endParaRPr lang="uk-UA" sz="2400" dirty="0" smtClean="0">
              <a:solidFill>
                <a:srgbClr val="002060"/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die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Verwandten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besuchen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sich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und</a:t>
            </a:r>
            <a:r>
              <a:rPr lang="uk-UA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feiern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zusammen</a:t>
            </a:r>
            <a:endParaRPr lang="uk-UA" sz="2400" dirty="0">
              <a:solidFill>
                <a:srgbClr val="002060"/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e</a:t>
            </a:r>
            <a:r>
              <a:rPr lang="uk-UA" sz="2400" dirty="0" smtClean="0">
                <a:solidFill>
                  <a:srgbClr val="002060"/>
                </a:solidFill>
                <a:latin typeface="Franklin Gothic Medium Cond" pitchFamily="34" charset="0"/>
              </a:rPr>
              <a:t>s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werden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Weihnachtslieder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gesungen</a:t>
            </a:r>
            <a:endParaRPr lang="en-US" sz="2400" dirty="0">
              <a:solidFill>
                <a:srgbClr val="002060"/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man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spielt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gemeinsam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endParaRPr lang="en-US" sz="2400" dirty="0" smtClean="0">
              <a:solidFill>
                <a:srgbClr val="002060"/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schaut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sich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interessante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Sendungen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im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Fernsehen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an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. </a:t>
            </a:r>
            <a:endParaRPr lang="uk-UA" sz="2000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218" y="652527"/>
            <a:ext cx="1321704" cy="1912377"/>
          </a:xfrm>
          <a:prstGeom prst="rect">
            <a:avLst/>
          </a:prstGeom>
        </p:spPr>
      </p:pic>
      <p:sp>
        <p:nvSpPr>
          <p:cNvPr id="2" name="Управляющая кнопка: домой 1">
            <a:hlinkClick r:id="rId4" action="ppaction://hlinksldjump" highlightClick="1"/>
          </p:cNvPr>
          <p:cNvSpPr/>
          <p:nvPr/>
        </p:nvSpPr>
        <p:spPr>
          <a:xfrm>
            <a:off x="8511806" y="6381328"/>
            <a:ext cx="491578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7582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0279" y="-25896"/>
            <a:ext cx="12184558" cy="68838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-650869"/>
            <a:ext cx="6704673" cy="48245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9355"/>
            <a:ext cx="4608512" cy="424731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в Германии называют последний день в году? </a:t>
            </a:r>
            <a:endParaRPr lang="uk-UA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4173666"/>
            <a:ext cx="216024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u="sng" dirty="0" err="1" smtClean="0">
                <a:solidFill>
                  <a:schemeClr val="accent2">
                    <a:lumMod val="75000"/>
                  </a:schemeClr>
                </a:solidFill>
              </a:rPr>
              <a:t>Karneval</a:t>
            </a:r>
            <a:endParaRPr lang="uk-UA" sz="2800" b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55576" y="4869160"/>
            <a:ext cx="216024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u="sng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Silvester</a:t>
            </a:r>
            <a:endParaRPr lang="uk-UA" sz="2800" b="1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55576" y="5555047"/>
            <a:ext cx="2160240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>
                <a:solidFill>
                  <a:srgbClr val="00B050"/>
                </a:solidFill>
              </a:rPr>
              <a:t>Advent</a:t>
            </a:r>
            <a:endParaRPr lang="uk-UA" sz="2800" b="1" u="sng" dirty="0">
              <a:solidFill>
                <a:srgbClr val="00B050"/>
              </a:solidFill>
            </a:endParaRPr>
          </a:p>
        </p:txBody>
      </p:sp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3059832" y="4231608"/>
            <a:ext cx="5184576" cy="132343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8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Silvester</a:t>
            </a:r>
            <a:endParaRPr lang="uk-UA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094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8" grpId="0" animBg="1"/>
      <p:bldP spid="42" grpId="0" animBg="1"/>
      <p:bldP spid="43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86600"/>
          </a:xfrm>
        </p:spPr>
      </p:pic>
      <p:sp>
        <p:nvSpPr>
          <p:cNvPr id="2" name="TextBox 1"/>
          <p:cNvSpPr txBox="1"/>
          <p:nvPr/>
        </p:nvSpPr>
        <p:spPr>
          <a:xfrm>
            <a:off x="539552" y="1388182"/>
            <a:ext cx="748883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Franklin Gothic Medium Cond" pitchFamily="34" charset="0"/>
              </a:rPr>
              <a:t>der </a:t>
            </a:r>
            <a:r>
              <a:rPr lang="en-US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letzte</a:t>
            </a:r>
            <a:r>
              <a:rPr lang="en-US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Tag </a:t>
            </a:r>
            <a:r>
              <a:rPr lang="en-US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im</a:t>
            </a:r>
            <a:r>
              <a:rPr lang="en-US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Jahr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, also den 31. </a:t>
            </a:r>
            <a:r>
              <a:rPr lang="en-US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Dezember</a:t>
            </a:r>
            <a:endParaRPr lang="uk-UA" sz="2400" dirty="0" smtClean="0">
              <a:solidFill>
                <a:srgbClr val="002060"/>
              </a:solidFill>
              <a:latin typeface="Franklin Gothic Medium Cond" pitchFamily="34" charset="0"/>
            </a:endParaRPr>
          </a:p>
          <a:p>
            <a:pPr marL="457200" indent="-457200" algn="just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d</a:t>
            </a:r>
            <a:r>
              <a:rPr lang="en-US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arauf</a:t>
            </a:r>
            <a:r>
              <a:rPr lang="en-US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folgt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der 1.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Januar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und das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ist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bei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uns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„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Neujahr</a:t>
            </a:r>
            <a:r>
              <a:rPr lang="en-US" sz="2400" dirty="0" smtClean="0">
                <a:solidFill>
                  <a:srgbClr val="002060"/>
                </a:solidFill>
                <a:latin typeface="Franklin Gothic Medium Cond" pitchFamily="34" charset="0"/>
              </a:rPr>
              <a:t>“</a:t>
            </a:r>
            <a:endParaRPr lang="uk-UA" sz="2400" dirty="0">
              <a:solidFill>
                <a:srgbClr val="002060"/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 </a:t>
            </a:r>
            <a:r>
              <a:rPr lang="en-US" sz="2400" dirty="0" smtClean="0">
                <a:solidFill>
                  <a:srgbClr val="002060"/>
                </a:solidFill>
                <a:latin typeface="Franklin Gothic Medium Cond" pitchFamily="34" charset="0"/>
              </a:rPr>
              <a:t>am </a:t>
            </a:r>
            <a:r>
              <a:rPr lang="en-US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Silvesterabend</a:t>
            </a:r>
            <a:r>
              <a:rPr lang="en-US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gibt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es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in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vielen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Familien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Karpfen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oder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Kartoffelsalat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mit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Würstchen</a:t>
            </a:r>
            <a:r>
              <a:rPr lang="en-US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als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Abendbrot</a:t>
            </a:r>
            <a:endParaRPr lang="en-US" sz="2400" dirty="0">
              <a:solidFill>
                <a:srgbClr val="002060"/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Franklin Gothic Medium Cond" pitchFamily="34" charset="0"/>
              </a:rPr>
              <a:t>man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spielt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lustige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Spiele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oder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sieht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Fernsehen</a:t>
            </a:r>
            <a:r>
              <a:rPr lang="en-US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Franklin Gothic Medium Cond" pitchFamily="34" charset="0"/>
              </a:rPr>
              <a:t>das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neue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Jahr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beginnt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meist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mit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Feuerwerk</a:t>
            </a:r>
            <a:endParaRPr lang="en-US" sz="2400" dirty="0">
              <a:solidFill>
                <a:srgbClr val="002060"/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Franklin Gothic Medium Cond" pitchFamily="34" charset="0"/>
              </a:rPr>
              <a:t>das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Feuerwerk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vertrieb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früher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böse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Geister</a:t>
            </a:r>
            <a:endParaRPr lang="en-US" sz="2400" dirty="0">
              <a:solidFill>
                <a:srgbClr val="002060"/>
              </a:solidFill>
              <a:latin typeface="Franklin Gothic Medium Cond" pitchFamily="34" charset="0"/>
            </a:endParaRPr>
          </a:p>
          <a:p>
            <a:pPr marL="457200" indent="-4572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Franklin Gothic Medium Cond" pitchFamily="34" charset="0"/>
              </a:rPr>
              <a:t>man </a:t>
            </a:r>
            <a:r>
              <a:rPr lang="en-US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wünscht</a:t>
            </a:r>
            <a:r>
              <a:rPr lang="en-US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sich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auch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viel</a:t>
            </a:r>
            <a:r>
              <a:rPr lang="en-US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Glück</a:t>
            </a:r>
            <a:endParaRPr lang="uk-UA" sz="2400" dirty="0">
              <a:solidFill>
                <a:srgbClr val="002060"/>
              </a:solidFill>
              <a:latin typeface="Franklin Gothic Medium Cond" pitchFamily="34" charset="0"/>
            </a:endParaRPr>
          </a:p>
          <a:p>
            <a:endParaRPr lang="uk-UA" sz="16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285631"/>
            <a:ext cx="51845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Silvester</a:t>
            </a:r>
            <a:endParaRPr lang="uk-UA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352554" y="6180410"/>
            <a:ext cx="491578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6279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09090" y="0"/>
            <a:ext cx="11365666" cy="710354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de-DE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Wie </a:t>
            </a:r>
            <a:r>
              <a:rPr lang="de-DE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heisst</a:t>
            </a:r>
            <a:r>
              <a:rPr lang="de-DE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der </a:t>
            </a:r>
            <a:r>
              <a:rPr lang="de-DE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Fertag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de-DE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den man in Februar </a:t>
            </a:r>
            <a:r>
              <a:rPr lang="de-DE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feirt</a:t>
            </a:r>
            <a:r>
              <a:rPr lang="ru-RU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</a:t>
            </a:r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75" y="1377644"/>
            <a:ext cx="2199459" cy="18337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271" y="4491587"/>
            <a:ext cx="2024511" cy="16879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0044" y="1369850"/>
            <a:ext cx="2481258" cy="20687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990" y="1639951"/>
            <a:ext cx="2443281" cy="20370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561" y="3981429"/>
            <a:ext cx="2384552" cy="198812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473614"/>
            <a:ext cx="2021185" cy="220342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627" y="3760205"/>
            <a:ext cx="1826833" cy="199154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62683" y="3760206"/>
            <a:ext cx="1921333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b="1" dirty="0" err="1">
                <a:solidFill>
                  <a:schemeClr val="bg1"/>
                </a:solidFill>
              </a:rPr>
              <a:t>Fasching</a:t>
            </a:r>
            <a:endParaRPr lang="uk-UA" sz="32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70424" y="5707939"/>
            <a:ext cx="2952328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2800" b="1" dirty="0" smtClean="0">
                <a:solidFill>
                  <a:schemeClr val="bg1"/>
                </a:solidFill>
              </a:rPr>
              <a:t>Die 5. Jahreszeit</a:t>
            </a:r>
            <a:endParaRPr lang="uk-UA" sz="28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3439" y="3297087"/>
            <a:ext cx="1921333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3200" b="1" dirty="0" smtClean="0">
                <a:solidFill>
                  <a:schemeClr val="bg1"/>
                </a:solidFill>
              </a:rPr>
              <a:t>Mode</a:t>
            </a:r>
            <a:endParaRPr lang="uk-UA" sz="32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71600" y="6148779"/>
            <a:ext cx="1921333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3200" b="1" dirty="0" smtClean="0">
                <a:solidFill>
                  <a:schemeClr val="bg1"/>
                </a:solidFill>
              </a:rPr>
              <a:t>Advent</a:t>
            </a:r>
            <a:endParaRPr lang="uk-UA" sz="32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24255" y="3467818"/>
            <a:ext cx="2481258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sz="3200" b="1" dirty="0" smtClean="0">
                <a:solidFill>
                  <a:schemeClr val="bg1"/>
                </a:solidFill>
              </a:rPr>
              <a:t>Verkleidung</a:t>
            </a:r>
            <a:endParaRPr lang="uk-UA" sz="3200" b="1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hlinkClick r:id="rId10" action="ppaction://hlinksldjump"/>
          </p:cNvPr>
          <p:cNvSpPr txBox="1"/>
          <p:nvPr/>
        </p:nvSpPr>
        <p:spPr>
          <a:xfrm>
            <a:off x="1932266" y="2606043"/>
            <a:ext cx="5635902" cy="230832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Fasching</a:t>
            </a:r>
            <a:r>
              <a:rPr lang="uk-UA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/</a:t>
            </a:r>
            <a:endParaRPr lang="de-DE" sz="7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uk-UA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Karneval</a:t>
            </a:r>
            <a:endParaRPr lang="uk-UA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952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3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86600"/>
          </a:xfrm>
        </p:spPr>
      </p:pic>
      <p:sp>
        <p:nvSpPr>
          <p:cNvPr id="3" name="TextBox 2"/>
          <p:cNvSpPr txBox="1"/>
          <p:nvPr/>
        </p:nvSpPr>
        <p:spPr>
          <a:xfrm>
            <a:off x="-262021" y="-171400"/>
            <a:ext cx="9721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</a:t>
            </a:r>
            <a:r>
              <a:rPr lang="uk-UA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asching</a:t>
            </a:r>
            <a:r>
              <a:rPr lang="uk-UA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/</a:t>
            </a:r>
            <a:r>
              <a:rPr 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</a:t>
            </a:r>
            <a:r>
              <a:rPr lang="uk-UA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arneval</a:t>
            </a:r>
            <a:endParaRPr lang="uk-UA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7274" y="1048754"/>
            <a:ext cx="799288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</a:rPr>
              <a:t>d</a:t>
            </a: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er</a:t>
            </a:r>
            <a:r>
              <a:rPr lang="uk-UA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Fasching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beginnt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am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smtClean="0">
                <a:solidFill>
                  <a:srgbClr val="002060"/>
                </a:solidFill>
                <a:latin typeface="Franklin Gothic Medium Cond" pitchFamily="34" charset="0"/>
              </a:rPr>
              <a:t>07.01.</a:t>
            </a:r>
            <a:endParaRPr lang="en-US" sz="2400" dirty="0" smtClean="0">
              <a:solidFill>
                <a:srgbClr val="002060"/>
              </a:solidFill>
              <a:latin typeface="Franklin Gothic Medium Cond" pitchFamily="34" charset="0"/>
            </a:endParaRPr>
          </a:p>
          <a:p>
            <a:pPr marL="457200" indent="-457200" algn="just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smtClean="0">
                <a:solidFill>
                  <a:srgbClr val="002060"/>
                </a:solidFill>
                <a:latin typeface="Franklin Gothic Medium Cond" pitchFamily="34" charset="0"/>
              </a:rPr>
              <a:t>a</a:t>
            </a:r>
            <a:r>
              <a:rPr lang="uk-UA" sz="2400" dirty="0" smtClean="0">
                <a:solidFill>
                  <a:srgbClr val="002060"/>
                </a:solidFill>
                <a:latin typeface="Franklin Gothic Medium Cond" pitchFamily="34" charset="0"/>
              </a:rPr>
              <a:t>m 46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.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Tag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vor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dem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Ostersonntag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,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ist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die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Faschingszeit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zu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Ende</a:t>
            </a:r>
            <a:endParaRPr lang="uk-UA" sz="2400" dirty="0">
              <a:solidFill>
                <a:srgbClr val="002060"/>
              </a:solidFill>
              <a:latin typeface="Franklin Gothic Medium Cond" pitchFamily="34" charset="0"/>
            </a:endParaRPr>
          </a:p>
          <a:p>
            <a:pPr marL="457200" indent="-457200" algn="just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es</a:t>
            </a:r>
            <a:r>
              <a:rPr lang="en-US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wird</a:t>
            </a:r>
            <a:r>
              <a:rPr lang="uk-UA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in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Ausgelassenheit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,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Fröhlichkeit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gefeiert</a:t>
            </a:r>
            <a:endParaRPr lang="en-US" sz="2400" dirty="0">
              <a:solidFill>
                <a:srgbClr val="002060"/>
              </a:solidFill>
              <a:latin typeface="Franklin Gothic Medium Cond" pitchFamily="34" charset="0"/>
            </a:endParaRPr>
          </a:p>
          <a:p>
            <a:pPr marL="457200" indent="-457200" algn="just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Franklin Gothic Medium Cond" pitchFamily="34" charset="0"/>
              </a:rPr>
              <a:t>m</a:t>
            </a: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an</a:t>
            </a:r>
            <a:r>
              <a:rPr lang="uk-UA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verkleidet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sich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und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bemalt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seine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Gesichter</a:t>
            </a:r>
            <a:endParaRPr lang="en-US" sz="2400" dirty="0" smtClean="0">
              <a:solidFill>
                <a:srgbClr val="002060"/>
              </a:solidFill>
              <a:latin typeface="Franklin Gothic Medium Cond" pitchFamily="34" charset="0"/>
            </a:endParaRPr>
          </a:p>
          <a:p>
            <a:pPr marL="457200" indent="-457200" algn="just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de-DE" sz="2400" dirty="0" smtClean="0">
                <a:solidFill>
                  <a:srgbClr val="002060"/>
                </a:solidFill>
                <a:latin typeface="Franklin Gothic Medium Cond" pitchFamily="34" charset="0"/>
              </a:rPr>
              <a:t>man</a:t>
            </a:r>
            <a:r>
              <a:rPr lang="en-US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nimmt</a:t>
            </a:r>
            <a:r>
              <a:rPr lang="uk-UA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an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lustigen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Veranstaltungen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teil</a:t>
            </a:r>
            <a:endParaRPr lang="en-US" sz="2400" dirty="0" smtClean="0">
              <a:solidFill>
                <a:srgbClr val="002060"/>
              </a:solidFill>
              <a:latin typeface="Franklin Gothic Medium Cond" pitchFamily="34" charset="0"/>
            </a:endParaRPr>
          </a:p>
          <a:p>
            <a:pPr marL="457200" indent="-457200" algn="just" hangingPunct="0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8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800" dirty="0" err="1">
                <a:solidFill>
                  <a:srgbClr val="002060"/>
                </a:solidFill>
                <a:latin typeface="Franklin Gothic Medium Cond" pitchFamily="34" charset="0"/>
              </a:rPr>
              <a:t>es</a:t>
            </a:r>
            <a:r>
              <a:rPr lang="uk-UA" sz="28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gibt</a:t>
            </a:r>
            <a:r>
              <a:rPr lang="uk-UA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am</a:t>
            </a:r>
            <a:r>
              <a:rPr lang="uk-UA" sz="2400" dirty="0" smtClean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Rosenmontag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bunte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Umzüge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mit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vielen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Menschen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,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viel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Konfetti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,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Bonbons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>
                <a:solidFill>
                  <a:srgbClr val="002060"/>
                </a:solidFill>
                <a:latin typeface="Franklin Gothic Medium Cond" pitchFamily="34" charset="0"/>
              </a:rPr>
              <a:t>und</a:t>
            </a:r>
            <a:r>
              <a:rPr lang="uk-UA" sz="2400" dirty="0">
                <a:solidFill>
                  <a:srgbClr val="002060"/>
                </a:solidFill>
                <a:latin typeface="Franklin Gothic Medium Cond" pitchFamily="34" charset="0"/>
              </a:rPr>
              <a:t> </a:t>
            </a:r>
            <a:r>
              <a:rPr lang="uk-UA" sz="2400" dirty="0" err="1" smtClean="0">
                <a:solidFill>
                  <a:srgbClr val="002060"/>
                </a:solidFill>
                <a:latin typeface="Franklin Gothic Medium Cond" pitchFamily="34" charset="0"/>
              </a:rPr>
              <a:t>Spaß</a:t>
            </a:r>
            <a:endParaRPr lang="uk-UA" sz="2400" dirty="0">
              <a:solidFill>
                <a:srgbClr val="002060"/>
              </a:solidFill>
              <a:latin typeface="Franklin Gothic Medium Cond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endParaRPr lang="uk-UA" sz="2400" dirty="0">
              <a:solidFill>
                <a:srgbClr val="002060"/>
              </a:solidFill>
            </a:endParaRPr>
          </a:p>
        </p:txBody>
      </p:sp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8405711" y="6342980"/>
            <a:ext cx="491578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03464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-355768"/>
            <a:ext cx="9649072" cy="72137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56" y="-332330"/>
            <a:ext cx="8229600" cy="1143000"/>
          </a:xfrm>
        </p:spPr>
        <p:txBody>
          <a:bodyPr/>
          <a:lstStyle/>
          <a:p>
            <a:r>
              <a:rPr lang="de-DE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Schoolbook" pitchFamily="18" charset="0"/>
              </a:rPr>
              <a:t>Man schenkt den Frauen</a:t>
            </a:r>
            <a:endParaRPr lang="uk-UA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entury Schoolbook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94888" y="2299020"/>
            <a:ext cx="2305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600" b="1" dirty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Mimosen</a:t>
            </a:r>
            <a:endParaRPr lang="uk-UA" sz="36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Picture 5" descr="75453191_02456550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218" y="536435"/>
            <a:ext cx="2332174" cy="1762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417949" y="3883466"/>
            <a:ext cx="1631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Veilchen</a:t>
            </a:r>
            <a:endParaRPr lang="uk-UA" sz="3200" b="1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99977" y="2575663"/>
            <a:ext cx="19035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2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Narzissen</a:t>
            </a:r>
            <a:endParaRPr lang="uk-UA" sz="3200" dirty="0">
              <a:solidFill>
                <a:srgbClr val="00B05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038768" y="4930029"/>
            <a:ext cx="13338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b="1" dirty="0">
                <a:solidFill>
                  <a:srgbClr val="FF0066"/>
                </a:solidFill>
              </a:rPr>
              <a:t>Tulpen</a:t>
            </a:r>
            <a:endParaRPr lang="uk-UA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3663431" y="5877271"/>
            <a:ext cx="22530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zum…</a:t>
            </a:r>
            <a:endParaRPr lang="uk-UA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90185">
            <a:off x="2340213" y="3568145"/>
            <a:ext cx="1555789" cy="220811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392" y="2838941"/>
            <a:ext cx="1807761" cy="172182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386" y="596471"/>
            <a:ext cx="1533645" cy="1974250"/>
          </a:xfrm>
          <a:prstGeom prst="rect">
            <a:avLst/>
          </a:prstGeom>
        </p:spPr>
      </p:pic>
      <p:sp>
        <p:nvSpPr>
          <p:cNvPr id="21" name="TextBox 20">
            <a:hlinkClick r:id="rId8" action="ppaction://hlinksldjump"/>
          </p:cNvPr>
          <p:cNvSpPr txBox="1"/>
          <p:nvPr/>
        </p:nvSpPr>
        <p:spPr>
          <a:xfrm>
            <a:off x="2224297" y="5514804"/>
            <a:ext cx="5258501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72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F</a:t>
            </a:r>
            <a:r>
              <a:rPr lang="de-DE" sz="7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rauentag</a:t>
            </a:r>
            <a:endParaRPr lang="uk-UA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783772" y="694737"/>
            <a:ext cx="1905000" cy="1905000"/>
            <a:chOff x="3783772" y="694737"/>
            <a:chExt cx="1905000" cy="1905000"/>
          </a:xfrm>
        </p:grpSpPr>
        <p:pic>
          <p:nvPicPr>
            <p:cNvPr id="4098" name="Picture 2" descr="C:\Users\1\Desktop\ghtpty\christmas-gift-box13.gif"/>
            <p:cNvPicPr>
              <a:picLocks noChangeAspect="1" noChangeArrowheads="1" noCrop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3772" y="694737"/>
              <a:ext cx="1905000" cy="1905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4241459" y="1462571"/>
              <a:ext cx="9284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</a:rPr>
                <a:t>нажми</a:t>
              </a:r>
              <a:endParaRPr lang="uk-UA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69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  <p:bldP spid="14" grpId="0"/>
      <p:bldP spid="2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5301</TotalTime>
  <Words>1210</Words>
  <Application>Microsoft Office PowerPoint</Application>
  <PresentationFormat>Экран (4:3)</PresentationFormat>
  <Paragraphs>242</Paragraphs>
  <Slides>28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28</vt:i4>
      </vt:variant>
    </vt:vector>
  </HeadingPairs>
  <TitlesOfParts>
    <vt:vector size="40" baseType="lpstr">
      <vt:lpstr>Aharoni</vt:lpstr>
      <vt:lpstr>Algerian</vt:lpstr>
      <vt:lpstr>Arial</vt:lpstr>
      <vt:lpstr>Arial Rounded MT Bold</vt:lpstr>
      <vt:lpstr>Calibri</vt:lpstr>
      <vt:lpstr>Century Schoolbook</vt:lpstr>
      <vt:lpstr>Franklin Gothic Medium Cond</vt:lpstr>
      <vt:lpstr>Wingdings</vt:lpstr>
      <vt:lpstr>Тема Office</vt:lpstr>
      <vt:lpstr>1_Тема Office</vt:lpstr>
      <vt:lpstr>2_Тема Office</vt:lpstr>
      <vt:lpstr>3_Тема Office</vt:lpstr>
      <vt:lpstr>Конкурс интерактивных презентаций  "Интерактивная мозаика"</vt:lpstr>
      <vt:lpstr>Презентация PowerPoint</vt:lpstr>
      <vt:lpstr>Выбери верные  утверждения</vt:lpstr>
      <vt:lpstr>Презентация PowerPoint</vt:lpstr>
      <vt:lpstr>Презентация PowerPoint</vt:lpstr>
      <vt:lpstr>Презентация PowerPoint</vt:lpstr>
      <vt:lpstr>Wie heisst der Fertag, den man in Februar feirt?</vt:lpstr>
      <vt:lpstr>Презентация PowerPoint</vt:lpstr>
      <vt:lpstr>Man schenkt den Frauen</vt:lpstr>
      <vt:lpstr>Презентация PowerPoint</vt:lpstr>
      <vt:lpstr>Презентация PowerPoint</vt:lpstr>
      <vt:lpstr>Презентация PowerPoint</vt:lpstr>
      <vt:lpstr>Символ какого праздника на видео?</vt:lpstr>
      <vt:lpstr>Презентация PowerPoint</vt:lpstr>
      <vt:lpstr>Угадай название праздника</vt:lpstr>
      <vt:lpstr>Презентация PowerPoint</vt:lpstr>
      <vt:lpstr>Нажми на шары-подсказки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Какое событие показано на видео?</vt:lpstr>
      <vt:lpstr>Презентация PowerPoint</vt:lpstr>
      <vt:lpstr>Man zündet eine neue Kerze</vt:lpstr>
      <vt:lpstr>Презентация PowerPoint</vt:lpstr>
      <vt:lpstr>Cписок источников основного содержания</vt:lpstr>
      <vt:lpstr>Cписок источников иллюстраций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Пользователь Windows</cp:lastModifiedBy>
  <cp:revision>167</cp:revision>
  <dcterms:created xsi:type="dcterms:W3CDTF">2014-10-13T20:58:24Z</dcterms:created>
  <dcterms:modified xsi:type="dcterms:W3CDTF">2023-11-13T06:56:32Z</dcterms:modified>
</cp:coreProperties>
</file>