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65" r:id="rId4"/>
    <p:sldId id="267" r:id="rId5"/>
    <p:sldId id="257" r:id="rId6"/>
    <p:sldId id="259" r:id="rId7"/>
    <p:sldId id="258" r:id="rId8"/>
    <p:sldId id="261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6" d="100"/>
          <a:sy n="56" d="100"/>
        </p:scale>
        <p:origin x="-111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C5CD3B-2F42-42EE-B759-0A7F9A4D9CD2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30E46B-5761-4D38-9075-F46A4392CD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C5CD3B-2F42-42EE-B759-0A7F9A4D9CD2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30E46B-5761-4D38-9075-F46A4392CD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C5CD3B-2F42-42EE-B759-0A7F9A4D9CD2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30E46B-5761-4D38-9075-F46A4392CD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C5CD3B-2F42-42EE-B759-0A7F9A4D9CD2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30E46B-5761-4D38-9075-F46A4392CD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C5CD3B-2F42-42EE-B759-0A7F9A4D9CD2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30E46B-5761-4D38-9075-F46A4392CD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C5CD3B-2F42-42EE-B759-0A7F9A4D9CD2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30E46B-5761-4D38-9075-F46A4392CD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C5CD3B-2F42-42EE-B759-0A7F9A4D9CD2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30E46B-5761-4D38-9075-F46A4392CD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C5CD3B-2F42-42EE-B759-0A7F9A4D9CD2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30E46B-5761-4D38-9075-F46A4392CD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C5CD3B-2F42-42EE-B759-0A7F9A4D9CD2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30E46B-5761-4D38-9075-F46A4392CD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C5CD3B-2F42-42EE-B759-0A7F9A4D9CD2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30E46B-5761-4D38-9075-F46A4392CD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C5CD3B-2F42-42EE-B759-0A7F9A4D9CD2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30E46B-5761-4D38-9075-F46A4392CDB6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1C5CD3B-2F42-42EE-B759-0A7F9A4D9CD2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930E46B-5761-4D38-9075-F46A4392CDB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5" Type="http://schemas.openxmlformats.org/officeDocument/2006/relationships/hyperlink" Target="https://edsoo.ru/Primernaya_rabochaya_programma_srednego_obschego_obrazovaniya_predmeta_Anglijskij_yazik_.htm" TargetMode="Externa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ФОП ООО на уроках английского языка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1800" b="1" dirty="0" smtClean="0">
                <a:solidFill>
                  <a:schemeClr val="tx1"/>
                </a:solidFill>
              </a:rPr>
              <a:t>МОБУ «СОШ №2», Юшкова Ольга Анатольевна</a:t>
            </a:r>
            <a:endParaRPr lang="ru-RU" sz="1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" sz="4400" spc="-50" dirty="0" smtClean="0">
                <a:solidFill>
                  <a:schemeClr val="tx1"/>
                </a:solidFill>
                <a:latin typeface="Calibri"/>
              </a:rPr>
              <a:t>Преподавание предмета «Иностранный язык» в 2023-2024 уч. году: единое образовательное пространство РФ</a:t>
            </a:r>
            <a:br>
              <a:rPr lang="ru" sz="4400" spc="-50" dirty="0" smtClean="0">
                <a:solidFill>
                  <a:schemeClr val="tx1"/>
                </a:solidFill>
                <a:latin typeface="Calibri"/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414" y="1624820"/>
            <a:ext cx="4000528" cy="301862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7226" y="3151632"/>
            <a:ext cx="400050" cy="55473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8082" y="4550664"/>
            <a:ext cx="397764" cy="55168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42910" y="714356"/>
            <a:ext cx="4585716" cy="1060704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indent="0" algn="just">
              <a:spcAft>
                <a:spcPts val="210"/>
              </a:spcAft>
            </a:pPr>
            <a:endParaRPr lang="en-US" sz="1300" b="1" dirty="0">
              <a:latin typeface="Calibri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237226" y="1313688"/>
            <a:ext cx="224028" cy="445008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/>
          <a:p>
            <a:pPr indent="0" algn="just"/>
            <a:endParaRPr lang="ru" sz="1000" i="1" dirty="0">
              <a:latin typeface="Calibri"/>
              <a:hlinkClick r:id="rId5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85786" y="785794"/>
            <a:ext cx="4341712" cy="3030302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indent="0">
              <a:spcBef>
                <a:spcPts val="2100"/>
              </a:spcBef>
              <a:spcAft>
                <a:spcPts val="1050"/>
              </a:spcAft>
            </a:pPr>
            <a:r>
              <a:rPr lang="ru" sz="2600" b="1" dirty="0">
                <a:latin typeface="Calibri"/>
              </a:rPr>
              <a:t>Рабочая программа на уровень ООО</a:t>
            </a:r>
          </a:p>
          <a:p>
            <a:pPr indent="0" algn="just">
              <a:spcAft>
                <a:spcPts val="210"/>
              </a:spcAft>
            </a:pPr>
            <a:endParaRPr lang="ru" sz="1400" dirty="0">
              <a:solidFill>
                <a:srgbClr val="091AAA"/>
              </a:solidFill>
              <a:latin typeface="Calibri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01218" y="4258056"/>
            <a:ext cx="4620006" cy="981456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indent="0" algn="just">
              <a:spcAft>
                <a:spcPts val="5040"/>
              </a:spcAft>
            </a:pPr>
            <a:endParaRPr lang="ru" sz="1400" dirty="0">
              <a:solidFill>
                <a:srgbClr val="091AAA"/>
              </a:solidFill>
              <a:latin typeface="Calibri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870448" y="3118104"/>
            <a:ext cx="2658618" cy="1194816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marL="444500" indent="-444500">
              <a:lnSpc>
                <a:spcPts val="3360"/>
              </a:lnSpc>
            </a:pPr>
            <a:r>
              <a:rPr lang="ru" sz="2600" b="1" dirty="0">
                <a:latin typeface="Calibri"/>
              </a:rPr>
              <a:t>Обеспечение единства образовательного пространства РФ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795528" y="6099048"/>
            <a:ext cx="3273552" cy="237744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/>
          <a:p>
            <a:pPr marL="75692" indent="0" algn="just">
              <a:spcBef>
                <a:spcPts val="5040"/>
              </a:spcBef>
            </a:pPr>
            <a:r>
              <a:rPr lang="ru" sz="1700" b="1">
                <a:solidFill>
                  <a:srgbClr val="203864"/>
                </a:solidFill>
                <a:latin typeface="Calibri"/>
              </a:rPr>
              <a:t>Структура рабочей программы сохраняется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4032" y="1676400"/>
            <a:ext cx="1373886" cy="270662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464" y="569976"/>
            <a:ext cx="6901434" cy="505968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" y="5620512"/>
            <a:ext cx="7180326" cy="49072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6400800"/>
            <a:ext cx="1819656" cy="4572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76856" y="6400800"/>
            <a:ext cx="1156716" cy="23164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8700516" y="521208"/>
            <a:ext cx="146304" cy="149352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/>
          <a:p>
            <a:pPr indent="0"/>
            <a:endParaRPr lang="ru" sz="1300" b="1" dirty="0">
              <a:solidFill>
                <a:srgbClr val="273775"/>
              </a:solidFill>
              <a:latin typeface="Calibri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1460" y="987552"/>
            <a:ext cx="5392110" cy="298308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/>
          <a:p>
            <a:pPr indent="0"/>
            <a:r>
              <a:rPr lang="ru" sz="2300" b="1" dirty="0">
                <a:latin typeface="Calibri"/>
              </a:rPr>
              <a:t>«Английский в фокусе» (2-11) (Базовый уровень)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490722" y="6291072"/>
            <a:ext cx="4588002" cy="252984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/>
          <a:p>
            <a:pPr indent="0"/>
            <a:r>
              <a:rPr lang="ru" sz="1900" b="1">
                <a:solidFill>
                  <a:srgbClr val="C00000"/>
                </a:solidFill>
                <a:latin typeface="Calibri"/>
              </a:rPr>
              <a:t>УМК используем из школьного библиотечного фонда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Цели обучения иностранному языку</a:t>
            </a:r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3238" y="530225"/>
          <a:ext cx="8183562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27854"/>
                <a:gridCol w="2727854"/>
                <a:gridCol w="2727854"/>
              </a:tblGrid>
              <a:tr h="370840">
                <a:tc>
                  <a:txBody>
                    <a:bodyPr/>
                    <a:lstStyle/>
                    <a:p>
                      <a:endParaRPr kumimoji="0" lang="ru-RU" sz="1800" kern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kumimoji="0" lang="ru-RU" sz="1800" kern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0" lang="ru-RU" sz="1800" kern="1200" baseline="0" dirty="0" smtClean="0">
                          <a:solidFill>
                            <a:schemeClr val="tx1"/>
                          </a:solidFill>
                        </a:rPr>
                        <a:t>формирование коммуникативной культуры 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ru-RU" sz="1800" kern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0" lang="ru-RU" sz="1800" kern="1200" baseline="0" dirty="0" smtClean="0">
                          <a:solidFill>
                            <a:schemeClr val="tx1"/>
                          </a:solidFill>
                        </a:rPr>
                        <a:t>осознание роли языка как инструмента межличностного и межкультурного взаимодействия </a:t>
                      </a:r>
                    </a:p>
                    <a:p>
                      <a:endParaRPr kumimoji="0" lang="ru-RU" sz="1800" kern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ru-RU" sz="1800" kern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0" lang="ru-RU" sz="1800" kern="1200" baseline="0" dirty="0" smtClean="0">
                          <a:solidFill>
                            <a:schemeClr val="tx1"/>
                          </a:solidFill>
                        </a:rPr>
                        <a:t>инструмент овладения другими предметными областям </a:t>
                      </a:r>
                    </a:p>
                    <a:p>
                      <a:endParaRPr kumimoji="0" lang="ru-RU" sz="1800" kern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</a:rPr>
              <a:t>Планируемые результаты освоения ФООП </a:t>
            </a:r>
            <a:endParaRPr lang="ru-RU" sz="2800" b="1" dirty="0">
              <a:solidFill>
                <a:schemeClr val="tx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</p:nvPr>
        </p:nvGraphicFramePr>
        <p:xfrm>
          <a:off x="500035" y="214291"/>
          <a:ext cx="8215368" cy="53640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8456"/>
                <a:gridCol w="2738456"/>
                <a:gridCol w="2738456"/>
              </a:tblGrid>
              <a:tr h="905407">
                <a:tc>
                  <a:txBody>
                    <a:bodyPr/>
                    <a:lstStyle/>
                    <a:p>
                      <a:endParaRPr kumimoji="0" lang="ru-RU" sz="1800" kern="1200" baseline="0" dirty="0" smtClean="0"/>
                    </a:p>
                    <a:p>
                      <a:r>
                        <a:rPr kumimoji="0" lang="ru-RU" sz="2800" b="1" kern="1200" baseline="0" dirty="0" smtClean="0">
                          <a:solidFill>
                            <a:schemeClr val="tx1"/>
                          </a:solidFill>
                        </a:rPr>
                        <a:t>ценностный </a:t>
                      </a:r>
                    </a:p>
                  </a:txBody>
                  <a:tcPr marL="92735" marR="92735"/>
                </a:tc>
                <a:tc>
                  <a:txBody>
                    <a:bodyPr/>
                    <a:lstStyle/>
                    <a:p>
                      <a:r>
                        <a:rPr kumimoji="0" lang="ru-RU" sz="2800" kern="1200" baseline="0" dirty="0" err="1" smtClean="0">
                          <a:solidFill>
                            <a:schemeClr val="tx1"/>
                          </a:solidFill>
                        </a:rPr>
                        <a:t>метапредметные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 marL="92735" marR="92735"/>
                </a:tc>
                <a:tc>
                  <a:txBody>
                    <a:bodyPr/>
                    <a:lstStyle/>
                    <a:p>
                      <a:r>
                        <a:rPr kumimoji="0" lang="ru-RU" sz="2400" kern="1200" baseline="0" dirty="0" smtClean="0">
                          <a:solidFill>
                            <a:schemeClr val="tx1"/>
                          </a:solidFill>
                        </a:rPr>
                        <a:t>когнитивный </a:t>
                      </a:r>
                    </a:p>
                    <a:p>
                      <a:endParaRPr lang="ru-RU" dirty="0"/>
                    </a:p>
                  </a:txBody>
                  <a:tcPr marL="92735" marR="92735"/>
                </a:tc>
              </a:tr>
              <a:tr h="87620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baseline="0" dirty="0" smtClean="0"/>
                        <a:t>личностные результаты </a:t>
                      </a:r>
                      <a:endParaRPr kumimoji="0" lang="ru-RU" sz="1800" b="1" kern="1200" baseline="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 marL="92735" marR="92735"/>
                </a:tc>
                <a:tc>
                  <a:txBody>
                    <a:bodyPr/>
                    <a:lstStyle/>
                    <a:p>
                      <a:r>
                        <a:rPr kumimoji="0" lang="ru-RU" sz="1800" kern="1200" baseline="0" dirty="0" smtClean="0"/>
                        <a:t>результаты </a:t>
                      </a:r>
                    </a:p>
                    <a:p>
                      <a:r>
                        <a:rPr kumimoji="0" lang="ru-RU" sz="1800" kern="1200" baseline="0" dirty="0" smtClean="0"/>
                        <a:t>прагматический </a:t>
                      </a:r>
                    </a:p>
                    <a:p>
                      <a:endParaRPr lang="ru-RU" dirty="0"/>
                    </a:p>
                  </a:txBody>
                  <a:tcPr marL="92735" marR="92735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baseline="0" dirty="0" smtClean="0"/>
                        <a:t>предметные результаты 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 marL="92735" marR="92735"/>
                </a:tc>
              </a:tr>
              <a:tr h="3504804">
                <a:tc>
                  <a:txBody>
                    <a:bodyPr/>
                    <a:lstStyle/>
                    <a:p>
                      <a:r>
                        <a:rPr kumimoji="0" lang="ru-RU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гражданское воспитание </a:t>
                      </a:r>
                    </a:p>
                    <a:p>
                      <a:r>
                        <a:rPr kumimoji="0" lang="ru-RU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патриотическое воспитание </a:t>
                      </a:r>
                    </a:p>
                    <a:p>
                      <a:r>
                        <a:rPr kumimoji="0" lang="ru-RU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духовно-нравственное воспитание </a:t>
                      </a:r>
                    </a:p>
                    <a:p>
                      <a:r>
                        <a:rPr kumimoji="0" lang="ru-RU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эстетическое воспитание </a:t>
                      </a:r>
                    </a:p>
                    <a:p>
                      <a:r>
                        <a:rPr kumimoji="0" lang="ru-RU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физическое воспитание </a:t>
                      </a:r>
                    </a:p>
                    <a:p>
                      <a:r>
                        <a:rPr kumimoji="0" lang="ru-RU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формирование культуры здоровья и эмоционального благополучия </a:t>
                      </a:r>
                    </a:p>
                    <a:p>
                      <a:r>
                        <a:rPr kumimoji="0" lang="ru-RU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трудовое воспитание </a:t>
                      </a:r>
                    </a:p>
                    <a:p>
                      <a:r>
                        <a:rPr kumimoji="0" lang="ru-RU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экологическое воспитание </a:t>
                      </a:r>
                    </a:p>
                    <a:p>
                      <a:r>
                        <a:rPr kumimoji="0" lang="ru-RU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осознание ценности научного познания </a:t>
                      </a:r>
                    </a:p>
                    <a:p>
                      <a:r>
                        <a:rPr kumimoji="0" lang="ru-RU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результаты, обеспечивающие адаптацию обучающегося к изменяющимся условиям социальной и природной среды </a:t>
                      </a:r>
                    </a:p>
                    <a:p>
                      <a:endParaRPr lang="ru-RU" dirty="0"/>
                    </a:p>
                  </a:txBody>
                  <a:tcPr marL="92735" marR="92735"/>
                </a:tc>
                <a:tc>
                  <a:txBody>
                    <a:bodyPr/>
                    <a:lstStyle/>
                    <a:p>
                      <a:endParaRPr kumimoji="0" lang="ru-RU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aseline="0" dirty="0" smtClean="0"/>
                    </a:p>
                    <a:p>
                      <a:r>
                        <a:rPr lang="ru-RU" sz="1200" baseline="0" dirty="0" smtClean="0"/>
                        <a:t></a:t>
                      </a:r>
                      <a:r>
                        <a:rPr kumimoji="0" lang="ru-RU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познавательными универсальными учебными действиями </a:t>
                      </a:r>
                    </a:p>
                    <a:p>
                      <a:r>
                        <a:rPr lang="ru-RU" sz="1200" baseline="0" dirty="0" smtClean="0"/>
                        <a:t></a:t>
                      </a:r>
                      <a:r>
                        <a:rPr kumimoji="0" lang="ru-RU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коммуникативными универсальными учебными действиями </a:t>
                      </a:r>
                    </a:p>
                    <a:p>
                      <a:r>
                        <a:rPr lang="ru-RU" sz="1200" baseline="0" dirty="0" smtClean="0"/>
                        <a:t></a:t>
                      </a:r>
                      <a:r>
                        <a:rPr kumimoji="0" lang="ru-RU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регулятивными универсальными учебными действиями </a:t>
                      </a:r>
                    </a:p>
                    <a:p>
                      <a:endParaRPr lang="ru-RU" dirty="0"/>
                    </a:p>
                  </a:txBody>
                  <a:tcPr marL="92735" marR="92735"/>
                </a:tc>
                <a:tc>
                  <a:txBody>
                    <a:bodyPr/>
                    <a:lstStyle/>
                    <a:p>
                      <a:endParaRPr kumimoji="0" lang="ru-RU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коммуникативная компетенция </a:t>
                      </a:r>
                    </a:p>
                    <a:p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речевая </a:t>
                      </a:r>
                    </a:p>
                    <a:p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языковая </a:t>
                      </a:r>
                    </a:p>
                    <a:p>
                      <a:r>
                        <a:rPr kumimoji="0" lang="ru-RU" sz="14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социокультурная</a:t>
                      </a:r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компенсаторная </a:t>
                      </a:r>
                    </a:p>
                    <a:p>
                      <a:r>
                        <a:rPr kumimoji="0" lang="ru-RU" sz="14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метапр</a:t>
                      </a:r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sz="1400" dirty="0"/>
                    </a:p>
                  </a:txBody>
                  <a:tcPr marL="92735" marR="92735"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4900" dirty="0" smtClean="0">
                <a:solidFill>
                  <a:schemeClr val="tx1"/>
                </a:solidFill>
              </a:rPr>
              <a:t>Основные подходы к обучению иностранному языку </a:t>
            </a:r>
            <a:endParaRPr lang="ru-RU" sz="4900" dirty="0">
              <a:solidFill>
                <a:schemeClr val="tx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785794"/>
          <a:ext cx="8183564" cy="25946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5891"/>
                <a:gridCol w="2045891"/>
                <a:gridCol w="2045891"/>
                <a:gridCol w="2045891"/>
              </a:tblGrid>
              <a:tr h="2594616">
                <a:tc>
                  <a:txBody>
                    <a:bodyPr/>
                    <a:lstStyle/>
                    <a:p>
                      <a:endParaRPr kumimoji="0" lang="ru-RU" sz="18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24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компетентностный</a:t>
                      </a:r>
                      <a:r>
                        <a:rPr kumimoji="0" lang="ru-RU" sz="2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r>
                        <a:rPr kumimoji="0" lang="ru-RU" sz="2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r>
                        <a:rPr kumimoji="0" lang="ru-RU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системно-деятельностный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межкультурный </a:t>
                      </a:r>
                    </a:p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коммуникативно-когнитивный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143512"/>
            <a:ext cx="8186766" cy="135732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tx1"/>
                </a:solidFill>
              </a:rPr>
              <a:t>Темы, на основе которых предусматривается овладение основными видами речевой деятельности </a:t>
            </a:r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530225"/>
          <a:ext cx="7929618" cy="38989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6397"/>
                <a:gridCol w="3963221"/>
              </a:tblGrid>
              <a:tr h="3898907">
                <a:tc>
                  <a:txBody>
                    <a:bodyPr/>
                    <a:lstStyle/>
                    <a:p>
                      <a:endParaRPr kumimoji="0" lang="ru-RU" sz="1400" b="1" kern="1200" baseline="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400" b="1" kern="1200" baseline="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1.Моя семья. </a:t>
                      </a:r>
                    </a:p>
                    <a:p>
                      <a:r>
                        <a:rPr kumimoji="0" lang="ru-RU" sz="1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2.Мои друзья. </a:t>
                      </a:r>
                    </a:p>
                    <a:p>
                      <a:r>
                        <a:rPr kumimoji="0" lang="ru-RU" sz="1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3.Свободное время современного подростка. </a:t>
                      </a:r>
                    </a:p>
                    <a:p>
                      <a:r>
                        <a:rPr kumimoji="0" lang="ru-RU" sz="1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4.Здоровый образ жизни. </a:t>
                      </a:r>
                    </a:p>
                    <a:p>
                      <a:r>
                        <a:rPr kumimoji="0" lang="ru-RU" sz="1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5.Школа. 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ru-RU" sz="1800" b="1" kern="1200" baseline="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800" b="1" kern="1200" baseline="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6.Мир современных профессий. </a:t>
                      </a:r>
                    </a:p>
                    <a:p>
                      <a:r>
                        <a:rPr kumimoji="0" lang="ru-RU" sz="1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7.Окружающий мир. </a:t>
                      </a:r>
                    </a:p>
                    <a:p>
                      <a:r>
                        <a:rPr kumimoji="0" lang="ru-RU" sz="1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8.Средства массовой информации и Интернет. </a:t>
                      </a:r>
                    </a:p>
                    <a:p>
                      <a:r>
                        <a:rPr kumimoji="0" lang="ru-RU" sz="1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9.Родная страна и страна/страны изучаемого языка. </a:t>
                      </a:r>
                    </a:p>
                    <a:p>
                      <a:r>
                        <a:rPr kumimoji="0" lang="ru-RU" sz="1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10.Выдающиеся люди родной страны и страны/стран изучаемого языка. 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tx1"/>
                </a:solidFill>
              </a:rPr>
              <a:t>Система оценки достижения планируемых результатов</a:t>
            </a:r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3238" y="530225"/>
          <a:ext cx="8183562" cy="429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91781"/>
                <a:gridCol w="4091781"/>
              </a:tblGrid>
              <a:tr h="370840">
                <a:tc>
                  <a:txBody>
                    <a:bodyPr/>
                    <a:lstStyle/>
                    <a:p>
                      <a:endParaRPr kumimoji="0" lang="ru-RU" sz="18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Внутреннее оценивание 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ru-RU" sz="18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Внешняя оценка 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0" lang="ru-RU" sz="180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стартовая диагностика </a:t>
                      </a:r>
                    </a:p>
                    <a:p>
                      <a:r>
                        <a:rPr kumimoji="0" lang="ru-RU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текущая оценка и тематическая оценка </a:t>
                      </a:r>
                    </a:p>
                    <a:p>
                      <a:r>
                        <a:rPr kumimoji="0" lang="ru-RU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итоговая оценка </a:t>
                      </a:r>
                    </a:p>
                    <a:p>
                      <a:r>
                        <a:rPr kumimoji="0" lang="ru-RU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промежуточная аттестация </a:t>
                      </a:r>
                    </a:p>
                    <a:p>
                      <a:r>
                        <a:rPr kumimoji="0" lang="ru-RU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психолого-педагогическое наблюдение </a:t>
                      </a:r>
                    </a:p>
                    <a:p>
                      <a:r>
                        <a:rPr kumimoji="0" lang="ru-RU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учебные исследования и проекты </a:t>
                      </a:r>
                    </a:p>
                    <a:p>
                      <a:r>
                        <a:rPr kumimoji="0" lang="ru-RU" sz="18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внутришкольный</a:t>
                      </a:r>
                      <a:r>
                        <a:rPr kumimoji="0" lang="ru-RU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мониторинг </a:t>
                      </a:r>
                    </a:p>
                    <a:p>
                      <a:endParaRPr kumimoji="0" lang="ru-RU" sz="180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ru-RU" sz="180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независимая оценка качества подготовки обучающихся </a:t>
                      </a:r>
                    </a:p>
                    <a:p>
                      <a:r>
                        <a:rPr kumimoji="0" lang="ru-RU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государственная итоговая аттестация </a:t>
                      </a:r>
                    </a:p>
                    <a:p>
                      <a:endParaRPr kumimoji="0" lang="ru-RU" sz="180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39</TotalTime>
  <Words>238</Words>
  <Application>Microsoft Office PowerPoint</Application>
  <PresentationFormat>Экран (4:3)</PresentationFormat>
  <Paragraphs>87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Аспект</vt:lpstr>
      <vt:lpstr>ФОП ООО на уроках английского языка</vt:lpstr>
      <vt:lpstr>Преподавание предмета «Иностранный язык» в 2023-2024 уч. году: единое образовательное пространство РФ </vt:lpstr>
      <vt:lpstr>Слайд 3</vt:lpstr>
      <vt:lpstr>Слайд 4</vt:lpstr>
      <vt:lpstr>Цели обучения иностранному языку</vt:lpstr>
      <vt:lpstr> </vt:lpstr>
      <vt:lpstr> Основные подходы к обучению иностранному языку </vt:lpstr>
      <vt:lpstr> Темы, на основе которых предусматривается овладение основными видами речевой деятельности </vt:lpstr>
      <vt:lpstr> Система оценки достижения планируемых результатов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ФОП ООО на уроках английского языка</dc:title>
  <dc:creator>Windows User</dc:creator>
  <cp:lastModifiedBy>Windows User</cp:lastModifiedBy>
  <cp:revision>1</cp:revision>
  <dcterms:created xsi:type="dcterms:W3CDTF">2023-11-01T00:25:54Z</dcterms:created>
  <dcterms:modified xsi:type="dcterms:W3CDTF">2023-11-01T01:05:21Z</dcterms:modified>
</cp:coreProperties>
</file>