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6" r:id="rId2"/>
    <p:sldId id="327" r:id="rId3"/>
    <p:sldId id="259" r:id="rId4"/>
    <p:sldId id="260" r:id="rId5"/>
    <p:sldId id="278" r:id="rId6"/>
    <p:sldId id="311" r:id="rId7"/>
    <p:sldId id="306" r:id="rId8"/>
    <p:sldId id="307" r:id="rId9"/>
    <p:sldId id="308" r:id="rId10"/>
    <p:sldId id="309" r:id="rId11"/>
    <p:sldId id="310" r:id="rId12"/>
    <p:sldId id="318" r:id="rId13"/>
    <p:sldId id="274" r:id="rId14"/>
    <p:sldId id="324" r:id="rId15"/>
    <p:sldId id="319" r:id="rId16"/>
    <p:sldId id="320" r:id="rId17"/>
    <p:sldId id="321" r:id="rId18"/>
    <p:sldId id="322" r:id="rId19"/>
    <p:sldId id="323" r:id="rId20"/>
    <p:sldId id="32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00CC"/>
    <a:srgbClr val="9900CC"/>
    <a:srgbClr val="0000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6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17" Type="http://schemas.openxmlformats.org/officeDocument/2006/relationships/image" Target="../media/image20.wmf"/><Relationship Id="rId2" Type="http://schemas.openxmlformats.org/officeDocument/2006/relationships/image" Target="../media/image5.wmf"/><Relationship Id="rId16" Type="http://schemas.openxmlformats.org/officeDocument/2006/relationships/image" Target="../media/image19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5" Type="http://schemas.openxmlformats.org/officeDocument/2006/relationships/image" Target="../media/image1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Relationship Id="rId1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image" Target="../media/image33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12" Type="http://schemas.openxmlformats.org/officeDocument/2006/relationships/image" Target="../media/image32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11" Type="http://schemas.openxmlformats.org/officeDocument/2006/relationships/image" Target="../media/image31.wmf"/><Relationship Id="rId5" Type="http://schemas.openxmlformats.org/officeDocument/2006/relationships/image" Target="../media/image25.wmf"/><Relationship Id="rId10" Type="http://schemas.openxmlformats.org/officeDocument/2006/relationships/image" Target="../media/image30.wmf"/><Relationship Id="rId4" Type="http://schemas.openxmlformats.org/officeDocument/2006/relationships/image" Target="../media/image24.wmf"/><Relationship Id="rId9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44.wmf"/><Relationship Id="rId7" Type="http://schemas.openxmlformats.org/officeDocument/2006/relationships/image" Target="../media/image48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47.wmf"/><Relationship Id="rId11" Type="http://schemas.openxmlformats.org/officeDocument/2006/relationships/image" Target="../media/image52.wmf"/><Relationship Id="rId5" Type="http://schemas.openxmlformats.org/officeDocument/2006/relationships/image" Target="../media/image46.wmf"/><Relationship Id="rId10" Type="http://schemas.openxmlformats.org/officeDocument/2006/relationships/image" Target="../media/image51.wmf"/><Relationship Id="rId4" Type="http://schemas.openxmlformats.org/officeDocument/2006/relationships/image" Target="../media/image45.wmf"/><Relationship Id="rId9" Type="http://schemas.openxmlformats.org/officeDocument/2006/relationships/image" Target="../media/image5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4" Type="http://schemas.openxmlformats.org/officeDocument/2006/relationships/image" Target="../media/image5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8.wmf"/><Relationship Id="rId18" Type="http://schemas.openxmlformats.org/officeDocument/2006/relationships/oleObject" Target="../embeddings/oleObject10.bin"/><Relationship Id="rId26" Type="http://schemas.openxmlformats.org/officeDocument/2006/relationships/image" Target="../media/image14.wmf"/><Relationship Id="rId39" Type="http://schemas.openxmlformats.org/officeDocument/2006/relationships/image" Target="../media/image20.wmf"/><Relationship Id="rId3" Type="http://schemas.openxmlformats.org/officeDocument/2006/relationships/image" Target="../media/image3.wmf"/><Relationship Id="rId21" Type="http://schemas.openxmlformats.org/officeDocument/2006/relationships/image" Target="../media/image12.wmf"/><Relationship Id="rId34" Type="http://schemas.openxmlformats.org/officeDocument/2006/relationships/image" Target="../media/image18.wmf"/><Relationship Id="rId7" Type="http://schemas.openxmlformats.org/officeDocument/2006/relationships/image" Target="../media/image5.wmf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10.wmf"/><Relationship Id="rId25" Type="http://schemas.openxmlformats.org/officeDocument/2006/relationships/oleObject" Target="../embeddings/oleObject14.bin"/><Relationship Id="rId33" Type="http://schemas.openxmlformats.org/officeDocument/2006/relationships/oleObject" Target="../embeddings/oleObject18.bin"/><Relationship Id="rId38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.bin"/><Relationship Id="rId20" Type="http://schemas.openxmlformats.org/officeDocument/2006/relationships/oleObject" Target="../embeddings/oleObject11.bin"/><Relationship Id="rId29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7.wmf"/><Relationship Id="rId24" Type="http://schemas.openxmlformats.org/officeDocument/2006/relationships/oleObject" Target="../embeddings/oleObject13.bin"/><Relationship Id="rId32" Type="http://schemas.openxmlformats.org/officeDocument/2006/relationships/image" Target="../media/image17.wmf"/><Relationship Id="rId37" Type="http://schemas.openxmlformats.org/officeDocument/2006/relationships/oleObject" Target="../embeddings/oleObject20.bin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23" Type="http://schemas.openxmlformats.org/officeDocument/2006/relationships/image" Target="../media/image13.wmf"/><Relationship Id="rId28" Type="http://schemas.openxmlformats.org/officeDocument/2006/relationships/image" Target="../media/image15.wmf"/><Relationship Id="rId36" Type="http://schemas.openxmlformats.org/officeDocument/2006/relationships/image" Target="../media/image19.wmf"/><Relationship Id="rId10" Type="http://schemas.openxmlformats.org/officeDocument/2006/relationships/oleObject" Target="../embeddings/oleObject6.bin"/><Relationship Id="rId19" Type="http://schemas.openxmlformats.org/officeDocument/2006/relationships/image" Target="../media/image11.wmf"/><Relationship Id="rId31" Type="http://schemas.openxmlformats.org/officeDocument/2006/relationships/oleObject" Target="../embeddings/oleObject17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8.bin"/><Relationship Id="rId22" Type="http://schemas.openxmlformats.org/officeDocument/2006/relationships/oleObject" Target="../embeddings/oleObject12.bin"/><Relationship Id="rId27" Type="http://schemas.openxmlformats.org/officeDocument/2006/relationships/oleObject" Target="../embeddings/oleObject15.bin"/><Relationship Id="rId30" Type="http://schemas.openxmlformats.org/officeDocument/2006/relationships/image" Target="../media/image16.wmf"/><Relationship Id="rId35" Type="http://schemas.openxmlformats.org/officeDocument/2006/relationships/oleObject" Target="../embeddings/oleObject19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7.bin"/><Relationship Id="rId18" Type="http://schemas.openxmlformats.org/officeDocument/2006/relationships/image" Target="../media/image28.wmf"/><Relationship Id="rId26" Type="http://schemas.openxmlformats.org/officeDocument/2006/relationships/image" Target="../media/image32.wmf"/><Relationship Id="rId3" Type="http://schemas.openxmlformats.org/officeDocument/2006/relationships/oleObject" Target="../embeddings/oleObject22.bin"/><Relationship Id="rId21" Type="http://schemas.openxmlformats.org/officeDocument/2006/relationships/oleObject" Target="../embeddings/oleObject31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29.bin"/><Relationship Id="rId25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7.wmf"/><Relationship Id="rId20" Type="http://schemas.openxmlformats.org/officeDocument/2006/relationships/image" Target="../media/image29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6.bin"/><Relationship Id="rId24" Type="http://schemas.openxmlformats.org/officeDocument/2006/relationships/image" Target="../media/image31.wmf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23" Type="http://schemas.openxmlformats.org/officeDocument/2006/relationships/oleObject" Target="../embeddings/oleObject32.bin"/><Relationship Id="rId28" Type="http://schemas.openxmlformats.org/officeDocument/2006/relationships/image" Target="../media/image33.wmf"/><Relationship Id="rId10" Type="http://schemas.openxmlformats.org/officeDocument/2006/relationships/image" Target="../media/image24.wmf"/><Relationship Id="rId19" Type="http://schemas.openxmlformats.org/officeDocument/2006/relationships/oleObject" Target="../embeddings/oleObject30.bin"/><Relationship Id="rId4" Type="http://schemas.openxmlformats.org/officeDocument/2006/relationships/image" Target="../media/image21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26.wmf"/><Relationship Id="rId22" Type="http://schemas.openxmlformats.org/officeDocument/2006/relationships/image" Target="../media/image30.wmf"/><Relationship Id="rId27" Type="http://schemas.openxmlformats.org/officeDocument/2006/relationships/oleObject" Target="../embeddings/oleObject34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oleObject" Target="../embeddings/oleObject40.bin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8.bin"/><Relationship Id="rId14" Type="http://schemas.openxmlformats.org/officeDocument/2006/relationships/image" Target="../media/image3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oleObject" Target="../embeddings/oleObject41.bin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image" Target="../media/image4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13" Type="http://schemas.openxmlformats.org/officeDocument/2006/relationships/oleObject" Target="../embeddings/oleObject50.bin"/><Relationship Id="rId18" Type="http://schemas.openxmlformats.org/officeDocument/2006/relationships/image" Target="../media/image49.wmf"/><Relationship Id="rId3" Type="http://schemas.openxmlformats.org/officeDocument/2006/relationships/oleObject" Target="../embeddings/oleObject45.bin"/><Relationship Id="rId21" Type="http://schemas.openxmlformats.org/officeDocument/2006/relationships/oleObject" Target="../embeddings/oleObject54.bin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46.wmf"/><Relationship Id="rId17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8.wmf"/><Relationship Id="rId20" Type="http://schemas.openxmlformats.org/officeDocument/2006/relationships/image" Target="../media/image50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43.wmf"/><Relationship Id="rId11" Type="http://schemas.openxmlformats.org/officeDocument/2006/relationships/oleObject" Target="../embeddings/oleObject49.bin"/><Relationship Id="rId24" Type="http://schemas.openxmlformats.org/officeDocument/2006/relationships/image" Target="../media/image52.wmf"/><Relationship Id="rId5" Type="http://schemas.openxmlformats.org/officeDocument/2006/relationships/oleObject" Target="../embeddings/oleObject46.bin"/><Relationship Id="rId15" Type="http://schemas.openxmlformats.org/officeDocument/2006/relationships/oleObject" Target="../embeddings/oleObject51.bin"/><Relationship Id="rId23" Type="http://schemas.openxmlformats.org/officeDocument/2006/relationships/oleObject" Target="../embeddings/oleObject55.bin"/><Relationship Id="rId10" Type="http://schemas.openxmlformats.org/officeDocument/2006/relationships/image" Target="../media/image45.wmf"/><Relationship Id="rId19" Type="http://schemas.openxmlformats.org/officeDocument/2006/relationships/oleObject" Target="../embeddings/oleObject53.bin"/><Relationship Id="rId4" Type="http://schemas.openxmlformats.org/officeDocument/2006/relationships/image" Target="../media/image42.wmf"/><Relationship Id="rId9" Type="http://schemas.openxmlformats.org/officeDocument/2006/relationships/oleObject" Target="../embeddings/oleObject48.bin"/><Relationship Id="rId14" Type="http://schemas.openxmlformats.org/officeDocument/2006/relationships/image" Target="../media/image47.wmf"/><Relationship Id="rId22" Type="http://schemas.openxmlformats.org/officeDocument/2006/relationships/image" Target="../media/image51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57.bin"/><Relationship Id="rId10" Type="http://schemas.openxmlformats.org/officeDocument/2006/relationships/image" Target="../media/image56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59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4318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88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94314" y="587170"/>
            <a:ext cx="6891108" cy="830997"/>
          </a:xfrm>
          <a:prstGeom prst="rect">
            <a:avLst/>
          </a:prstGeom>
          <a:solidFill>
            <a:srgbClr val="FFFFA3"/>
          </a:solidFill>
          <a:ln>
            <a:solidFill>
              <a:srgbClr val="0000FF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Georgia" pitchFamily="18" charset="0"/>
              </a:rPr>
              <a:t>Сформулируйте правило </a:t>
            </a:r>
            <a:r>
              <a:rPr lang="ru-RU" sz="2400" b="1" dirty="0" smtClean="0">
                <a:solidFill>
                  <a:srgbClr val="0000CC"/>
                </a:solidFill>
                <a:latin typeface="Georgia" pitchFamily="18" charset="0"/>
              </a:rPr>
              <a:t>возведения степени  в степень</a:t>
            </a:r>
            <a:endParaRPr lang="ru-RU" sz="2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2115813" y="1484784"/>
            <a:ext cx="15888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800" b="1" i="1" dirty="0" smtClean="0">
                <a:solidFill>
                  <a:srgbClr val="CC0099"/>
                </a:solidFill>
                <a:latin typeface="Georgia" pitchFamily="18" charset="0"/>
              </a:rPr>
              <a:t>(х</a:t>
            </a:r>
            <a:r>
              <a:rPr lang="ru-RU" sz="4800" b="1" baseline="30000" dirty="0" smtClean="0">
                <a:solidFill>
                  <a:srgbClr val="CC0099"/>
                </a:solidFill>
                <a:latin typeface="Georgia" pitchFamily="18" charset="0"/>
              </a:rPr>
              <a:t>9</a:t>
            </a:r>
            <a:r>
              <a:rPr lang="ru-RU" sz="4800" b="1" dirty="0" smtClean="0">
                <a:solidFill>
                  <a:srgbClr val="CC0099"/>
                </a:solidFill>
                <a:latin typeface="Georgia" pitchFamily="18" charset="0"/>
              </a:rPr>
              <a:t>)</a:t>
            </a:r>
            <a:r>
              <a:rPr lang="ru-RU" sz="4800" b="1" baseline="30000" dirty="0" smtClean="0">
                <a:solidFill>
                  <a:srgbClr val="CC0099"/>
                </a:solidFill>
                <a:latin typeface="Georgia" pitchFamily="18" charset="0"/>
              </a:rPr>
              <a:t>7</a:t>
            </a:r>
            <a:endParaRPr lang="en-US" sz="4800" b="1" baseline="30000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3508120" y="1484784"/>
            <a:ext cx="165622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= </a:t>
            </a:r>
            <a:r>
              <a:rPr lang="ru-RU" sz="48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х</a:t>
            </a:r>
            <a:r>
              <a:rPr lang="ru-RU" sz="4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63</a:t>
            </a:r>
            <a:endParaRPr lang="en-US" sz="4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28017" name="Text Box 17"/>
          <p:cNvSpPr txBox="1">
            <a:spLocks noChangeArrowheads="1"/>
          </p:cNvSpPr>
          <p:nvPr/>
        </p:nvSpPr>
        <p:spPr bwMode="auto">
          <a:xfrm>
            <a:off x="1928794" y="2326813"/>
            <a:ext cx="15680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800" b="1" i="1" dirty="0" smtClean="0">
                <a:solidFill>
                  <a:srgbClr val="CC0099"/>
                </a:solidFill>
                <a:latin typeface="Georgia" pitchFamily="18" charset="0"/>
              </a:rPr>
              <a:t>(</a:t>
            </a:r>
            <a:r>
              <a:rPr lang="en-US" sz="4800" b="1" i="1" dirty="0" smtClean="0">
                <a:solidFill>
                  <a:srgbClr val="CC0099"/>
                </a:solidFill>
                <a:latin typeface="Georgia" pitchFamily="18" charset="0"/>
              </a:rPr>
              <a:t>z</a:t>
            </a:r>
            <a:r>
              <a:rPr lang="ru-RU" sz="4800" b="1" baseline="30000" dirty="0" smtClean="0">
                <a:solidFill>
                  <a:srgbClr val="CC0099"/>
                </a:solidFill>
                <a:latin typeface="Georgia" pitchFamily="18" charset="0"/>
              </a:rPr>
              <a:t>3</a:t>
            </a:r>
            <a:r>
              <a:rPr lang="ru-RU" sz="4800" b="1" dirty="0" smtClean="0">
                <a:solidFill>
                  <a:srgbClr val="CC0099"/>
                </a:solidFill>
                <a:latin typeface="Georgia" pitchFamily="18" charset="0"/>
              </a:rPr>
              <a:t>)</a:t>
            </a:r>
            <a:r>
              <a:rPr lang="ru-RU" sz="4800" b="1" baseline="30000" dirty="0" smtClean="0">
                <a:solidFill>
                  <a:srgbClr val="CC0099"/>
                </a:solidFill>
                <a:latin typeface="Georgia" pitchFamily="18" charset="0"/>
              </a:rPr>
              <a:t>2</a:t>
            </a:r>
            <a:endParaRPr lang="en-US" sz="4800" b="1" baseline="30000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28018" name="Text Box 18"/>
          <p:cNvSpPr txBox="1">
            <a:spLocks noChangeArrowheads="1"/>
          </p:cNvSpPr>
          <p:nvPr/>
        </p:nvSpPr>
        <p:spPr bwMode="auto">
          <a:xfrm>
            <a:off x="3500430" y="2321098"/>
            <a:ext cx="13596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= </a:t>
            </a:r>
            <a:r>
              <a:rPr lang="en-US" sz="48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z</a:t>
            </a:r>
            <a:r>
              <a:rPr lang="ru-RU" sz="4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6</a:t>
            </a:r>
            <a:endParaRPr lang="en-US" sz="4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28019" name="Text Box 19"/>
          <p:cNvSpPr txBox="1">
            <a:spLocks noChangeArrowheads="1"/>
          </p:cNvSpPr>
          <p:nvPr/>
        </p:nvSpPr>
        <p:spPr bwMode="auto">
          <a:xfrm>
            <a:off x="1857356" y="3168842"/>
            <a:ext cx="33650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800" b="1" i="1" dirty="0" smtClean="0">
                <a:solidFill>
                  <a:srgbClr val="CC0099"/>
                </a:solidFill>
                <a:latin typeface="Georgia" pitchFamily="18" charset="0"/>
              </a:rPr>
              <a:t>(у</a:t>
            </a:r>
            <a:r>
              <a:rPr lang="ru-RU" sz="4800" b="1" i="1" baseline="30000" dirty="0" smtClean="0">
                <a:solidFill>
                  <a:srgbClr val="CC0099"/>
                </a:solidFill>
                <a:latin typeface="Georgia" pitchFamily="18" charset="0"/>
              </a:rPr>
              <a:t>3</a:t>
            </a:r>
            <a:r>
              <a:rPr lang="ru-RU" sz="4800" b="1" i="1" dirty="0" smtClean="0">
                <a:solidFill>
                  <a:srgbClr val="CC0099"/>
                </a:solidFill>
                <a:latin typeface="Georgia" pitchFamily="18" charset="0"/>
              </a:rPr>
              <a:t>)</a:t>
            </a:r>
            <a:r>
              <a:rPr lang="ru-RU" sz="4800" b="1" i="1" baseline="30000" dirty="0" smtClean="0">
                <a:solidFill>
                  <a:srgbClr val="CC0099"/>
                </a:solidFill>
                <a:latin typeface="Georgia" pitchFamily="18" charset="0"/>
              </a:rPr>
              <a:t>2</a:t>
            </a:r>
            <a:r>
              <a:rPr lang="en-US" sz="4800" b="1" i="1" dirty="0" smtClean="0">
                <a:solidFill>
                  <a:srgbClr val="CC0099"/>
                </a:solidFill>
                <a:latin typeface="Georgia" pitchFamily="18" charset="0"/>
              </a:rPr>
              <a:t>·</a:t>
            </a:r>
            <a:r>
              <a:rPr lang="ru-RU" sz="4800" b="1" i="1" dirty="0" smtClean="0">
                <a:solidFill>
                  <a:srgbClr val="CC0099"/>
                </a:solidFill>
                <a:latin typeface="Georgia" pitchFamily="18" charset="0"/>
              </a:rPr>
              <a:t>(у</a:t>
            </a:r>
            <a:r>
              <a:rPr lang="ru-RU" sz="4800" b="1" baseline="30000" dirty="0" smtClean="0">
                <a:solidFill>
                  <a:srgbClr val="CC0099"/>
                </a:solidFill>
                <a:latin typeface="Georgia" pitchFamily="18" charset="0"/>
              </a:rPr>
              <a:t>4</a:t>
            </a:r>
            <a:r>
              <a:rPr lang="ru-RU" sz="4800" b="1" dirty="0" smtClean="0">
                <a:solidFill>
                  <a:srgbClr val="CC0099"/>
                </a:solidFill>
                <a:latin typeface="Georgia" pitchFamily="18" charset="0"/>
              </a:rPr>
              <a:t>)</a:t>
            </a:r>
            <a:r>
              <a:rPr lang="ru-RU" sz="4800" b="1" i="1" baseline="30000" dirty="0" smtClean="0">
                <a:solidFill>
                  <a:srgbClr val="CC0099"/>
                </a:solidFill>
                <a:latin typeface="Georgia" pitchFamily="18" charset="0"/>
              </a:rPr>
              <a:t>3</a:t>
            </a:r>
            <a:endParaRPr lang="en-US" sz="4800" b="1" baseline="30000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28020" name="Text Box 20"/>
          <p:cNvSpPr txBox="1">
            <a:spLocks noChangeArrowheads="1"/>
          </p:cNvSpPr>
          <p:nvPr/>
        </p:nvSpPr>
        <p:spPr bwMode="auto">
          <a:xfrm>
            <a:off x="5143504" y="3157412"/>
            <a:ext cx="16642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= </a:t>
            </a:r>
            <a:r>
              <a:rPr lang="ru-RU" sz="48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у</a:t>
            </a:r>
            <a:r>
              <a:rPr lang="ru-RU" sz="4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18</a:t>
            </a:r>
            <a:endParaRPr lang="en-US" sz="4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28021" name="Text Box 21"/>
          <p:cNvSpPr txBox="1">
            <a:spLocks noChangeArrowheads="1"/>
          </p:cNvSpPr>
          <p:nvPr/>
        </p:nvSpPr>
        <p:spPr bwMode="auto">
          <a:xfrm>
            <a:off x="1785918" y="4010871"/>
            <a:ext cx="29017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800" b="1" i="1" dirty="0">
                <a:solidFill>
                  <a:srgbClr val="CC0099"/>
                </a:solidFill>
                <a:latin typeface="Georgia" pitchFamily="18" charset="0"/>
              </a:rPr>
              <a:t>с</a:t>
            </a:r>
            <a:r>
              <a:rPr lang="en-US" sz="4800" b="1" i="1" dirty="0">
                <a:solidFill>
                  <a:srgbClr val="CC0099"/>
                </a:solidFill>
                <a:latin typeface="Georgia" pitchFamily="18" charset="0"/>
              </a:rPr>
              <a:t>·</a:t>
            </a:r>
            <a:r>
              <a:rPr lang="ru-RU" sz="4800" b="1" i="1" dirty="0" smtClean="0">
                <a:solidFill>
                  <a:srgbClr val="CC0099"/>
                </a:solidFill>
                <a:latin typeface="Georgia" pitchFamily="18" charset="0"/>
              </a:rPr>
              <a:t>с</a:t>
            </a:r>
            <a:r>
              <a:rPr lang="ru-RU" sz="4800" b="1" i="1" baseline="30000" dirty="0" smtClean="0">
                <a:solidFill>
                  <a:srgbClr val="CC0099"/>
                </a:solidFill>
                <a:latin typeface="Georgia" pitchFamily="18" charset="0"/>
              </a:rPr>
              <a:t>5</a:t>
            </a:r>
            <a:r>
              <a:rPr lang="en-US" sz="4800" b="1" dirty="0" smtClean="0">
                <a:solidFill>
                  <a:srgbClr val="CC0099"/>
                </a:solidFill>
                <a:latin typeface="Georgia" pitchFamily="18" charset="0"/>
              </a:rPr>
              <a:t>·</a:t>
            </a:r>
            <a:r>
              <a:rPr lang="ru-RU" sz="4800" b="1" dirty="0" smtClean="0">
                <a:solidFill>
                  <a:srgbClr val="CC0099"/>
                </a:solidFill>
                <a:latin typeface="Georgia" pitchFamily="18" charset="0"/>
              </a:rPr>
              <a:t>(</a:t>
            </a:r>
            <a:r>
              <a:rPr lang="ru-RU" sz="4800" b="1" i="1" dirty="0" smtClean="0">
                <a:solidFill>
                  <a:srgbClr val="CC0099"/>
                </a:solidFill>
                <a:latin typeface="Georgia" pitchFamily="18" charset="0"/>
              </a:rPr>
              <a:t>с</a:t>
            </a:r>
            <a:r>
              <a:rPr lang="ru-RU" sz="4800" b="1" baseline="30000" dirty="0" smtClean="0">
                <a:solidFill>
                  <a:srgbClr val="CC0099"/>
                </a:solidFill>
                <a:latin typeface="Georgia" pitchFamily="18" charset="0"/>
              </a:rPr>
              <a:t>2</a:t>
            </a:r>
            <a:r>
              <a:rPr lang="ru-RU" sz="4800" b="1" dirty="0" smtClean="0">
                <a:solidFill>
                  <a:srgbClr val="CC0099"/>
                </a:solidFill>
                <a:latin typeface="Georgia" pitchFamily="18" charset="0"/>
              </a:rPr>
              <a:t>)</a:t>
            </a:r>
            <a:r>
              <a:rPr lang="ru-RU" sz="4800" b="1" baseline="30000" dirty="0" smtClean="0">
                <a:solidFill>
                  <a:srgbClr val="CC0099"/>
                </a:solidFill>
                <a:latin typeface="Georgia" pitchFamily="18" charset="0"/>
              </a:rPr>
              <a:t>5</a:t>
            </a:r>
            <a:endParaRPr lang="en-US" sz="4800" b="1" baseline="30000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28022" name="Text Box 22"/>
          <p:cNvSpPr txBox="1">
            <a:spLocks noChangeArrowheads="1"/>
          </p:cNvSpPr>
          <p:nvPr/>
        </p:nvSpPr>
        <p:spPr bwMode="auto">
          <a:xfrm>
            <a:off x="4572000" y="3993726"/>
            <a:ext cx="1571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= </a:t>
            </a:r>
            <a:r>
              <a:rPr lang="ru-RU" sz="48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</a:t>
            </a:r>
            <a:r>
              <a:rPr lang="ru-RU" sz="4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16</a:t>
            </a:r>
            <a:endParaRPr lang="en-US" sz="4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28025" name="Text Box 25"/>
          <p:cNvSpPr txBox="1">
            <a:spLocks noChangeArrowheads="1"/>
          </p:cNvSpPr>
          <p:nvPr/>
        </p:nvSpPr>
        <p:spPr bwMode="auto">
          <a:xfrm>
            <a:off x="683568" y="5352558"/>
            <a:ext cx="26468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ru-RU" sz="48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8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:16</a:t>
            </a:r>
            <a:r>
              <a:rPr lang="en-US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48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6" name="Text Box 26"/>
          <p:cNvSpPr txBox="1">
            <a:spLocks noChangeArrowheads="1"/>
          </p:cNvSpPr>
          <p:nvPr/>
        </p:nvSpPr>
        <p:spPr bwMode="auto">
          <a:xfrm>
            <a:off x="3415985" y="5323983"/>
            <a:ext cx="30492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2</a:t>
            </a:r>
            <a:r>
              <a:rPr lang="ru-RU" sz="48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· 2</a:t>
            </a:r>
            <a:r>
              <a:rPr lang="ru-RU" sz="48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1" descr="CRCTR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1714488"/>
            <a:ext cx="258171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929322" y="142852"/>
            <a:ext cx="3357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5</a:t>
            </a:r>
            <a:r>
              <a:rPr lang="en-US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ru-RU" sz="28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Упрости-КА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!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6686126" y="5323983"/>
            <a:ext cx="12025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4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6786578" y="5214950"/>
            <a:ext cx="1035861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5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en-US" sz="54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28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28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500"/>
                                        <p:tgtEl>
                                          <p:spTgt spid="128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500"/>
                                        <p:tgtEl>
                                          <p:spTgt spid="128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5" grpId="0" autoUpdateAnimBg="0"/>
      <p:bldP spid="128006" grpId="0" autoUpdateAnimBg="0"/>
      <p:bldP spid="128017" grpId="0" autoUpdateAnimBg="0"/>
      <p:bldP spid="128018" grpId="0" autoUpdateAnimBg="0"/>
      <p:bldP spid="128019" grpId="0" autoUpdateAnimBg="0"/>
      <p:bldP spid="128020" grpId="0" autoUpdateAnimBg="0"/>
      <p:bldP spid="128021" grpId="0" autoUpdateAnimBg="0"/>
      <p:bldP spid="128022" grpId="0" autoUpdateAnimBg="0"/>
      <p:bldP spid="128025" grpId="0" autoUpdateAnimBg="0"/>
      <p:bldP spid="128026" grpId="0" autoUpdateAnimBg="0"/>
      <p:bldP spid="20" grpId="0" autoUpdateAnimBg="0"/>
      <p:bldP spid="21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1609982" y="597739"/>
            <a:ext cx="6891108" cy="830997"/>
          </a:xfrm>
          <a:prstGeom prst="rect">
            <a:avLst/>
          </a:prstGeom>
          <a:solidFill>
            <a:srgbClr val="FFFFA3"/>
          </a:solidFill>
          <a:ln>
            <a:solidFill>
              <a:srgbClr val="0000FF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Georgia" pitchFamily="18" charset="0"/>
              </a:rPr>
              <a:t>Сформулируйте правило </a:t>
            </a:r>
            <a:r>
              <a:rPr lang="ru-RU" sz="2400" b="1" dirty="0" smtClean="0">
                <a:solidFill>
                  <a:srgbClr val="0000CC"/>
                </a:solidFill>
                <a:latin typeface="Georgia" pitchFamily="18" charset="0"/>
              </a:rPr>
              <a:t>возведения произведения  в степень</a:t>
            </a:r>
            <a:endParaRPr lang="ru-RU" sz="2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1785918" y="1484784"/>
            <a:ext cx="14157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8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48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8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48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3543105" y="1484784"/>
            <a:ext cx="212590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216</a:t>
            </a:r>
            <a:r>
              <a:rPr lang="ru-RU" sz="48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4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17" name="Text Box 17"/>
          <p:cNvSpPr txBox="1">
            <a:spLocks noChangeArrowheads="1"/>
          </p:cNvSpPr>
          <p:nvPr/>
        </p:nvSpPr>
        <p:spPr bwMode="auto">
          <a:xfrm>
            <a:off x="1928794" y="2326813"/>
            <a:ext cx="165622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8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</a:t>
            </a:r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48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8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48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18" name="Text Box 18"/>
          <p:cNvSpPr txBox="1">
            <a:spLocks noChangeArrowheads="1"/>
          </p:cNvSpPr>
          <p:nvPr/>
        </p:nvSpPr>
        <p:spPr bwMode="auto">
          <a:xfrm>
            <a:off x="3813317" y="2321098"/>
            <a:ext cx="18533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US" sz="48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4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4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19" name="Text Box 19"/>
          <p:cNvSpPr txBox="1">
            <a:spLocks noChangeArrowheads="1"/>
          </p:cNvSpPr>
          <p:nvPr/>
        </p:nvSpPr>
        <p:spPr bwMode="auto">
          <a:xfrm>
            <a:off x="1857356" y="3168842"/>
            <a:ext cx="30380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ru-RU" sz="48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8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8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48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</a:t>
            </a:r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8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8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8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48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0" name="Text Box 20"/>
          <p:cNvSpPr txBox="1">
            <a:spLocks noChangeArrowheads="1"/>
          </p:cNvSpPr>
          <p:nvPr/>
        </p:nvSpPr>
        <p:spPr bwMode="auto">
          <a:xfrm>
            <a:off x="5004048" y="3157412"/>
            <a:ext cx="21419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-72</a:t>
            </a:r>
            <a:r>
              <a:rPr lang="en-US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4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1" descr="CRCTR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714412" y="4000504"/>
            <a:ext cx="2288319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929322" y="142852"/>
            <a:ext cx="3357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6</a:t>
            </a:r>
            <a:r>
              <a:rPr lang="en-US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ru-RU" sz="28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Упрости-КА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!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28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28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5" grpId="0" autoUpdateAnimBg="0"/>
      <p:bldP spid="128006" grpId="0" autoUpdateAnimBg="0"/>
      <p:bldP spid="128017" grpId="0" autoUpdateAnimBg="0"/>
      <p:bldP spid="128018" grpId="0" autoUpdateAnimBg="0"/>
      <p:bldP spid="128019" grpId="0" autoUpdateAnimBg="0"/>
      <p:bldP spid="12802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1" descr="CRCTR1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358082" y="4643446"/>
            <a:ext cx="2288319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285720" y="142852"/>
            <a:ext cx="3357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7</a:t>
            </a:r>
            <a:r>
              <a:rPr lang="en-US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ru-RU" sz="28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Упрости-КА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!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214282" y="874701"/>
          <a:ext cx="1649412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0" name="Формула" r:id="rId4" imgW="660240" imgH="393480" progId="Equation.3">
                  <p:embed/>
                </p:oleObj>
              </mc:Choice>
              <mc:Fallback>
                <p:oleObj name="Формула" r:id="rId4" imgW="6602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874701"/>
                        <a:ext cx="1649412" cy="982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5" name="Object 3"/>
          <p:cNvGraphicFramePr>
            <a:graphicFrameLocks noChangeAspect="1"/>
          </p:cNvGraphicFramePr>
          <p:nvPr/>
        </p:nvGraphicFramePr>
        <p:xfrm>
          <a:off x="1777969" y="825500"/>
          <a:ext cx="1236663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1" name="Формула" r:id="rId6" imgW="495000" imgH="419040" progId="Equation.3">
                  <p:embed/>
                </p:oleObj>
              </mc:Choice>
              <mc:Fallback>
                <p:oleObj name="Формула" r:id="rId6" imgW="495000" imgH="419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7969" y="825500"/>
                        <a:ext cx="1236663" cy="1046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2992401" y="811213"/>
          <a:ext cx="857250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2" name="Формула" r:id="rId8" imgW="342720" imgH="419040" progId="Equation.3">
                  <p:embed/>
                </p:oleObj>
              </mc:Choice>
              <mc:Fallback>
                <p:oleObj name="Формула" r:id="rId8" imgW="342720" imgH="419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2401" y="811213"/>
                        <a:ext cx="857250" cy="1046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7" name="Object 5"/>
          <p:cNvGraphicFramePr>
            <a:graphicFrameLocks noChangeAspect="1"/>
          </p:cNvGraphicFramePr>
          <p:nvPr/>
        </p:nvGraphicFramePr>
        <p:xfrm>
          <a:off x="3778229" y="811213"/>
          <a:ext cx="1428750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3" name="Формула" r:id="rId10" imgW="571320" imgH="419040" progId="Equation.3">
                  <p:embed/>
                </p:oleObj>
              </mc:Choice>
              <mc:Fallback>
                <p:oleObj name="Формула" r:id="rId10" imgW="571320" imgH="419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229" y="811213"/>
                        <a:ext cx="1428750" cy="1046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 rot="5400000">
            <a:off x="4099690" y="964389"/>
            <a:ext cx="357190" cy="28575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3813938" y="1535893"/>
            <a:ext cx="357190" cy="28575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94007" y="42860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14599" y="171448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0358" name="Object 6"/>
          <p:cNvGraphicFramePr>
            <a:graphicFrameLocks noChangeAspect="1"/>
          </p:cNvGraphicFramePr>
          <p:nvPr/>
        </p:nvGraphicFramePr>
        <p:xfrm>
          <a:off x="5119657" y="874713"/>
          <a:ext cx="539750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4" name="Формула" r:id="rId12" imgW="215640" imgH="393480" progId="Equation.3">
                  <p:embed/>
                </p:oleObj>
              </mc:Choice>
              <mc:Fallback>
                <p:oleObj name="Формула" r:id="rId12" imgW="21564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9657" y="874713"/>
                        <a:ext cx="539750" cy="98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9" name="Object 7"/>
          <p:cNvGraphicFramePr>
            <a:graphicFrameLocks noChangeAspect="1"/>
          </p:cNvGraphicFramePr>
          <p:nvPr/>
        </p:nvGraphicFramePr>
        <p:xfrm>
          <a:off x="142844" y="2286000"/>
          <a:ext cx="2124075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5" name="Формула" r:id="rId14" imgW="850680" imgH="393480" progId="Equation.3">
                  <p:embed/>
                </p:oleObj>
              </mc:Choice>
              <mc:Fallback>
                <p:oleObj name="Формула" r:id="rId14" imgW="85068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4" y="2286000"/>
                        <a:ext cx="2124075" cy="982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Прямая соединительная линия 22"/>
          <p:cNvCxnSpPr/>
          <p:nvPr/>
        </p:nvCxnSpPr>
        <p:spPr>
          <a:xfrm>
            <a:off x="2308182" y="2786058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360" name="Object 8"/>
          <p:cNvGraphicFramePr>
            <a:graphicFrameLocks noChangeAspect="1"/>
          </p:cNvGraphicFramePr>
          <p:nvPr/>
        </p:nvGraphicFramePr>
        <p:xfrm>
          <a:off x="2397089" y="2351084"/>
          <a:ext cx="982663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6" name="Формула" r:id="rId16" imgW="393480" imgH="203040" progId="Equation.3">
                  <p:embed/>
                </p:oleObj>
              </mc:Choice>
              <mc:Fallback>
                <p:oleObj name="Формула" r:id="rId16" imgW="39348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7089" y="2351084"/>
                        <a:ext cx="982663" cy="506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61" name="Object 9"/>
          <p:cNvGraphicFramePr>
            <a:graphicFrameLocks noChangeAspect="1"/>
          </p:cNvGraphicFramePr>
          <p:nvPr/>
        </p:nvGraphicFramePr>
        <p:xfrm>
          <a:off x="2379620" y="2786058"/>
          <a:ext cx="982663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7" name="Формула" r:id="rId18" imgW="393480" imgH="203040" progId="Equation.3">
                  <p:embed/>
                </p:oleObj>
              </mc:Choice>
              <mc:Fallback>
                <p:oleObj name="Формула" r:id="rId18" imgW="39348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9620" y="2786058"/>
                        <a:ext cx="982663" cy="506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522628" y="2487035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4022694" y="2786058"/>
            <a:ext cx="64294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362" name="Object 10"/>
          <p:cNvGraphicFramePr>
            <a:graphicFrameLocks noChangeAspect="1"/>
          </p:cNvGraphicFramePr>
          <p:nvPr/>
        </p:nvGraphicFramePr>
        <p:xfrm>
          <a:off x="4094132" y="2285992"/>
          <a:ext cx="412750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8" name="Формула" r:id="rId20" imgW="164880" imgH="203040" progId="Equation.3">
                  <p:embed/>
                </p:oleObj>
              </mc:Choice>
              <mc:Fallback>
                <p:oleObj name="Формула" r:id="rId20" imgW="16488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4132" y="2285992"/>
                        <a:ext cx="412750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63" name="Object 11"/>
          <p:cNvGraphicFramePr>
            <a:graphicFrameLocks noChangeAspect="1"/>
          </p:cNvGraphicFramePr>
          <p:nvPr/>
        </p:nvGraphicFramePr>
        <p:xfrm>
          <a:off x="3975069" y="2786063"/>
          <a:ext cx="508000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9" name="Формула" r:id="rId22" imgW="203040" imgH="203040" progId="Equation.3">
                  <p:embed/>
                </p:oleObj>
              </mc:Choice>
              <mc:Fallback>
                <p:oleObj name="Формула" r:id="rId22" imgW="203040" imgH="203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069" y="2786063"/>
                        <a:ext cx="508000" cy="506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4665636" y="2500306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094264" y="2786058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364" name="Object 12"/>
          <p:cNvGraphicFramePr>
            <a:graphicFrameLocks noChangeAspect="1"/>
          </p:cNvGraphicFramePr>
          <p:nvPr/>
        </p:nvGraphicFramePr>
        <p:xfrm>
          <a:off x="5253018" y="2285992"/>
          <a:ext cx="412750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0" name="Формула" r:id="rId24" imgW="164880" imgH="203040" progId="Equation.3">
                  <p:embed/>
                </p:oleObj>
              </mc:Choice>
              <mc:Fallback>
                <p:oleObj name="Формула" r:id="rId24" imgW="164880" imgH="2030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3018" y="2285992"/>
                        <a:ext cx="412750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65" name="Object 13"/>
          <p:cNvGraphicFramePr>
            <a:graphicFrameLocks noChangeAspect="1"/>
          </p:cNvGraphicFramePr>
          <p:nvPr/>
        </p:nvGraphicFramePr>
        <p:xfrm>
          <a:off x="5038708" y="2708274"/>
          <a:ext cx="984250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1" name="Формула" r:id="rId25" imgW="393480" imgH="203040" progId="Equation.3">
                  <p:embed/>
                </p:oleObj>
              </mc:Choice>
              <mc:Fallback>
                <p:oleObj name="Формула" r:id="rId25" imgW="393480" imgH="2030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8708" y="2708274"/>
                        <a:ext cx="984250" cy="506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Прямая соединительная линия 35"/>
          <p:cNvCxnSpPr/>
          <p:nvPr/>
        </p:nvCxnSpPr>
        <p:spPr>
          <a:xfrm rot="5400000">
            <a:off x="5272859" y="2421667"/>
            <a:ext cx="357190" cy="28575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5058545" y="2893215"/>
            <a:ext cx="357190" cy="28575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522892" y="207167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79950" y="317176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61444" y="2500306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0366" name="Object 14"/>
          <p:cNvGraphicFramePr>
            <a:graphicFrameLocks noChangeAspect="1"/>
          </p:cNvGraphicFramePr>
          <p:nvPr/>
        </p:nvGraphicFramePr>
        <p:xfrm>
          <a:off x="6340464" y="2303462"/>
          <a:ext cx="539750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2" name="Формула" r:id="rId27" imgW="215640" imgH="393480" progId="Equation.3">
                  <p:embed/>
                </p:oleObj>
              </mc:Choice>
              <mc:Fallback>
                <p:oleObj name="Формула" r:id="rId27" imgW="215640" imgH="393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0464" y="2303462"/>
                        <a:ext cx="539750" cy="98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67" name="Object 15"/>
          <p:cNvGraphicFramePr>
            <a:graphicFrameLocks noChangeAspect="1"/>
          </p:cNvGraphicFramePr>
          <p:nvPr/>
        </p:nvGraphicFramePr>
        <p:xfrm>
          <a:off x="285720" y="4529086"/>
          <a:ext cx="2282825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3" name="Формула" r:id="rId29" imgW="914400" imgH="393480" progId="Equation.3">
                  <p:embed/>
                </p:oleObj>
              </mc:Choice>
              <mc:Fallback>
                <p:oleObj name="Формула" r:id="rId29" imgW="914400" imgH="3934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4529086"/>
                        <a:ext cx="2282825" cy="98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3" name="Прямая соединительная линия 42"/>
          <p:cNvCxnSpPr/>
          <p:nvPr/>
        </p:nvCxnSpPr>
        <p:spPr>
          <a:xfrm>
            <a:off x="2518136" y="5022808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Object 8"/>
          <p:cNvGraphicFramePr>
            <a:graphicFrameLocks noChangeAspect="1"/>
          </p:cNvGraphicFramePr>
          <p:nvPr/>
        </p:nvGraphicFramePr>
        <p:xfrm>
          <a:off x="2590770" y="4529088"/>
          <a:ext cx="1014413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4" name="Формула" r:id="rId31" imgW="406080" imgH="190440" progId="Equation.3">
                  <p:embed/>
                </p:oleObj>
              </mc:Choice>
              <mc:Fallback>
                <p:oleObj name="Формула" r:id="rId31" imgW="406080" imgH="1904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770" y="4529088"/>
                        <a:ext cx="1014413" cy="474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9"/>
          <p:cNvGraphicFramePr>
            <a:graphicFrameLocks noChangeAspect="1"/>
          </p:cNvGraphicFramePr>
          <p:nvPr/>
        </p:nvGraphicFramePr>
        <p:xfrm>
          <a:off x="2573308" y="5038673"/>
          <a:ext cx="1014412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5" name="Формула" r:id="rId33" imgW="406080" imgH="190440" progId="Equation.3">
                  <p:embed/>
                </p:oleObj>
              </mc:Choice>
              <mc:Fallback>
                <p:oleObj name="Формула" r:id="rId33" imgW="406080" imgH="1904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3308" y="5038673"/>
                        <a:ext cx="1014412" cy="474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3732582" y="4723785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47028" y="4671964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4127473" y="5022803"/>
            <a:ext cx="809631" cy="63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Object 10"/>
          <p:cNvGraphicFramePr>
            <a:graphicFrameLocks noChangeAspect="1"/>
          </p:cNvGraphicFramePr>
          <p:nvPr/>
        </p:nvGraphicFramePr>
        <p:xfrm>
          <a:off x="4183033" y="4538611"/>
          <a:ext cx="444500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6" name="Формула" r:id="rId35" imgW="177480" imgH="190440" progId="Equation.3">
                  <p:embed/>
                </p:oleObj>
              </mc:Choice>
              <mc:Fallback>
                <p:oleObj name="Формула" r:id="rId35" imgW="177480" imgH="1904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3033" y="4538611"/>
                        <a:ext cx="444500" cy="474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72" name="Object 20"/>
          <p:cNvGraphicFramePr>
            <a:graphicFrameLocks noChangeAspect="1"/>
          </p:cNvGraphicFramePr>
          <p:nvPr/>
        </p:nvGraphicFramePr>
        <p:xfrm>
          <a:off x="4008410" y="5029154"/>
          <a:ext cx="1014412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7" name="Формула" r:id="rId37" imgW="406080" imgH="190440" progId="Equation.3">
                  <p:embed/>
                </p:oleObj>
              </mc:Choice>
              <mc:Fallback>
                <p:oleObj name="Формула" r:id="rId37" imgW="406080" imgH="19044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8410" y="5029154"/>
                        <a:ext cx="1014412" cy="474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Прямая соединительная линия 52"/>
          <p:cNvCxnSpPr/>
          <p:nvPr/>
        </p:nvCxnSpPr>
        <p:spPr>
          <a:xfrm rot="10800000" flipV="1">
            <a:off x="4222724" y="4671964"/>
            <a:ext cx="357190" cy="28575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508476" y="434329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rot="10800000" flipV="1">
            <a:off x="4579914" y="5100592"/>
            <a:ext cx="357190" cy="28575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437038" y="545778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0373" name="Object 21"/>
          <p:cNvGraphicFramePr>
            <a:graphicFrameLocks noChangeAspect="1"/>
          </p:cNvGraphicFramePr>
          <p:nvPr/>
        </p:nvGraphicFramePr>
        <p:xfrm>
          <a:off x="5294294" y="4457650"/>
          <a:ext cx="539750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8" name="Формула" r:id="rId38" imgW="215640" imgH="393480" progId="Equation.3">
                  <p:embed/>
                </p:oleObj>
              </mc:Choice>
              <mc:Fallback>
                <p:oleObj name="Формула" r:id="rId38" imgW="215640" imgH="39348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4294" y="4457650"/>
                        <a:ext cx="539750" cy="98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 Box 11"/>
          <p:cNvSpPr txBox="1">
            <a:spLocks noChangeArrowheads="1"/>
          </p:cNvSpPr>
          <p:nvPr/>
        </p:nvSpPr>
        <p:spPr bwMode="auto">
          <a:xfrm rot="21015656">
            <a:off x="5443080" y="292746"/>
            <a:ext cx="3500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 err="1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число,обратное</a:t>
            </a:r>
            <a:r>
              <a:rPr lang="ru-RU" sz="24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5</a:t>
            </a:r>
            <a:r>
              <a:rPr lang="ru-RU" sz="24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2</a:t>
            </a:r>
            <a:endParaRPr lang="ru-RU" sz="24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1" name="Text Box 11"/>
          <p:cNvSpPr txBox="1">
            <a:spLocks noChangeArrowheads="1"/>
          </p:cNvSpPr>
          <p:nvPr/>
        </p:nvSpPr>
        <p:spPr bwMode="auto">
          <a:xfrm rot="20762585">
            <a:off x="6357950" y="1692234"/>
            <a:ext cx="29289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число,обратное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3</a:t>
            </a:r>
            <a:r>
              <a:rPr lang="ru-RU" sz="24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5</a:t>
            </a:r>
            <a:endParaRPr lang="ru-RU" sz="24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2" name="Text Box 11"/>
          <p:cNvSpPr txBox="1">
            <a:spLocks noChangeArrowheads="1"/>
          </p:cNvSpPr>
          <p:nvPr/>
        </p:nvSpPr>
        <p:spPr bwMode="auto">
          <a:xfrm rot="20742629">
            <a:off x="5286994" y="3667857"/>
            <a:ext cx="36433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 err="1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число,обратное</a:t>
            </a:r>
            <a:r>
              <a:rPr lang="ru-RU" sz="24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ru-RU" sz="24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8</a:t>
            </a:r>
            <a:endParaRPr lang="ru-RU" sz="24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3" name="Text Box 11"/>
          <p:cNvSpPr txBox="1">
            <a:spLocks noChangeArrowheads="1"/>
          </p:cNvSpPr>
          <p:nvPr/>
        </p:nvSpPr>
        <p:spPr bwMode="auto">
          <a:xfrm>
            <a:off x="5572132" y="928670"/>
            <a:ext cx="14287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8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8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-2</a:t>
            </a:r>
            <a:endParaRPr lang="ru-RU" sz="48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 Box 11"/>
          <p:cNvSpPr txBox="1">
            <a:spLocks noChangeArrowheads="1"/>
          </p:cNvSpPr>
          <p:nvPr/>
        </p:nvSpPr>
        <p:spPr bwMode="auto">
          <a:xfrm>
            <a:off x="6786578" y="2357430"/>
            <a:ext cx="14287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8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8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-5</a:t>
            </a:r>
            <a:endParaRPr lang="ru-RU" sz="48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 Box 11"/>
          <p:cNvSpPr txBox="1">
            <a:spLocks noChangeArrowheads="1"/>
          </p:cNvSpPr>
          <p:nvPr/>
        </p:nvSpPr>
        <p:spPr bwMode="auto">
          <a:xfrm>
            <a:off x="5857884" y="4572008"/>
            <a:ext cx="14287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8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-8</a:t>
            </a:r>
            <a:endParaRPr lang="ru-RU" sz="48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10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"/>
                            </p:stCondLst>
                            <p:childTnLst>
                              <p:par>
                                <p:cTn id="1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100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"/>
                            </p:stCondLst>
                            <p:childTnLst>
                              <p:par>
                                <p:cTn id="1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1000"/>
                                        <p:tgtEl>
                                          <p:spTgt spid="100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000"/>
                            </p:stCondLst>
                            <p:childTnLst>
                              <p:par>
                                <p:cTn id="2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500"/>
                            </p:stCondLst>
                            <p:childTnLst>
                              <p:par>
                                <p:cTn id="2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500"/>
                            </p:stCondLst>
                            <p:childTnLst>
                              <p:par>
                                <p:cTn id="23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4" dur="500"/>
                                        <p:tgtEl>
                                          <p:spTgt spid="100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6" grpId="0"/>
      <p:bldP spid="31" grpId="0"/>
      <p:bldP spid="38" grpId="0"/>
      <p:bldP spid="39" grpId="0"/>
      <p:bldP spid="40" grpId="0"/>
      <p:bldP spid="46" grpId="0"/>
      <p:bldP spid="47" grpId="0"/>
      <p:bldP spid="56" grpId="0"/>
      <p:bldP spid="58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85794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Степень с целым отрицательным показателем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4400" b="1" i="1" spc="50" dirty="0" smtClean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(учебник </a:t>
            </a:r>
            <a:r>
              <a:rPr lang="ru-RU" sz="4400" b="1" i="1" spc="50" dirty="0" err="1" smtClean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4400" b="1" i="1" spc="50" dirty="0" smtClean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214282" y="1714488"/>
            <a:ext cx="8929718" cy="3071834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71500" indent="-571500"/>
            <a:r>
              <a:rPr lang="ru-RU" altLang="ru-RU" sz="3600" b="1" dirty="0" smtClean="0">
                <a:solidFill>
                  <a:srgbClr val="C00000"/>
                </a:solidFill>
                <a:latin typeface="Times New Roman" pitchFamily="18" charset="0"/>
              </a:rPr>
              <a:t>Выполните </a:t>
            </a:r>
            <a:r>
              <a:rPr lang="ru-RU" altLang="ru-RU" sz="3600" b="1" dirty="0" smtClean="0">
                <a:latin typeface="Times New Roman" pitchFamily="18" charset="0"/>
              </a:rPr>
              <a:t>№234, </a:t>
            </a:r>
          </a:p>
          <a:p>
            <a:pPr marL="571500" indent="-571500"/>
            <a:r>
              <a:rPr lang="ru-RU" altLang="ru-RU" sz="3600" b="1" dirty="0" smtClean="0">
                <a:latin typeface="Times New Roman" pitchFamily="18" charset="0"/>
              </a:rPr>
              <a:t>                       № 232,</a:t>
            </a:r>
          </a:p>
          <a:p>
            <a:pPr marL="571500" indent="-571500"/>
            <a:r>
              <a:rPr lang="ru-RU" altLang="ru-RU" sz="3600" b="1" dirty="0" smtClean="0">
                <a:latin typeface="Times New Roman" pitchFamily="18" charset="0"/>
              </a:rPr>
              <a:t>                        №236</a:t>
            </a:r>
          </a:p>
          <a:p>
            <a:pPr marL="571500" indent="-571500"/>
            <a:r>
              <a:rPr lang="ru-RU" altLang="ru-RU" sz="3600" b="1" dirty="0" smtClean="0">
                <a:latin typeface="Times New Roman" pitchFamily="18" charset="0"/>
              </a:rPr>
              <a:t>                         №240(нечетные)</a:t>
            </a:r>
          </a:p>
          <a:p>
            <a:pPr marL="571500" indent="-571500"/>
            <a:r>
              <a:rPr lang="ru-RU" altLang="ru-RU" sz="3600" b="1" dirty="0" smtClean="0">
                <a:latin typeface="Times New Roman" pitchFamily="18" charset="0"/>
              </a:rPr>
              <a:t>                           №274(нечетные)</a:t>
            </a:r>
          </a:p>
          <a:p>
            <a:pPr marL="571500" indent="-571500"/>
            <a:r>
              <a:rPr lang="ru-RU" altLang="ru-RU" sz="3600" b="1" dirty="0" smtClean="0">
                <a:latin typeface="Times New Roman" pitchFamily="18" charset="0"/>
              </a:rPr>
              <a:t>                            №276(нечетные)  </a:t>
            </a:r>
            <a:endParaRPr lang="ru-RU" altLang="ru-RU" sz="36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71406" y="71414"/>
            <a:ext cx="8929718" cy="71438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71500" indent="-571500"/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№234. </a:t>
            </a:r>
            <a:r>
              <a:rPr lang="ru-RU" altLang="ru-RU" sz="2400" b="1" dirty="0" smtClean="0">
                <a:latin typeface="Times New Roman" pitchFamily="18" charset="0"/>
              </a:rPr>
              <a:t>Представьте дроби в виде степени с целым </a:t>
            </a:r>
          </a:p>
          <a:p>
            <a:pPr marL="571500" indent="-571500"/>
            <a:r>
              <a:rPr lang="ru-RU" altLang="ru-RU" sz="2400" b="1" dirty="0" smtClean="0">
                <a:latin typeface="Times New Roman" pitchFamily="18" charset="0"/>
              </a:rPr>
              <a:t>отрицательным показателем или в виде произведения степеней</a:t>
            </a:r>
            <a:endParaRPr lang="ru-RU" altLang="ru-RU" sz="2400" b="1" dirty="0">
              <a:latin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14282" y="1000108"/>
          <a:ext cx="917068" cy="768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43" name="Формула" r:id="rId3" imgW="469800" imgH="393480" progId="Equation.3">
                  <p:embed/>
                </p:oleObj>
              </mc:Choice>
              <mc:Fallback>
                <p:oleObj name="Формула" r:id="rId3" imgW="4698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1000108"/>
                        <a:ext cx="917068" cy="7683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79" name="Object 3"/>
          <p:cNvGraphicFramePr>
            <a:graphicFrameLocks noChangeAspect="1"/>
          </p:cNvGraphicFramePr>
          <p:nvPr/>
        </p:nvGraphicFramePr>
        <p:xfrm>
          <a:off x="285720" y="2000240"/>
          <a:ext cx="96837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44" name="Формула" r:id="rId5" imgW="495000" imgH="393480" progId="Equation.3">
                  <p:embed/>
                </p:oleObj>
              </mc:Choice>
              <mc:Fallback>
                <p:oleObj name="Формула" r:id="rId5" imgW="4950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2000240"/>
                        <a:ext cx="968375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0" name="Object 4"/>
          <p:cNvGraphicFramePr>
            <a:graphicFrameLocks noChangeAspect="1"/>
          </p:cNvGraphicFramePr>
          <p:nvPr/>
        </p:nvGraphicFramePr>
        <p:xfrm>
          <a:off x="285720" y="3000372"/>
          <a:ext cx="79375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45" name="Формула" r:id="rId7" imgW="406080" imgH="393480" progId="Equation.3">
                  <p:embed/>
                </p:oleObj>
              </mc:Choice>
              <mc:Fallback>
                <p:oleObj name="Формула" r:id="rId7" imgW="4060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3000372"/>
                        <a:ext cx="793750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1" name="Object 5"/>
          <p:cNvGraphicFramePr>
            <a:graphicFrameLocks noChangeAspect="1"/>
          </p:cNvGraphicFramePr>
          <p:nvPr/>
        </p:nvGraphicFramePr>
        <p:xfrm>
          <a:off x="3746501" y="1017576"/>
          <a:ext cx="96837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46" name="Формула" r:id="rId9" imgW="495000" imgH="393480" progId="Equation.3">
                  <p:embed/>
                </p:oleObj>
              </mc:Choice>
              <mc:Fallback>
                <p:oleObj name="Формула" r:id="rId9" imgW="4950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1" y="1017576"/>
                        <a:ext cx="968375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142976" y="1000108"/>
            <a:ext cx="7858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-2</a:t>
            </a:r>
            <a:endParaRPr lang="ru-RU" sz="36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214414" y="2071678"/>
            <a:ext cx="7858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000100" y="3071812"/>
            <a:ext cx="7858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1382" name="Object 6"/>
          <p:cNvGraphicFramePr>
            <a:graphicFrameLocks noChangeAspect="1"/>
          </p:cNvGraphicFramePr>
          <p:nvPr/>
        </p:nvGraphicFramePr>
        <p:xfrm>
          <a:off x="4714876" y="1000108"/>
          <a:ext cx="1068387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47" name="Формула" r:id="rId11" imgW="545760" imgH="393480" progId="Equation.3">
                  <p:embed/>
                </p:oleObj>
              </mc:Choice>
              <mc:Fallback>
                <p:oleObj name="Формула" r:id="rId11" imgW="54576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1000108"/>
                        <a:ext cx="1068387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715008" y="1068157"/>
            <a:ext cx="12144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36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·</a:t>
            </a:r>
            <a:r>
              <a:rPr lang="en-US" sz="36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1383" name="Object 7"/>
          <p:cNvGraphicFramePr>
            <a:graphicFrameLocks noChangeAspect="1"/>
          </p:cNvGraphicFramePr>
          <p:nvPr/>
        </p:nvGraphicFramePr>
        <p:xfrm>
          <a:off x="3775075" y="1928819"/>
          <a:ext cx="817563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48" name="Формула" r:id="rId13" imgW="419040" imgH="393480" progId="Equation.3">
                  <p:embed/>
                </p:oleObj>
              </mc:Choice>
              <mc:Fallback>
                <p:oleObj name="Формула" r:id="rId13" imgW="41904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5075" y="1928819"/>
                        <a:ext cx="817563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4" name="Object 8"/>
          <p:cNvGraphicFramePr>
            <a:graphicFrameLocks noChangeAspect="1"/>
          </p:cNvGraphicFramePr>
          <p:nvPr/>
        </p:nvGraphicFramePr>
        <p:xfrm>
          <a:off x="4611688" y="1928819"/>
          <a:ext cx="84455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49" name="Формула" r:id="rId15" imgW="431640" imgH="393480" progId="Equation.3">
                  <p:embed/>
                </p:oleObj>
              </mc:Choice>
              <mc:Fallback>
                <p:oleObj name="Формула" r:id="rId15" imgW="43164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1688" y="1928819"/>
                        <a:ext cx="844550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5429256" y="1928802"/>
            <a:ext cx="12144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·</a:t>
            </a:r>
            <a:r>
              <a:rPr lang="en-US" sz="36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1385" name="Object 9"/>
          <p:cNvGraphicFramePr>
            <a:graphicFrameLocks noChangeAspect="1"/>
          </p:cNvGraphicFramePr>
          <p:nvPr/>
        </p:nvGraphicFramePr>
        <p:xfrm>
          <a:off x="3795714" y="2867031"/>
          <a:ext cx="990600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50" name="Формула" r:id="rId17" imgW="507960" imgH="457200" progId="Equation.3">
                  <p:embed/>
                </p:oleObj>
              </mc:Choice>
              <mc:Fallback>
                <p:oleObj name="Формула" r:id="rId17" imgW="507960" imgH="457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5714" y="2867031"/>
                        <a:ext cx="990600" cy="893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6" name="Object 10"/>
          <p:cNvGraphicFramePr>
            <a:graphicFrameLocks noChangeAspect="1"/>
          </p:cNvGraphicFramePr>
          <p:nvPr/>
        </p:nvGraphicFramePr>
        <p:xfrm>
          <a:off x="4760922" y="2892431"/>
          <a:ext cx="11684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51" name="Формула" r:id="rId19" imgW="596880" imgH="431640" progId="Equation.3">
                  <p:embed/>
                </p:oleObj>
              </mc:Choice>
              <mc:Fallback>
                <p:oleObj name="Формула" r:id="rId19" imgW="596880" imgH="431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0922" y="2892431"/>
                        <a:ext cx="116840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857884" y="2928934"/>
            <a:ext cx="16430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·</a:t>
            </a:r>
            <a:r>
              <a:rPr lang="en-US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ru-RU" sz="36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1387" name="Object 11"/>
          <p:cNvGraphicFramePr>
            <a:graphicFrameLocks noChangeAspect="1"/>
          </p:cNvGraphicFramePr>
          <p:nvPr/>
        </p:nvGraphicFramePr>
        <p:xfrm>
          <a:off x="285720" y="4286256"/>
          <a:ext cx="1584325" cy="91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52" name="Формула" r:id="rId21" imgW="812520" imgH="469800" progId="Equation.3">
                  <p:embed/>
                </p:oleObj>
              </mc:Choice>
              <mc:Fallback>
                <p:oleObj name="Формула" r:id="rId21" imgW="812520" imgH="4698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4286256"/>
                        <a:ext cx="1584325" cy="919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8" name="Object 12"/>
          <p:cNvGraphicFramePr>
            <a:graphicFrameLocks noChangeAspect="1"/>
          </p:cNvGraphicFramePr>
          <p:nvPr/>
        </p:nvGraphicFramePr>
        <p:xfrm>
          <a:off x="1793861" y="4348164"/>
          <a:ext cx="23622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53" name="Формула" r:id="rId23" imgW="1206360" imgH="431640" progId="Equation.3">
                  <p:embed/>
                </p:oleObj>
              </mc:Choice>
              <mc:Fallback>
                <p:oleObj name="Формула" r:id="rId23" imgW="1206360" imgH="431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61" y="4348164"/>
                        <a:ext cx="236220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9" name="Object 13"/>
          <p:cNvGraphicFramePr>
            <a:graphicFrameLocks noChangeAspect="1"/>
          </p:cNvGraphicFramePr>
          <p:nvPr/>
        </p:nvGraphicFramePr>
        <p:xfrm>
          <a:off x="428596" y="5643578"/>
          <a:ext cx="1584325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54" name="Формула" r:id="rId25" imgW="812520" imgH="457200" progId="Equation.3">
                  <p:embed/>
                </p:oleObj>
              </mc:Choice>
              <mc:Fallback>
                <p:oleObj name="Формула" r:id="rId25" imgW="812520" imgH="4572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5643578"/>
                        <a:ext cx="1584325" cy="893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90" name="Object 14"/>
          <p:cNvGraphicFramePr>
            <a:graphicFrameLocks noChangeAspect="1"/>
          </p:cNvGraphicFramePr>
          <p:nvPr/>
        </p:nvGraphicFramePr>
        <p:xfrm>
          <a:off x="1928794" y="5715016"/>
          <a:ext cx="2387600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55" name="Формула" r:id="rId27" imgW="1218960" imgH="444240" progId="Equation.3">
                  <p:embed/>
                </p:oleObj>
              </mc:Choice>
              <mc:Fallback>
                <p:oleObj name="Формула" r:id="rId27" imgW="1218960" imgH="4442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794" y="5715016"/>
                        <a:ext cx="2387600" cy="868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4286248" y="5786454"/>
            <a:ext cx="264320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x-y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·(</a:t>
            </a:r>
            <a:r>
              <a:rPr lang="en-US" sz="32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x+y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)</a:t>
            </a: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4071934" y="4429132"/>
            <a:ext cx="264320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a+b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·(</a:t>
            </a:r>
            <a:r>
              <a:rPr lang="en-US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c-d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)</a:t>
            </a: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32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4" grpId="0"/>
      <p:bldP spid="17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214282" y="-24"/>
            <a:ext cx="5929354" cy="71438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71500" indent="-571500"/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№232. </a:t>
            </a:r>
            <a:r>
              <a:rPr lang="ru-RU" altLang="ru-RU" sz="2400" b="1" dirty="0" smtClean="0">
                <a:latin typeface="Times New Roman" pitchFamily="18" charset="0"/>
              </a:rPr>
              <a:t>Представьте степень в виде дроби</a:t>
            </a:r>
            <a:endParaRPr lang="ru-RU" altLang="ru-RU" sz="2400" b="1" dirty="0">
              <a:latin typeface="Times New Roman" pitchFamily="18" charset="0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285720" y="785794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3</a:t>
            </a:r>
            <a:r>
              <a:rPr lang="ru-RU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4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378598"/>
              </p:ext>
            </p:extLst>
          </p:nvPr>
        </p:nvGraphicFramePr>
        <p:xfrm>
          <a:off x="1584325" y="642938"/>
          <a:ext cx="39687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1" name="Формула" r:id="rId3" imgW="203040" imgH="393480" progId="Equation.3">
                  <p:embed/>
                </p:oleObj>
              </mc:Choice>
              <mc:Fallback>
                <p:oleObj name="Формула" r:id="rId3" imgW="2030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4325" y="642938"/>
                        <a:ext cx="396875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85720" y="1589080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5</a:t>
            </a:r>
            <a:r>
              <a:rPr lang="ru-RU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571604" y="1446204"/>
          <a:ext cx="42227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2" name="Формула" r:id="rId5" imgW="215640" imgH="393480" progId="Equation.3">
                  <p:embed/>
                </p:oleObj>
              </mc:Choice>
              <mc:Fallback>
                <p:oleObj name="Формула" r:id="rId5" imgW="2156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1446204"/>
                        <a:ext cx="422275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885949" y="1446204"/>
          <a:ext cx="1093787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3" name="Формула" r:id="rId7" imgW="558720" imgH="393480" progId="Equation.3">
                  <p:embed/>
                </p:oleObj>
              </mc:Choice>
              <mc:Fallback>
                <p:oleObj name="Формула" r:id="rId7" imgW="55872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5949" y="1446204"/>
                        <a:ext cx="1093787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85720" y="2517774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1558925" y="2374900"/>
          <a:ext cx="44767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4" name="Формула" r:id="rId9" imgW="228600" imgH="393480" progId="Equation.3">
                  <p:embed/>
                </p:oleObj>
              </mc:Choice>
              <mc:Fallback>
                <p:oleObj name="Формула" r:id="rId9" imgW="2286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8925" y="2374900"/>
                        <a:ext cx="447675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285720" y="3446466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5) 12</a:t>
            </a:r>
            <a:r>
              <a:rPr lang="ru-RU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1862138" y="3303588"/>
          <a:ext cx="398462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5" name="Формула" r:id="rId11" imgW="203040" imgH="393480" progId="Equation.3">
                  <p:embed/>
                </p:oleObj>
              </mc:Choice>
              <mc:Fallback>
                <p:oleObj name="Формула" r:id="rId11" imgW="20304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2138" y="3303588"/>
                        <a:ext cx="398462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285720" y="4375164"/>
            <a:ext cx="25717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8) (2</a:t>
            </a:r>
            <a:r>
              <a:rPr lang="en-US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 -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2643174" y="4214818"/>
          <a:ext cx="137001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6" name="Формула" r:id="rId13" imgW="698400" imgH="444240" progId="Equation.3">
                  <p:embed/>
                </p:oleObj>
              </mc:Choice>
              <mc:Fallback>
                <p:oleObj name="Формула" r:id="rId13" imgW="698400" imgH="4442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74" y="4214818"/>
                        <a:ext cx="1370013" cy="86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214282" y="-24"/>
            <a:ext cx="8143932" cy="71438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71500" indent="-571500"/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№23</a:t>
            </a:r>
            <a:r>
              <a:rPr lang="en-US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6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. </a:t>
            </a:r>
            <a:r>
              <a:rPr lang="ru-RU" altLang="ru-RU" sz="2400" b="1" dirty="0" smtClean="0">
                <a:latin typeface="Times New Roman" pitchFamily="18" charset="0"/>
              </a:rPr>
              <a:t>Представьте числа в виде степени с основанием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endParaRPr lang="ru-RU" altLang="ru-RU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285720" y="785794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857224" y="785794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1071538" y="714356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85720" y="1344027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857224" y="1344027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071538" y="1272589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85720" y="2058407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857224" y="2058407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071538" y="1986969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285720" y="2772787"/>
            <a:ext cx="10715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64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071538" y="2772787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285852" y="2701349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3426" name="Object 2"/>
          <p:cNvGraphicFramePr>
            <a:graphicFrameLocks noChangeAspect="1"/>
          </p:cNvGraphicFramePr>
          <p:nvPr/>
        </p:nvGraphicFramePr>
        <p:xfrm>
          <a:off x="412750" y="3517900"/>
          <a:ext cx="52070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6" name="Формула" r:id="rId3" imgW="266400" imgH="393480" progId="Equation.3">
                  <p:embed/>
                </p:oleObj>
              </mc:Choice>
              <mc:Fallback>
                <p:oleObj name="Формула" r:id="rId3" imgW="2664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" y="3517900"/>
                        <a:ext cx="520700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27" name="Object 3"/>
          <p:cNvGraphicFramePr>
            <a:graphicFrameLocks noChangeAspect="1"/>
          </p:cNvGraphicFramePr>
          <p:nvPr/>
        </p:nvGraphicFramePr>
        <p:xfrm>
          <a:off x="979466" y="3517906"/>
          <a:ext cx="52070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7" name="Формула" r:id="rId5" imgW="266400" imgH="393480" progId="Equation.3">
                  <p:embed/>
                </p:oleObj>
              </mc:Choice>
              <mc:Fallback>
                <p:oleObj name="Формула" r:id="rId5" imgW="2664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466" y="3517906"/>
                        <a:ext cx="520700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071538" y="387626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1500166" y="3630043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1714480" y="3558605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-1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Object 2"/>
          <p:cNvGraphicFramePr>
            <a:graphicFrameLocks noChangeAspect="1"/>
          </p:cNvGraphicFramePr>
          <p:nvPr/>
        </p:nvGraphicFramePr>
        <p:xfrm>
          <a:off x="366713" y="4660900"/>
          <a:ext cx="64452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8" name="Формула" r:id="rId6" imgW="330120" imgH="393480" progId="Equation.3">
                  <p:embed/>
                </p:oleObj>
              </mc:Choice>
              <mc:Fallback>
                <p:oleObj name="Формула" r:id="rId6" imgW="33012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4660900"/>
                        <a:ext cx="644525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3"/>
          <p:cNvGraphicFramePr>
            <a:graphicFrameLocks noChangeAspect="1"/>
          </p:cNvGraphicFramePr>
          <p:nvPr/>
        </p:nvGraphicFramePr>
        <p:xfrm>
          <a:off x="995312" y="4660914"/>
          <a:ext cx="52070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9" name="Формула" r:id="rId8" imgW="266400" imgH="393480" progId="Equation.3">
                  <p:embed/>
                </p:oleObj>
              </mc:Choice>
              <mc:Fallback>
                <p:oleObj name="Формула" r:id="rId8" imgW="2664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12" y="4660914"/>
                        <a:ext cx="520700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087384" y="501927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1516012" y="4773051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1643042" y="4643446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baseline="300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- 4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10" grpId="0"/>
      <p:bldP spid="11" grpId="0"/>
      <p:bldP spid="13" grpId="0"/>
      <p:bldP spid="14" grpId="0"/>
      <p:bldP spid="18" grpId="0"/>
      <p:bldP spid="19" grpId="0"/>
      <p:bldP spid="20" grpId="0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214282" y="-24"/>
            <a:ext cx="8143932" cy="71438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71500" indent="-571500"/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№240(нечетные) </a:t>
            </a:r>
            <a:r>
              <a:rPr lang="ru-RU" altLang="ru-RU" sz="2400" b="1" dirty="0" smtClean="0">
                <a:latin typeface="Times New Roman" pitchFamily="18" charset="0"/>
              </a:rPr>
              <a:t>Вычислите:</a:t>
            </a:r>
            <a:endParaRPr lang="ru-RU" altLang="ru-RU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285720" y="785794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571604" y="642918"/>
          <a:ext cx="42227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06" name="Формула" r:id="rId3" imgW="215640" imgH="393480" progId="Equation.3">
                  <p:embed/>
                </p:oleObj>
              </mc:Choice>
              <mc:Fallback>
                <p:oleObj name="Формула" r:id="rId3" imgW="2156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642918"/>
                        <a:ext cx="422275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2000232" y="642938"/>
          <a:ext cx="671512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07" name="Формула" r:id="rId5" imgW="342720" imgH="393480" progId="Equation.3">
                  <p:embed/>
                </p:oleObj>
              </mc:Choice>
              <mc:Fallback>
                <p:oleObj name="Формула" r:id="rId5" imgW="34272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32" y="642938"/>
                        <a:ext cx="671512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643174" y="785794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=0,04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85720" y="1589060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(-9)</a:t>
            </a:r>
            <a:r>
              <a:rPr lang="ru-RU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895462" y="1514467"/>
          <a:ext cx="81915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08" name="Формула" r:id="rId7" imgW="419040" imgH="431640" progId="Equation.3">
                  <p:embed/>
                </p:oleObj>
              </mc:Choice>
              <mc:Fallback>
                <p:oleObj name="Формула" r:id="rId7" imgW="41904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5462" y="1514467"/>
                        <a:ext cx="81915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2697163" y="1517650"/>
          <a:ext cx="64770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09" name="Формула" r:id="rId9" imgW="330120" imgH="393480" progId="Equation.3">
                  <p:embed/>
                </p:oleObj>
              </mc:Choice>
              <mc:Fallback>
                <p:oleObj name="Формула" r:id="rId9" imgW="33012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7163" y="1517650"/>
                        <a:ext cx="647700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85720" y="2660630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-24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1714480" y="2622550"/>
          <a:ext cx="47307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10" name="Формула" r:id="rId11" imgW="241200" imgH="393480" progId="Equation.3">
                  <p:embed/>
                </p:oleObj>
              </mc:Choice>
              <mc:Fallback>
                <p:oleObj name="Формула" r:id="rId11" imgW="2412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2622550"/>
                        <a:ext cx="473075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2214546" y="2714620"/>
            <a:ext cx="7143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=1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285720" y="3341672"/>
            <a:ext cx="21431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(-1)</a:t>
            </a:r>
            <a:r>
              <a:rPr lang="ru-RU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-17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Object 2"/>
          <p:cNvGraphicFramePr>
            <a:graphicFrameLocks noChangeAspect="1"/>
          </p:cNvGraphicFramePr>
          <p:nvPr/>
        </p:nvGraphicFramePr>
        <p:xfrm>
          <a:off x="2027238" y="3267075"/>
          <a:ext cx="847725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11" name="Формула" r:id="rId13" imgW="431640" imgH="431640" progId="Equation.3">
                  <p:embed/>
                </p:oleObj>
              </mc:Choice>
              <mc:Fallback>
                <p:oleObj name="Формула" r:id="rId13" imgW="431640" imgH="431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7238" y="3267075"/>
                        <a:ext cx="847725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2857488" y="3395662"/>
            <a:ext cx="10001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-1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4457" name="Object 9"/>
          <p:cNvGraphicFramePr>
            <a:graphicFrameLocks noChangeAspect="1"/>
          </p:cNvGraphicFramePr>
          <p:nvPr/>
        </p:nvGraphicFramePr>
        <p:xfrm>
          <a:off x="325417" y="4230688"/>
          <a:ext cx="1624961" cy="984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12" name="Формула" r:id="rId15" imgW="711000" imgH="431640" progId="Equation.3">
                  <p:embed/>
                </p:oleObj>
              </mc:Choice>
              <mc:Fallback>
                <p:oleObj name="Формула" r:id="rId15" imgW="711000" imgH="431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17" y="4230688"/>
                        <a:ext cx="1624961" cy="984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357290" y="4071942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357158" y="5214950"/>
            <a:ext cx="6858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Заменю на </a:t>
            </a:r>
            <a:r>
              <a:rPr lang="ru-RU" sz="2000" b="1" dirty="0" err="1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число,обратное</a:t>
            </a:r>
            <a:r>
              <a:rPr lang="ru-RU" sz="20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основанию степени</a:t>
            </a:r>
            <a:endParaRPr lang="ru-RU" sz="20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85852" y="3714752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4458" name="Object 10"/>
          <p:cNvGraphicFramePr>
            <a:graphicFrameLocks noChangeAspect="1"/>
          </p:cNvGraphicFramePr>
          <p:nvPr/>
        </p:nvGraphicFramePr>
        <p:xfrm>
          <a:off x="1857356" y="4214818"/>
          <a:ext cx="101600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13" name="Формула" r:id="rId17" imgW="444240" imgH="431640" progId="Equation.3">
                  <p:embed/>
                </p:oleObj>
              </mc:Choice>
              <mc:Fallback>
                <p:oleObj name="Формула" r:id="rId17" imgW="444240" imgH="431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56" y="4214818"/>
                        <a:ext cx="1016000" cy="984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428860" y="414338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4459" name="Object 11"/>
          <p:cNvGraphicFramePr>
            <a:graphicFrameLocks noChangeAspect="1"/>
          </p:cNvGraphicFramePr>
          <p:nvPr/>
        </p:nvGraphicFramePr>
        <p:xfrm>
          <a:off x="2511418" y="4229100"/>
          <a:ext cx="1131888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14" name="Формула" r:id="rId19" imgW="495000" imgH="419040" progId="Equation.3">
                  <p:embed/>
                </p:oleObj>
              </mc:Choice>
              <mc:Fallback>
                <p:oleObj name="Формула" r:id="rId19" imgW="495000" imgH="419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1418" y="4229100"/>
                        <a:ext cx="1131888" cy="955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60" name="Object 12"/>
          <p:cNvGraphicFramePr>
            <a:graphicFrameLocks noChangeAspect="1"/>
          </p:cNvGraphicFramePr>
          <p:nvPr/>
        </p:nvGraphicFramePr>
        <p:xfrm>
          <a:off x="3214678" y="4286256"/>
          <a:ext cx="1162050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15" name="Формула" r:id="rId21" imgW="507960" imgH="393480" progId="Equation.3">
                  <p:embed/>
                </p:oleObj>
              </mc:Choice>
              <mc:Fallback>
                <p:oleObj name="Формула" r:id="rId21" imgW="507960" imgH="393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4286256"/>
                        <a:ext cx="1162050" cy="89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61" name="Object 13"/>
          <p:cNvGraphicFramePr>
            <a:graphicFrameLocks noChangeAspect="1"/>
          </p:cNvGraphicFramePr>
          <p:nvPr/>
        </p:nvGraphicFramePr>
        <p:xfrm>
          <a:off x="3995738" y="4286250"/>
          <a:ext cx="113347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16" name="Формула" r:id="rId23" imgW="495000" imgH="393480" progId="Equation.3">
                  <p:embed/>
                </p:oleObj>
              </mc:Choice>
              <mc:Fallback>
                <p:oleObj name="Формула" r:id="rId23" imgW="495000" imgH="393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4286250"/>
                        <a:ext cx="1133475" cy="89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4857752" y="4500570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=3,375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0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7" grpId="0"/>
      <p:bldP spid="19" grpId="0"/>
      <p:bldP spid="20" grpId="0"/>
      <p:bldP spid="21" grpId="0"/>
      <p:bldP spid="23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214282" y="214290"/>
            <a:ext cx="8143932" cy="928694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71500" indent="-571500"/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№274(нечетные)</a:t>
            </a:r>
            <a:r>
              <a:rPr lang="ru-RU" altLang="ru-RU" sz="2400" b="1" dirty="0" smtClean="0">
                <a:latin typeface="Times New Roman" pitchFamily="18" charset="0"/>
              </a:rPr>
              <a:t> Представьте выражение в виде степени</a:t>
            </a:r>
          </a:p>
          <a:p>
            <a:pPr marL="571500" indent="-571500"/>
            <a:r>
              <a:rPr lang="ru-RU" altLang="ru-RU" sz="2400" b="1" dirty="0" smtClean="0">
                <a:latin typeface="Times New Roman" pitchFamily="18" charset="0"/>
              </a:rPr>
              <a:t>с основанием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Times New Roman" pitchFamily="18" charset="0"/>
              </a:rPr>
              <a:t>а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 smtClean="0">
                <a:latin typeface="Times New Roman" pitchFamily="18" charset="0"/>
              </a:rPr>
              <a:t>или произведения степеней с разными</a:t>
            </a:r>
          </a:p>
          <a:p>
            <a:pPr marL="571500" indent="-571500"/>
            <a:r>
              <a:rPr lang="ru-RU" altLang="ru-RU" sz="2400" b="1" dirty="0" smtClean="0">
                <a:latin typeface="Times New Roman" pitchFamily="18" charset="0"/>
              </a:rPr>
              <a:t> основаниями</a:t>
            </a:r>
            <a:endParaRPr lang="ru-RU" altLang="ru-RU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471742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1 вариант</a:t>
            </a:r>
          </a:p>
          <a:p>
            <a:pPr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54291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вариант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049338" y="2705100"/>
          <a:ext cx="2651125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8" name="Формула" r:id="rId3" imgW="1218960" imgH="393480" progId="Equation.3">
                  <p:embed/>
                </p:oleObj>
              </mc:Choice>
              <mc:Fallback>
                <p:oleObj name="Формула" r:id="rId3" imgW="12189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9338" y="2705100"/>
                        <a:ext cx="2651125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19" name="Object 3"/>
          <p:cNvGraphicFramePr>
            <a:graphicFrameLocks noChangeAspect="1"/>
          </p:cNvGraphicFramePr>
          <p:nvPr/>
        </p:nvGraphicFramePr>
        <p:xfrm>
          <a:off x="5767388" y="2705100"/>
          <a:ext cx="2449512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9" name="Формула" r:id="rId5" imgW="1231560" imgH="393480" progId="Equation.3">
                  <p:embed/>
                </p:oleObj>
              </mc:Choice>
              <mc:Fallback>
                <p:oleObj name="Формула" r:id="rId5" imgW="12315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7388" y="2705100"/>
                        <a:ext cx="2449512" cy="774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71472" y="5357826"/>
            <a:ext cx="2643206" cy="6429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altLang="ru-RU" sz="2800" b="1" kern="0" dirty="0">
                <a:solidFill>
                  <a:srgbClr val="C00000"/>
                </a:solidFill>
                <a:latin typeface="Times New Roman" pitchFamily="18" charset="0"/>
              </a:rPr>
              <a:t>Ответ: </a:t>
            </a:r>
            <a:r>
              <a:rPr lang="ru-RU" altLang="ru-RU" sz="2800" b="1" kern="0" dirty="0" smtClean="0">
                <a:latin typeface="Times New Roman" pitchFamily="18" charset="0"/>
              </a:rPr>
              <a:t>-</a:t>
            </a:r>
            <a:r>
              <a:rPr lang="en-US" altLang="ru-RU" sz="2800" b="1" kern="0" dirty="0" smtClean="0">
                <a:latin typeface="Times New Roman" pitchFamily="18" charset="0"/>
              </a:rPr>
              <a:t>5.</a:t>
            </a:r>
            <a:endParaRPr lang="ru-RU" altLang="ru-RU" sz="2800" b="1" kern="0" dirty="0">
              <a:latin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857884" y="5429264"/>
            <a:ext cx="2643206" cy="6429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altLang="ru-RU" sz="2800" b="1" kern="0" dirty="0">
                <a:solidFill>
                  <a:srgbClr val="C00000"/>
                </a:solidFill>
                <a:latin typeface="Times New Roman" pitchFamily="18" charset="0"/>
              </a:rPr>
              <a:t>Ответ: </a:t>
            </a:r>
            <a:r>
              <a:rPr lang="ru-RU" altLang="ru-RU" sz="2800" b="1" kern="0" dirty="0" smtClean="0">
                <a:latin typeface="Times New Roman" pitchFamily="18" charset="0"/>
              </a:rPr>
              <a:t>-</a:t>
            </a:r>
            <a:r>
              <a:rPr lang="en-US" altLang="ru-RU" sz="2800" b="1" kern="0" dirty="0" smtClean="0">
                <a:latin typeface="Times New Roman" pitchFamily="18" charset="0"/>
              </a:rPr>
              <a:t>4.</a:t>
            </a:r>
            <a:endParaRPr lang="ru-RU" altLang="ru-RU" sz="2800" b="1" kern="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6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4857752" y="1928802"/>
            <a:ext cx="21431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  )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214282" y="214290"/>
            <a:ext cx="8143932" cy="928694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71500" indent="-571500"/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№276(нечетные)</a:t>
            </a:r>
            <a:r>
              <a:rPr lang="ru-RU" altLang="ru-RU" sz="2400" b="1" dirty="0" smtClean="0">
                <a:latin typeface="Times New Roman" pitchFamily="18" charset="0"/>
              </a:rPr>
              <a:t> Найдите значение выражения</a:t>
            </a:r>
            <a:endParaRPr lang="ru-RU" altLang="ru-RU" sz="2400" b="1" dirty="0">
              <a:latin typeface="Times New Roman" pitchFamily="18" charset="0"/>
            </a:endParaRPr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214282" y="1857364"/>
          <a:ext cx="2176463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" name="Формула" r:id="rId3" imgW="952200" imgH="469800" progId="Equation.3">
                  <p:embed/>
                </p:oleObj>
              </mc:Choice>
              <mc:Fallback>
                <p:oleObj name="Формула" r:id="rId3" imgW="952200" imgH="469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1857364"/>
                        <a:ext cx="2176463" cy="1071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Овал 3"/>
          <p:cNvSpPr/>
          <p:nvPr/>
        </p:nvSpPr>
        <p:spPr>
          <a:xfrm>
            <a:off x="857224" y="2143116"/>
            <a:ext cx="285752" cy="285752"/>
          </a:xfrm>
          <a:prstGeom prst="ellipse">
            <a:avLst/>
          </a:prstGeom>
          <a:noFill/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85918" y="1857364"/>
            <a:ext cx="285752" cy="285752"/>
          </a:xfrm>
          <a:prstGeom prst="ellipse">
            <a:avLst/>
          </a:prstGeom>
          <a:noFill/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85984" y="1857364"/>
            <a:ext cx="235745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   )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1928802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- 3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5475" name="Object 3"/>
          <p:cNvGraphicFramePr>
            <a:graphicFrameLocks noChangeAspect="1"/>
          </p:cNvGraphicFramePr>
          <p:nvPr/>
        </p:nvGraphicFramePr>
        <p:xfrm>
          <a:off x="2643174" y="2000240"/>
          <a:ext cx="695325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5" name="Формула" r:id="rId5" imgW="304560" imgH="393480" progId="Equation.3">
                  <p:embed/>
                </p:oleObj>
              </mc:Choice>
              <mc:Fallback>
                <p:oleObj name="Формула" r:id="rId5" imgW="3045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74" y="2000240"/>
                        <a:ext cx="695325" cy="896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4143372" y="2201283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3200" b="1" baseline="30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857224" y="2857496"/>
            <a:ext cx="6858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Заменю на </a:t>
            </a:r>
            <a:r>
              <a:rPr lang="ru-RU" sz="2000" b="1" err="1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число</a:t>
            </a:r>
            <a:r>
              <a:rPr lang="ru-RU" sz="2000" b="1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, обратное </a:t>
            </a:r>
            <a:r>
              <a:rPr lang="ru-RU" sz="20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основанию степени</a:t>
            </a:r>
            <a:endParaRPr lang="ru-RU" sz="2000" b="1" baseline="300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7686" y="1643050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39661" y="2071678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5476" name="Object 4"/>
          <p:cNvGraphicFramePr>
            <a:graphicFrameLocks noChangeAspect="1"/>
          </p:cNvGraphicFramePr>
          <p:nvPr/>
        </p:nvGraphicFramePr>
        <p:xfrm>
          <a:off x="5286380" y="2000240"/>
          <a:ext cx="436562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6" name="Формула" r:id="rId7" imgW="190440" imgH="393480" progId="Equation.3">
                  <p:embed/>
                </p:oleObj>
              </mc:Choice>
              <mc:Fallback>
                <p:oleObj name="Формула" r:id="rId7" imgW="1904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2000240"/>
                        <a:ext cx="436562" cy="89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857884" y="1928802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5477" name="Object 5"/>
          <p:cNvGraphicFramePr>
            <a:graphicFrameLocks noChangeAspect="1"/>
          </p:cNvGraphicFramePr>
          <p:nvPr/>
        </p:nvGraphicFramePr>
        <p:xfrm>
          <a:off x="6586538" y="2101847"/>
          <a:ext cx="407987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7" name="Формула" r:id="rId9" imgW="177480" imgH="393480" progId="Equation.3">
                  <p:embed/>
                </p:oleObj>
              </mc:Choice>
              <mc:Fallback>
                <p:oleObj name="Формула" r:id="rId9" imgW="1774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6538" y="2101847"/>
                        <a:ext cx="407987" cy="89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000892" y="2285992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=0,125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 animBg="1"/>
      <p:bldP spid="5" grpId="0" animBg="1"/>
      <p:bldP spid="6" grpId="0"/>
      <p:bldP spid="7" grpId="0"/>
      <p:bldP spid="9" grpId="0"/>
      <p:bldP spid="10" grpId="0"/>
      <p:bldP spid="11" grpId="0"/>
      <p:bldP spid="12" grpId="0"/>
      <p:bldP spid="15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9"/>
            <a:ext cx="8215338" cy="839016"/>
          </a:xfrm>
        </p:spPr>
        <p:txBody>
          <a:bodyPr>
            <a:normAutofit/>
          </a:bodyPr>
          <a:lstStyle/>
          <a:p>
            <a:pPr algn="r"/>
            <a:r>
              <a:rPr lang="en-US" sz="28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.11.23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76" y="2420888"/>
            <a:ext cx="7533448" cy="1508178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«Степень с целым показателем и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ее свойства»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69522" y="1325836"/>
            <a:ext cx="8215338" cy="735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966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8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86770" y="1071546"/>
            <a:ext cx="88572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§8, основные понятия темы;</a:t>
            </a:r>
          </a:p>
          <a:p>
            <a:pPr marL="742950" indent="-742950">
              <a:buAutoNum type="arabicParenR"/>
            </a:pP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выполнить: № 233; </a:t>
            </a:r>
          </a:p>
          <a:p>
            <a:pPr marL="742950" indent="-742950"/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№ 235, </a:t>
            </a:r>
            <a:endParaRPr lang="en-US" sz="3600" b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№ 239,</a:t>
            </a:r>
          </a:p>
          <a:p>
            <a:pPr marL="742950" indent="-742950"/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№ 241,</a:t>
            </a:r>
          </a:p>
          <a:p>
            <a:pPr marL="742950" indent="-742950"/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№ 275</a:t>
            </a:r>
          </a:p>
          <a:p>
            <a:pPr marL="742950" indent="-742950"/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№ 277(3,4).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4318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ПОВТОРЯЙ-КА!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71406" y="714356"/>
            <a:ext cx="201369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(–2)</a:t>
            </a:r>
            <a:r>
              <a:rPr lang="ru-RU" sz="5400" b="1" baseline="30000" dirty="0" smtClean="0">
                <a:solidFill>
                  <a:srgbClr val="CC0099"/>
                </a:solidFill>
                <a:latin typeface="Georgia" pitchFamily="18" charset="0"/>
              </a:rPr>
              <a:t>2</a:t>
            </a:r>
            <a:endParaRPr lang="en-US" sz="5400" b="1" baseline="30000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5462603" y="771522"/>
            <a:ext cx="129875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54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= </a:t>
            </a:r>
            <a:r>
              <a:rPr lang="ru-RU" sz="5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4</a:t>
            </a:r>
            <a:endParaRPr lang="en-US" sz="54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3428992" y="1571612"/>
            <a:ext cx="19303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5400" b="1" dirty="0">
                <a:solidFill>
                  <a:srgbClr val="CC0099"/>
                </a:solidFill>
                <a:latin typeface="Georgia" pitchFamily="18" charset="0"/>
              </a:rPr>
              <a:t>(–</a:t>
            </a:r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1)</a:t>
            </a:r>
            <a:r>
              <a:rPr lang="ru-RU" sz="5400" b="1" baseline="30000" dirty="0" smtClean="0">
                <a:solidFill>
                  <a:srgbClr val="CC0099"/>
                </a:solidFill>
                <a:latin typeface="Georgia" pitchFamily="18" charset="0"/>
              </a:rPr>
              <a:t>9</a:t>
            </a:r>
            <a:endParaRPr lang="en-US" sz="5400" b="1" baseline="30000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5508104" y="1571612"/>
            <a:ext cx="167545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54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= </a:t>
            </a:r>
            <a:r>
              <a:rPr lang="ru-RU" sz="54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–1</a:t>
            </a:r>
            <a:endParaRPr lang="en-US" sz="5400" b="1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857224" y="2434232"/>
            <a:ext cx="13837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–2</a:t>
            </a:r>
            <a:r>
              <a:rPr lang="ru-RU" sz="5400" b="1" baseline="30000" dirty="0" smtClean="0">
                <a:solidFill>
                  <a:srgbClr val="CC0099"/>
                </a:solidFill>
                <a:latin typeface="Georgia" pitchFamily="18" charset="0"/>
              </a:rPr>
              <a:t>5</a:t>
            </a:r>
            <a:endParaRPr lang="en-US" sz="5400" b="1" baseline="30000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5572132" y="2428868"/>
            <a:ext cx="22028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54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= </a:t>
            </a:r>
            <a:r>
              <a:rPr lang="ru-RU" sz="5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–32</a:t>
            </a:r>
            <a:endParaRPr lang="en-US" sz="54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2325037" y="3357562"/>
            <a:ext cx="13949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–2</a:t>
            </a:r>
            <a:r>
              <a:rPr lang="ru-RU" sz="5400" b="1" baseline="30000" dirty="0" smtClean="0">
                <a:solidFill>
                  <a:srgbClr val="CC0099"/>
                </a:solidFill>
                <a:latin typeface="Georgia" pitchFamily="18" charset="0"/>
              </a:rPr>
              <a:t>2</a:t>
            </a:r>
            <a:endParaRPr lang="en-US" sz="5400" b="1" baseline="30000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5572132" y="3349624"/>
            <a:ext cx="178606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54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= </a:t>
            </a:r>
            <a:r>
              <a:rPr lang="ru-RU" sz="5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–4</a:t>
            </a:r>
            <a:endParaRPr lang="en-US" sz="54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4660001" y="4149724"/>
            <a:ext cx="9701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0</a:t>
            </a:r>
            <a:r>
              <a:rPr lang="ru-RU" sz="5400" b="1" baseline="30000" dirty="0" smtClean="0">
                <a:solidFill>
                  <a:srgbClr val="CC0099"/>
                </a:solidFill>
                <a:latin typeface="Georgia" pitchFamily="18" charset="0"/>
              </a:rPr>
              <a:t>9</a:t>
            </a:r>
            <a:endParaRPr lang="en-US" sz="5400" b="1" baseline="30000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5572132" y="4111624"/>
            <a:ext cx="13340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54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= </a:t>
            </a:r>
            <a:r>
              <a:rPr lang="ru-RU" sz="54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0</a:t>
            </a:r>
            <a:endParaRPr lang="en-US" sz="54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25967" name="Text Box 15"/>
          <p:cNvSpPr txBox="1">
            <a:spLocks noChangeArrowheads="1"/>
          </p:cNvSpPr>
          <p:nvPr/>
        </p:nvSpPr>
        <p:spPr bwMode="auto">
          <a:xfrm>
            <a:off x="3929058" y="4786322"/>
            <a:ext cx="180049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5400" b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024</a:t>
            </a:r>
            <a:r>
              <a:rPr lang="ru-RU" sz="5400" b="1" baseline="300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5400" b="1" baseline="30000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968" name="Text Box 16"/>
          <p:cNvSpPr txBox="1">
            <a:spLocks noChangeArrowheads="1"/>
          </p:cNvSpPr>
          <p:nvPr/>
        </p:nvSpPr>
        <p:spPr bwMode="auto">
          <a:xfrm>
            <a:off x="5572132" y="4789497"/>
            <a:ext cx="11881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54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= </a:t>
            </a:r>
            <a:r>
              <a:rPr lang="ru-RU" sz="54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</a:t>
            </a:r>
            <a:endParaRPr lang="en-US" sz="54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pic>
        <p:nvPicPr>
          <p:cNvPr id="17" name="Picture 11" descr="CRCTR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124318" y="2996952"/>
            <a:ext cx="3104030" cy="377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5643570" y="142852"/>
            <a:ext cx="3357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1</a:t>
            </a:r>
            <a:r>
              <a:rPr lang="en-US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.</a:t>
            </a:r>
            <a:r>
              <a:rPr lang="ru-RU" sz="28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Посчитай-КА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!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785918" y="785794"/>
            <a:ext cx="398378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=(–2)</a:t>
            </a:r>
            <a:r>
              <a:rPr lang="ru-RU" sz="5400" b="1" dirty="0" smtClean="0">
                <a:solidFill>
                  <a:srgbClr val="CC0099"/>
                </a:solidFill>
                <a:latin typeface="Times New Roman"/>
                <a:cs typeface="Times New Roman"/>
              </a:rPr>
              <a:t>·</a:t>
            </a:r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(–2)</a:t>
            </a:r>
            <a:endParaRPr lang="en-US" sz="5400" b="1" baseline="30000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2071670" y="2428868"/>
            <a:ext cx="37529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5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5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2·2·2·2·2</a:t>
            </a:r>
            <a:endParaRPr lang="en-US" sz="5400" b="1" baseline="300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469950" y="3357562"/>
            <a:ext cx="22589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=</a:t>
            </a:r>
            <a:r>
              <a:rPr lang="ru-RU" sz="5400" b="1" dirty="0" smtClean="0">
                <a:solidFill>
                  <a:srgbClr val="0000CC"/>
                </a:solidFill>
                <a:latin typeface="Georgia" pitchFamily="18" charset="0"/>
              </a:rPr>
              <a:t>–</a:t>
            </a:r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2</a:t>
            </a:r>
            <a:r>
              <a:rPr lang="ru-RU" sz="5400" b="1" dirty="0" smtClean="0">
                <a:solidFill>
                  <a:srgbClr val="CC0099"/>
                </a:solidFill>
                <a:latin typeface="Times New Roman"/>
                <a:cs typeface="Times New Roman"/>
              </a:rPr>
              <a:t>·</a:t>
            </a:r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2</a:t>
            </a:r>
            <a:endParaRPr lang="en-US" sz="5400" b="1" baseline="30000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072198" y="857232"/>
            <a:ext cx="914400" cy="914400"/>
          </a:xfrm>
          <a:prstGeom prst="ellipse">
            <a:avLst/>
          </a:prstGeom>
          <a:noFill/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286512" y="3429000"/>
            <a:ext cx="1071570" cy="914400"/>
          </a:xfrm>
          <a:prstGeom prst="ellipse">
            <a:avLst/>
          </a:prstGeom>
          <a:noFill/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1357290" y="5572140"/>
            <a:ext cx="77153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К какому виду чисел относятся полученные произведения!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72198" y="785794"/>
            <a:ext cx="2071702" cy="485778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7" grpId="0" autoUpdateAnimBg="0"/>
      <p:bldP spid="125958" grpId="0" autoUpdateAnimBg="0"/>
      <p:bldP spid="125959" grpId="0" autoUpdateAnimBg="0"/>
      <p:bldP spid="125960" grpId="0" autoUpdateAnimBg="0"/>
      <p:bldP spid="125961" grpId="0" autoUpdateAnimBg="0"/>
      <p:bldP spid="125962" grpId="0" autoUpdateAnimBg="0"/>
      <p:bldP spid="125963" grpId="0" autoUpdateAnimBg="0"/>
      <p:bldP spid="125964" grpId="0" autoUpdateAnimBg="0"/>
      <p:bldP spid="125965" grpId="0" autoUpdateAnimBg="0"/>
      <p:bldP spid="125966" grpId="0" autoUpdateAnimBg="0"/>
      <p:bldP spid="125967" grpId="0" autoUpdateAnimBg="0"/>
      <p:bldP spid="125968" grpId="0" autoUpdateAnimBg="0"/>
      <p:bldP spid="19" grpId="0" autoUpdateAnimBg="0"/>
      <p:bldP spid="20" grpId="0" autoUpdateAnimBg="0"/>
      <p:bldP spid="21" grpId="0" autoUpdateAnimBg="0"/>
      <p:bldP spid="22" grpId="0" animBg="1"/>
      <p:bldP spid="22" grpId="1" animBg="1"/>
      <p:bldP spid="23" grpId="0" animBg="1"/>
      <p:bldP spid="23" grpId="1" animBg="1"/>
      <p:bldP spid="24" grpId="0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364697" y="692696"/>
            <a:ext cx="6891108" cy="830997"/>
          </a:xfrm>
          <a:prstGeom prst="rect">
            <a:avLst/>
          </a:prstGeom>
          <a:solidFill>
            <a:srgbClr val="FFFFA3"/>
          </a:solidFill>
          <a:ln>
            <a:solidFill>
              <a:srgbClr val="0000FF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Georgia" pitchFamily="18" charset="0"/>
              </a:rPr>
              <a:t>Сформулируйте правило умножения степеней  с одинаковыми основаниями.</a:t>
            </a: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3322569" y="1484784"/>
            <a:ext cx="1773242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62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5270966" y="1484784"/>
            <a:ext cx="1763624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200" b="1" baseline="30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62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17" name="Text Box 17"/>
          <p:cNvSpPr txBox="1">
            <a:spLocks noChangeArrowheads="1"/>
          </p:cNvSpPr>
          <p:nvPr/>
        </p:nvSpPr>
        <p:spPr bwMode="auto">
          <a:xfrm>
            <a:off x="2051720" y="2326813"/>
            <a:ext cx="3268459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i="1" dirty="0" err="1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m·m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en-US" sz="62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18" name="Text Box 18"/>
          <p:cNvSpPr txBox="1">
            <a:spLocks noChangeArrowheads="1"/>
          </p:cNvSpPr>
          <p:nvPr/>
        </p:nvSpPr>
        <p:spPr bwMode="auto">
          <a:xfrm>
            <a:off x="5270966" y="2321098"/>
            <a:ext cx="1984839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62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62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en-US" sz="6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19" name="Text Box 19"/>
          <p:cNvSpPr txBox="1">
            <a:spLocks noChangeArrowheads="1"/>
          </p:cNvSpPr>
          <p:nvPr/>
        </p:nvSpPr>
        <p:spPr bwMode="auto">
          <a:xfrm>
            <a:off x="2306265" y="3168842"/>
            <a:ext cx="223490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200" b="1" i="1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en-US" sz="62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0" name="Text Box 20"/>
          <p:cNvSpPr txBox="1">
            <a:spLocks noChangeArrowheads="1"/>
          </p:cNvSpPr>
          <p:nvPr/>
        </p:nvSpPr>
        <p:spPr bwMode="auto">
          <a:xfrm>
            <a:off x="5270966" y="3157412"/>
            <a:ext cx="171874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62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sz="6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1" name="Text Box 21"/>
          <p:cNvSpPr txBox="1">
            <a:spLocks noChangeArrowheads="1"/>
          </p:cNvSpPr>
          <p:nvPr/>
        </p:nvSpPr>
        <p:spPr bwMode="auto">
          <a:xfrm>
            <a:off x="2979527" y="4010871"/>
            <a:ext cx="1970411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200" b="1" i="1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6200" b="1" i="1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200" b="1" i="1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6200" b="1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62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2" name="Text Box 22"/>
          <p:cNvSpPr txBox="1">
            <a:spLocks noChangeArrowheads="1"/>
          </p:cNvSpPr>
          <p:nvPr/>
        </p:nvSpPr>
        <p:spPr bwMode="auto">
          <a:xfrm>
            <a:off x="5270966" y="3993726"/>
            <a:ext cx="1454244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62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6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3" name="Text Box 23"/>
          <p:cNvSpPr txBox="1">
            <a:spLocks noChangeArrowheads="1"/>
          </p:cNvSpPr>
          <p:nvPr/>
        </p:nvSpPr>
        <p:spPr bwMode="auto">
          <a:xfrm>
            <a:off x="2134097" y="4852900"/>
            <a:ext cx="301396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5600" b="1" i="1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(–а)</a:t>
            </a:r>
            <a:r>
              <a:rPr lang="en-US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56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(–а)</a:t>
            </a:r>
            <a:r>
              <a:rPr lang="ru-RU" sz="56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56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4" name="Text Box 24"/>
          <p:cNvSpPr txBox="1">
            <a:spLocks noChangeArrowheads="1"/>
          </p:cNvSpPr>
          <p:nvPr/>
        </p:nvSpPr>
        <p:spPr bwMode="auto">
          <a:xfrm>
            <a:off x="5270966" y="4830040"/>
            <a:ext cx="3079689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56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(–а)</a:t>
            </a:r>
            <a:r>
              <a:rPr lang="ru-RU" sz="56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5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56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6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sz="56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5" name="Text Box 25"/>
          <p:cNvSpPr txBox="1">
            <a:spLocks noChangeArrowheads="1"/>
          </p:cNvSpPr>
          <p:nvPr/>
        </p:nvSpPr>
        <p:spPr bwMode="auto">
          <a:xfrm>
            <a:off x="1982459" y="5694928"/>
            <a:ext cx="283282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</a:t>
            </a:r>
            <a:r>
              <a:rPr lang="en-US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62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6" name="Text Box 26"/>
          <p:cNvSpPr txBox="1">
            <a:spLocks noChangeArrowheads="1"/>
          </p:cNvSpPr>
          <p:nvPr/>
        </p:nvSpPr>
        <p:spPr bwMode="auto">
          <a:xfrm>
            <a:off x="4786314" y="5666353"/>
            <a:ext cx="149912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62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6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1" descr="CRCTR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124318" y="2996953"/>
            <a:ext cx="2643201" cy="321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929322" y="142852"/>
            <a:ext cx="3357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en-US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Упрости -КА!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6215074" y="5668708"/>
            <a:ext cx="2824812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19683</a:t>
            </a:r>
            <a:endParaRPr lang="en-US" sz="6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28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28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500"/>
                                        <p:tgtEl>
                                          <p:spTgt spid="128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8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8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500"/>
                                        <p:tgtEl>
                                          <p:spTgt spid="128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8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8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500"/>
                                        <p:tgtEl>
                                          <p:spTgt spid="128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5" grpId="0" autoUpdateAnimBg="0"/>
      <p:bldP spid="128006" grpId="0" autoUpdateAnimBg="0"/>
      <p:bldP spid="128017" grpId="0" autoUpdateAnimBg="0"/>
      <p:bldP spid="128018" grpId="0" autoUpdateAnimBg="0"/>
      <p:bldP spid="128019" grpId="0" autoUpdateAnimBg="0"/>
      <p:bldP spid="128020" grpId="0" autoUpdateAnimBg="0"/>
      <p:bldP spid="128021" grpId="0" autoUpdateAnimBg="0"/>
      <p:bldP spid="128022" grpId="0" autoUpdateAnimBg="0"/>
      <p:bldP spid="128023" grpId="0" autoUpdateAnimBg="0"/>
      <p:bldP spid="128024" grpId="0" autoUpdateAnimBg="0"/>
      <p:bldP spid="128025" grpId="0" autoUpdateAnimBg="0"/>
      <p:bldP spid="128026" grpId="0" autoUpdateAnimBg="0"/>
      <p:bldP spid="1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227740" y="653787"/>
            <a:ext cx="6715172" cy="830997"/>
          </a:xfrm>
          <a:prstGeom prst="rect">
            <a:avLst/>
          </a:prstGeom>
          <a:solidFill>
            <a:srgbClr val="FFFFA3"/>
          </a:solidFill>
          <a:ln>
            <a:solidFill>
              <a:srgbClr val="0000FF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Georgia" pitchFamily="18" charset="0"/>
              </a:rPr>
              <a:t>Сформулируйте правило деления степеней  с одинаковыми </a:t>
            </a:r>
            <a:r>
              <a:rPr lang="ru-RU" sz="2400" b="1" dirty="0" smtClean="0">
                <a:solidFill>
                  <a:srgbClr val="0000CC"/>
                </a:solidFill>
                <a:latin typeface="Georgia" pitchFamily="18" charset="0"/>
              </a:rPr>
              <a:t>основаниями</a:t>
            </a:r>
            <a:endParaRPr lang="ru-RU" sz="2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2571736" y="1571612"/>
            <a:ext cx="203773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62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4938255" y="1571612"/>
            <a:ext cx="149912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6200" b="1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i="1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200" b="1" baseline="300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sz="6200" b="1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041" name="Text Box 17"/>
          <p:cNvSpPr txBox="1">
            <a:spLocks noChangeArrowheads="1"/>
          </p:cNvSpPr>
          <p:nvPr/>
        </p:nvSpPr>
        <p:spPr bwMode="auto">
          <a:xfrm>
            <a:off x="3276151" y="2799000"/>
            <a:ext cx="141897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en-US" sz="62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4948570" y="2813287"/>
            <a:ext cx="1454244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6200" b="1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i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6200" b="1" baseline="30000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sz="6200" b="1" dirty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2500298" y="3711308"/>
            <a:ext cx="203773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u-RU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62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044" name="Text Box 20"/>
          <p:cNvSpPr txBox="1">
            <a:spLocks noChangeArrowheads="1"/>
          </p:cNvSpPr>
          <p:nvPr/>
        </p:nvSpPr>
        <p:spPr bwMode="auto">
          <a:xfrm>
            <a:off x="4948570" y="3739882"/>
            <a:ext cx="1763624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6200" b="1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i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200" b="1" baseline="30000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lang="en-US" sz="6200" b="1" dirty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045" name="Text Box 21"/>
          <p:cNvSpPr txBox="1">
            <a:spLocks noChangeArrowheads="1"/>
          </p:cNvSpPr>
          <p:nvPr/>
        </p:nvSpPr>
        <p:spPr bwMode="auto">
          <a:xfrm>
            <a:off x="2714612" y="4706954"/>
            <a:ext cx="216238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62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046" name="Text Box 22"/>
          <p:cNvSpPr txBox="1">
            <a:spLocks noChangeArrowheads="1"/>
          </p:cNvSpPr>
          <p:nvPr/>
        </p:nvSpPr>
        <p:spPr bwMode="auto">
          <a:xfrm>
            <a:off x="4877550" y="4749816"/>
            <a:ext cx="341414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6200" b="1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нельзя!</a:t>
            </a:r>
            <a:endParaRPr lang="en-US" sz="6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1" descr="CRCTR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124318" y="2996952"/>
            <a:ext cx="3104030" cy="377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5643570" y="142852"/>
            <a:ext cx="3357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3</a:t>
            </a:r>
            <a:r>
              <a:rPr lang="en-US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ru-RU" sz="28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Упрости-КА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!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29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29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500"/>
                                        <p:tgtEl>
                                          <p:spTgt spid="129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 autoUpdateAnimBg="0"/>
      <p:bldP spid="129030" grpId="0" autoUpdateAnimBg="0"/>
      <p:bldP spid="129041" grpId="0" autoUpdateAnimBg="0"/>
      <p:bldP spid="129042" grpId="0" autoUpdateAnimBg="0"/>
      <p:bldP spid="129043" grpId="0" autoUpdateAnimBg="0"/>
      <p:bldP spid="129044" grpId="0" autoUpdateAnimBg="0"/>
      <p:bldP spid="129045" grpId="0" autoUpdateAnimBg="0"/>
      <p:bldP spid="12904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3989767" y="908720"/>
            <a:ext cx="28985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62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6200" b="1" i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2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62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7146800" y="937295"/>
            <a:ext cx="149912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2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6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17" name="Text Box 17"/>
          <p:cNvSpPr txBox="1">
            <a:spLocks noChangeArrowheads="1"/>
          </p:cNvSpPr>
          <p:nvPr/>
        </p:nvSpPr>
        <p:spPr bwMode="auto">
          <a:xfrm>
            <a:off x="3462379" y="1857645"/>
            <a:ext cx="3228769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200" b="1" i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200" b="1" baseline="300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6200" b="1" i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:а</a:t>
            </a:r>
            <a:r>
              <a:rPr lang="ru-RU" sz="6200" b="1" baseline="300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sz="6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2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200" b="1" baseline="300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6200" b="1" baseline="30000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18" name="Text Box 18"/>
          <p:cNvSpPr txBox="1">
            <a:spLocks noChangeArrowheads="1"/>
          </p:cNvSpPr>
          <p:nvPr/>
        </p:nvSpPr>
        <p:spPr bwMode="auto">
          <a:xfrm>
            <a:off x="7146800" y="1862205"/>
            <a:ext cx="149912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200" b="1" baseline="30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62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19" name="Text Box 19"/>
          <p:cNvSpPr txBox="1">
            <a:spLocks noChangeArrowheads="1"/>
          </p:cNvSpPr>
          <p:nvPr/>
        </p:nvSpPr>
        <p:spPr bwMode="auto">
          <a:xfrm>
            <a:off x="1928794" y="2806570"/>
            <a:ext cx="52838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0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(-2024)</a:t>
            </a:r>
            <a:r>
              <a:rPr lang="ru-RU" sz="60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60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0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11+1</a:t>
            </a:r>
            <a:r>
              <a:rPr lang="ru-RU" sz="60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US" sz="60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0" name="Text Box 20"/>
          <p:cNvSpPr txBox="1">
            <a:spLocks noChangeArrowheads="1"/>
          </p:cNvSpPr>
          <p:nvPr/>
        </p:nvSpPr>
        <p:spPr bwMode="auto">
          <a:xfrm>
            <a:off x="7146800" y="2787115"/>
            <a:ext cx="163217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6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1" name="Text Box 21"/>
          <p:cNvSpPr txBox="1">
            <a:spLocks noChangeArrowheads="1"/>
          </p:cNvSpPr>
          <p:nvPr/>
        </p:nvSpPr>
        <p:spPr bwMode="auto">
          <a:xfrm>
            <a:off x="3357554" y="3755495"/>
            <a:ext cx="296587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2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6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6200" b="1" baseline="300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2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6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200" b="1" baseline="300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6200" b="1" baseline="30000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2" name="Text Box 22"/>
          <p:cNvSpPr txBox="1">
            <a:spLocks noChangeArrowheads="1"/>
          </p:cNvSpPr>
          <p:nvPr/>
        </p:nvSpPr>
        <p:spPr bwMode="auto">
          <a:xfrm>
            <a:off x="7146800" y="3702222"/>
            <a:ext cx="163217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6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endParaRPr lang="en-US" sz="6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3" name="Text Box 23"/>
          <p:cNvSpPr txBox="1">
            <a:spLocks noChangeArrowheads="1"/>
          </p:cNvSpPr>
          <p:nvPr/>
        </p:nvSpPr>
        <p:spPr bwMode="auto">
          <a:xfrm>
            <a:off x="3024759" y="4704420"/>
            <a:ext cx="29851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56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–1</a:t>
            </a:r>
            <a:r>
              <a:rPr lang="ru-RU" sz="5600" b="1" baseline="3000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600" b="1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+(–1)</a:t>
            </a:r>
            <a:r>
              <a:rPr lang="ru-RU" sz="5600" b="1" baseline="3000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5600" b="1" baseline="30000" dirty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4" name="Text Box 24"/>
          <p:cNvSpPr txBox="1">
            <a:spLocks noChangeArrowheads="1"/>
          </p:cNvSpPr>
          <p:nvPr/>
        </p:nvSpPr>
        <p:spPr bwMode="auto">
          <a:xfrm>
            <a:off x="7146800" y="4617329"/>
            <a:ext cx="143500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5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endParaRPr lang="en-US" sz="56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5" name="Text Box 25"/>
          <p:cNvSpPr txBox="1">
            <a:spLocks noChangeArrowheads="1"/>
          </p:cNvSpPr>
          <p:nvPr/>
        </p:nvSpPr>
        <p:spPr bwMode="auto">
          <a:xfrm>
            <a:off x="3428992" y="5561013"/>
            <a:ext cx="296587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6200" b="1" baseline="300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2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3</a:t>
            </a:r>
            <a:r>
              <a:rPr lang="en-US" sz="6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6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6200" b="1" baseline="300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6200" b="1" baseline="30000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26" name="Text Box 26"/>
          <p:cNvSpPr txBox="1">
            <a:spLocks noChangeArrowheads="1"/>
          </p:cNvSpPr>
          <p:nvPr/>
        </p:nvSpPr>
        <p:spPr bwMode="auto">
          <a:xfrm>
            <a:off x="7146800" y="5532438"/>
            <a:ext cx="163217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6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lang="en-US" sz="6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1" descr="CRCTR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42844" y="-142900"/>
            <a:ext cx="2143140" cy="260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5643570" y="142852"/>
            <a:ext cx="3357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4</a:t>
            </a:r>
            <a:r>
              <a:rPr lang="en-US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ru-RU" sz="28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Упрости-КА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!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142844" y="2928934"/>
            <a:ext cx="15716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Назовите число,  обратное 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12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85720" y="4714884"/>
            <a:ext cx="15716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 smtClean="0">
                <a:ln w="11430"/>
                <a:solidFill>
                  <a:srgbClr val="66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Назовите число, обратное 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-2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28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28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500"/>
                                        <p:tgtEl>
                                          <p:spTgt spid="128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8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8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500"/>
                                        <p:tgtEl>
                                          <p:spTgt spid="128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8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8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500"/>
                                        <p:tgtEl>
                                          <p:spTgt spid="128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5" grpId="0" autoUpdateAnimBg="0"/>
      <p:bldP spid="128006" grpId="0" autoUpdateAnimBg="0"/>
      <p:bldP spid="128017" grpId="0" autoUpdateAnimBg="0"/>
      <p:bldP spid="128018" grpId="0" autoUpdateAnimBg="0"/>
      <p:bldP spid="128019" grpId="0" autoUpdateAnimBg="0"/>
      <p:bldP spid="128020" grpId="0" autoUpdateAnimBg="0"/>
      <p:bldP spid="128021" grpId="0" autoUpdateAnimBg="0"/>
      <p:bldP spid="128022" grpId="0" autoUpdateAnimBg="0"/>
      <p:bldP spid="128023" grpId="0" autoUpdateAnimBg="0"/>
      <p:bldP spid="128024" grpId="0" autoUpdateAnimBg="0"/>
      <p:bldP spid="128025" grpId="0" autoUpdateAnimBg="0"/>
      <p:bldP spid="128026" grpId="0" autoUpdateAnimBg="0"/>
      <p:bldP spid="17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1420</TotalTime>
  <Words>627</Words>
  <Application>Microsoft Office PowerPoint</Application>
  <PresentationFormat>Экран (4:3)</PresentationFormat>
  <Paragraphs>186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Comic Sans MS</vt:lpstr>
      <vt:lpstr>Georgia</vt:lpstr>
      <vt:lpstr>Times New Roman</vt:lpstr>
      <vt:lpstr>Тема Office</vt:lpstr>
      <vt:lpstr>Формула</vt:lpstr>
      <vt:lpstr>Презентация PowerPoint</vt:lpstr>
      <vt:lpstr>Самостоятельная работа</vt:lpstr>
      <vt:lpstr>10.11.23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</dc:creator>
  <cp:lastModifiedBy>user</cp:lastModifiedBy>
  <cp:revision>63</cp:revision>
  <dcterms:created xsi:type="dcterms:W3CDTF">2023-10-16T04:19:07Z</dcterms:created>
  <dcterms:modified xsi:type="dcterms:W3CDTF">2023-11-13T06:05:57Z</dcterms:modified>
</cp:coreProperties>
</file>