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C1846DC-4A62-4E5D-BD4A-239EC7E0E2A2}" type="doc">
      <dgm:prSet loTypeId="urn:microsoft.com/office/officeart/2005/8/layout/hProcess9" loCatId="process" qsTypeId="urn:microsoft.com/office/officeart/2005/8/quickstyle/simple1" qsCatId="simple" csTypeId="urn:microsoft.com/office/officeart/2005/8/colors/colorful2" csCatId="colorful" phldr="1"/>
      <dgm:spPr/>
    </dgm:pt>
    <dgm:pt modelId="{70957870-6E28-45E1-9E49-494E2C59F74C}">
      <dgm:prSet phldrT="[Текст]" custT="1"/>
      <dgm:spPr/>
      <dgm:t>
        <a:bodyPr/>
        <a:lstStyle/>
        <a:p>
          <a:pPr algn="l"/>
          <a:r>
            <a:rPr lang="ru-RU" sz="140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Предмет</a:t>
          </a:r>
        </a:p>
      </dgm:t>
    </dgm:pt>
    <dgm:pt modelId="{3CCAD584-943B-404F-B52A-BB1F0EDA2D31}" type="parTrans" cxnId="{59F0969D-41A9-4607-A5F0-CCADB682860F}">
      <dgm:prSet/>
      <dgm:spPr/>
      <dgm:t>
        <a:bodyPr/>
        <a:lstStyle/>
        <a:p>
          <a:pPr algn="l"/>
          <a:endParaRPr lang="ru-RU"/>
        </a:p>
      </dgm:t>
    </dgm:pt>
    <dgm:pt modelId="{D54FD18D-FE9B-4AA1-8BF9-65185CD0C5E8}" type="sibTrans" cxnId="{59F0969D-41A9-4607-A5F0-CCADB682860F}">
      <dgm:prSet/>
      <dgm:spPr/>
      <dgm:t>
        <a:bodyPr/>
        <a:lstStyle/>
        <a:p>
          <a:pPr algn="l"/>
          <a:endParaRPr lang="ru-RU"/>
        </a:p>
      </dgm:t>
    </dgm:pt>
    <dgm:pt modelId="{3F2C462B-5A5E-4F7D-A316-6C03B239DC0A}">
      <dgm:prSet phldrT="[Текст]" custT="1"/>
      <dgm:spPr/>
      <dgm:t>
        <a:bodyPr/>
        <a:lstStyle/>
        <a:p>
          <a:pPr algn="l"/>
          <a:r>
            <a:rPr lang="ru-RU" sz="140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Дефициты</a:t>
          </a:r>
        </a:p>
      </dgm:t>
    </dgm:pt>
    <dgm:pt modelId="{0D37A2D8-BCEB-4E73-BC64-047FE7BF9F42}" type="parTrans" cxnId="{DBB95AB3-F845-45AF-99E4-CEDD00B0EC57}">
      <dgm:prSet/>
      <dgm:spPr/>
      <dgm:t>
        <a:bodyPr/>
        <a:lstStyle/>
        <a:p>
          <a:pPr algn="l"/>
          <a:endParaRPr lang="ru-RU"/>
        </a:p>
      </dgm:t>
    </dgm:pt>
    <dgm:pt modelId="{6026C419-4A32-4A6B-AA0F-CE9ADEF7E975}" type="sibTrans" cxnId="{DBB95AB3-F845-45AF-99E4-CEDD00B0EC57}">
      <dgm:prSet/>
      <dgm:spPr/>
      <dgm:t>
        <a:bodyPr/>
        <a:lstStyle/>
        <a:p>
          <a:pPr algn="l"/>
          <a:endParaRPr lang="ru-RU"/>
        </a:p>
      </dgm:t>
    </dgm:pt>
    <dgm:pt modelId="{C60CB43A-E7C5-441D-A51E-2BB08EF6E83E}">
      <dgm:prSet phldrT="[Текст]" custT="1"/>
      <dgm:spPr/>
      <dgm:t>
        <a:bodyPr/>
        <a:lstStyle/>
        <a:p>
          <a:pPr algn="l"/>
          <a:r>
            <a:rPr lang="ru-RU" sz="1300" baseline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Индивидуальные планируемые результаты</a:t>
          </a:r>
        </a:p>
      </dgm:t>
    </dgm:pt>
    <dgm:pt modelId="{0CA50B9C-D427-46C9-AE7F-23517CF75CD3}" type="parTrans" cxnId="{ACEAF1B9-C20D-4FB8-8B32-BBF09248C86A}">
      <dgm:prSet/>
      <dgm:spPr/>
      <dgm:t>
        <a:bodyPr/>
        <a:lstStyle/>
        <a:p>
          <a:pPr algn="l"/>
          <a:endParaRPr lang="ru-RU"/>
        </a:p>
      </dgm:t>
    </dgm:pt>
    <dgm:pt modelId="{38DCD362-4128-41A1-9D8A-EC76B2B1613B}" type="sibTrans" cxnId="{ACEAF1B9-C20D-4FB8-8B32-BBF09248C86A}">
      <dgm:prSet/>
      <dgm:spPr/>
      <dgm:t>
        <a:bodyPr/>
        <a:lstStyle/>
        <a:p>
          <a:pPr algn="l"/>
          <a:endParaRPr lang="ru-RU"/>
        </a:p>
      </dgm:t>
    </dgm:pt>
    <dgm:pt modelId="{DE8AA9B8-A813-4640-A47C-0871BB836841}">
      <dgm:prSet phldrT="[Текст]" custT="1"/>
      <dgm:spPr/>
      <dgm:t>
        <a:bodyPr/>
        <a:lstStyle/>
        <a:p>
          <a:pPr algn="l"/>
          <a:r>
            <a:rPr lang="ru-RU" sz="1300" baseline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Результативность</a:t>
          </a:r>
        </a:p>
      </dgm:t>
    </dgm:pt>
    <dgm:pt modelId="{CFBE6464-9AB4-463A-AFD7-5A8A4B1E97DF}" type="parTrans" cxnId="{85BBA76B-E3DD-45B7-9A42-DCCAEEFD8A1E}">
      <dgm:prSet/>
      <dgm:spPr/>
      <dgm:t>
        <a:bodyPr/>
        <a:lstStyle/>
        <a:p>
          <a:pPr algn="l"/>
          <a:endParaRPr lang="ru-RU"/>
        </a:p>
      </dgm:t>
    </dgm:pt>
    <dgm:pt modelId="{C156310B-5A7A-4B38-A3E9-44EEA47394FF}" type="sibTrans" cxnId="{85BBA76B-E3DD-45B7-9A42-DCCAEEFD8A1E}">
      <dgm:prSet/>
      <dgm:spPr/>
      <dgm:t>
        <a:bodyPr/>
        <a:lstStyle/>
        <a:p>
          <a:pPr algn="l"/>
          <a:endParaRPr lang="ru-RU"/>
        </a:p>
      </dgm:t>
    </dgm:pt>
    <dgm:pt modelId="{63E1FDFC-A4A2-4AD4-BEB1-FFD27C9E99B2}" type="pres">
      <dgm:prSet presAssocID="{1C1846DC-4A62-4E5D-BD4A-239EC7E0E2A2}" presName="CompostProcess" presStyleCnt="0">
        <dgm:presLayoutVars>
          <dgm:dir/>
          <dgm:resizeHandles val="exact"/>
        </dgm:presLayoutVars>
      </dgm:prSet>
      <dgm:spPr/>
    </dgm:pt>
    <dgm:pt modelId="{55A87D0F-FD46-4581-BF0B-CD52CE9CAD33}" type="pres">
      <dgm:prSet presAssocID="{1C1846DC-4A62-4E5D-BD4A-239EC7E0E2A2}" presName="arrow" presStyleLbl="bgShp" presStyleIdx="0" presStyleCnt="1"/>
      <dgm:spPr/>
    </dgm:pt>
    <dgm:pt modelId="{1D7E3A01-326D-4086-812D-44CEF3F383E5}" type="pres">
      <dgm:prSet presAssocID="{1C1846DC-4A62-4E5D-BD4A-239EC7E0E2A2}" presName="linearProcess" presStyleCnt="0"/>
      <dgm:spPr/>
    </dgm:pt>
    <dgm:pt modelId="{4D2CA1D3-A6AD-4708-84D5-2765975C2655}" type="pres">
      <dgm:prSet presAssocID="{70957870-6E28-45E1-9E49-494E2C59F74C}" presName="textNode" presStyleLbl="node1" presStyleIdx="0" presStyleCnt="4" custScaleX="76095">
        <dgm:presLayoutVars>
          <dgm:bulletEnabled val="1"/>
        </dgm:presLayoutVars>
      </dgm:prSet>
      <dgm:spPr/>
    </dgm:pt>
    <dgm:pt modelId="{666B449A-56C0-412D-BA24-56D50348104E}" type="pres">
      <dgm:prSet presAssocID="{D54FD18D-FE9B-4AA1-8BF9-65185CD0C5E8}" presName="sibTrans" presStyleCnt="0"/>
      <dgm:spPr/>
    </dgm:pt>
    <dgm:pt modelId="{60E3E45D-AC45-445E-A6D6-CA0BC1A6092E}" type="pres">
      <dgm:prSet presAssocID="{3F2C462B-5A5E-4F7D-A316-6C03B239DC0A}" presName="textNode" presStyleLbl="node1" presStyleIdx="1" presStyleCnt="4" custScaleX="83332" custLinFactNeighborX="-86653" custLinFactNeighborY="-1667">
        <dgm:presLayoutVars>
          <dgm:bulletEnabled val="1"/>
        </dgm:presLayoutVars>
      </dgm:prSet>
      <dgm:spPr/>
    </dgm:pt>
    <dgm:pt modelId="{01D43A04-F705-448C-9D72-504DADC6F3F9}" type="pres">
      <dgm:prSet presAssocID="{6026C419-4A32-4A6B-AA0F-CE9ADEF7E975}" presName="sibTrans" presStyleCnt="0"/>
      <dgm:spPr/>
    </dgm:pt>
    <dgm:pt modelId="{E0D8FC6C-4C13-4928-8669-4259B24F6E7A}" type="pres">
      <dgm:prSet presAssocID="{C60CB43A-E7C5-441D-A51E-2BB08EF6E83E}" presName="textNode" presStyleLbl="node1" presStyleIdx="2" presStyleCnt="4" custScaleX="190126" custLinFactX="-4349" custLinFactNeighborX="-100000" custLinFactNeighborY="0">
        <dgm:presLayoutVars>
          <dgm:bulletEnabled val="1"/>
        </dgm:presLayoutVars>
      </dgm:prSet>
      <dgm:spPr/>
    </dgm:pt>
    <dgm:pt modelId="{B3BE6096-6C22-4008-9C05-4A24E5B19D68}" type="pres">
      <dgm:prSet presAssocID="{38DCD362-4128-41A1-9D8A-EC76B2B1613B}" presName="sibTrans" presStyleCnt="0"/>
      <dgm:spPr/>
    </dgm:pt>
    <dgm:pt modelId="{3D3C9BCC-EDB8-418D-BC59-8E132DDC1BBA}" type="pres">
      <dgm:prSet presAssocID="{DE8AA9B8-A813-4640-A47C-0871BB836841}" presName="textNode" presStyleLbl="node1" presStyleIdx="3" presStyleCnt="4" custScaleX="119635" custLinFactX="-10078" custLinFactNeighborX="-100000" custLinFactNeighborY="1667">
        <dgm:presLayoutVars>
          <dgm:bulletEnabled val="1"/>
        </dgm:presLayoutVars>
      </dgm:prSet>
      <dgm:spPr/>
    </dgm:pt>
  </dgm:ptLst>
  <dgm:cxnLst>
    <dgm:cxn modelId="{7C181F66-9213-4143-A20B-59AB3DC1B552}" type="presOf" srcId="{70957870-6E28-45E1-9E49-494E2C59F74C}" destId="{4D2CA1D3-A6AD-4708-84D5-2765975C2655}" srcOrd="0" destOrd="0" presId="urn:microsoft.com/office/officeart/2005/8/layout/hProcess9"/>
    <dgm:cxn modelId="{85BBA76B-E3DD-45B7-9A42-DCCAEEFD8A1E}" srcId="{1C1846DC-4A62-4E5D-BD4A-239EC7E0E2A2}" destId="{DE8AA9B8-A813-4640-A47C-0871BB836841}" srcOrd="3" destOrd="0" parTransId="{CFBE6464-9AB4-463A-AFD7-5A8A4B1E97DF}" sibTransId="{C156310B-5A7A-4B38-A3E9-44EEA47394FF}"/>
    <dgm:cxn modelId="{8913C68D-1A12-4D24-8643-6B89670906BE}" type="presOf" srcId="{DE8AA9B8-A813-4640-A47C-0871BB836841}" destId="{3D3C9BCC-EDB8-418D-BC59-8E132DDC1BBA}" srcOrd="0" destOrd="0" presId="urn:microsoft.com/office/officeart/2005/8/layout/hProcess9"/>
    <dgm:cxn modelId="{59F0969D-41A9-4607-A5F0-CCADB682860F}" srcId="{1C1846DC-4A62-4E5D-BD4A-239EC7E0E2A2}" destId="{70957870-6E28-45E1-9E49-494E2C59F74C}" srcOrd="0" destOrd="0" parTransId="{3CCAD584-943B-404F-B52A-BB1F0EDA2D31}" sibTransId="{D54FD18D-FE9B-4AA1-8BF9-65185CD0C5E8}"/>
    <dgm:cxn modelId="{DBB95AB3-F845-45AF-99E4-CEDD00B0EC57}" srcId="{1C1846DC-4A62-4E5D-BD4A-239EC7E0E2A2}" destId="{3F2C462B-5A5E-4F7D-A316-6C03B239DC0A}" srcOrd="1" destOrd="0" parTransId="{0D37A2D8-BCEB-4E73-BC64-047FE7BF9F42}" sibTransId="{6026C419-4A32-4A6B-AA0F-CE9ADEF7E975}"/>
    <dgm:cxn modelId="{CE1284B7-82EB-4E48-BBD6-CD42C284E0EA}" type="presOf" srcId="{C60CB43A-E7C5-441D-A51E-2BB08EF6E83E}" destId="{E0D8FC6C-4C13-4928-8669-4259B24F6E7A}" srcOrd="0" destOrd="0" presId="urn:microsoft.com/office/officeart/2005/8/layout/hProcess9"/>
    <dgm:cxn modelId="{ACEAF1B9-C20D-4FB8-8B32-BBF09248C86A}" srcId="{1C1846DC-4A62-4E5D-BD4A-239EC7E0E2A2}" destId="{C60CB43A-E7C5-441D-A51E-2BB08EF6E83E}" srcOrd="2" destOrd="0" parTransId="{0CA50B9C-D427-46C9-AE7F-23517CF75CD3}" sibTransId="{38DCD362-4128-41A1-9D8A-EC76B2B1613B}"/>
    <dgm:cxn modelId="{851692C1-225A-4F8A-B3A7-3CEFA53D0BF2}" type="presOf" srcId="{3F2C462B-5A5E-4F7D-A316-6C03B239DC0A}" destId="{60E3E45D-AC45-445E-A6D6-CA0BC1A6092E}" srcOrd="0" destOrd="0" presId="urn:microsoft.com/office/officeart/2005/8/layout/hProcess9"/>
    <dgm:cxn modelId="{8D3906F8-C50D-4F26-A291-5B1E420E9B93}" type="presOf" srcId="{1C1846DC-4A62-4E5D-BD4A-239EC7E0E2A2}" destId="{63E1FDFC-A4A2-4AD4-BEB1-FFD27C9E99B2}" srcOrd="0" destOrd="0" presId="urn:microsoft.com/office/officeart/2005/8/layout/hProcess9"/>
    <dgm:cxn modelId="{F3EA5636-5CD7-42CC-A371-058E7E638824}" type="presParOf" srcId="{63E1FDFC-A4A2-4AD4-BEB1-FFD27C9E99B2}" destId="{55A87D0F-FD46-4581-BF0B-CD52CE9CAD33}" srcOrd="0" destOrd="0" presId="urn:microsoft.com/office/officeart/2005/8/layout/hProcess9"/>
    <dgm:cxn modelId="{594769EC-27BC-4705-8C4E-686DB2F3F491}" type="presParOf" srcId="{63E1FDFC-A4A2-4AD4-BEB1-FFD27C9E99B2}" destId="{1D7E3A01-326D-4086-812D-44CEF3F383E5}" srcOrd="1" destOrd="0" presId="urn:microsoft.com/office/officeart/2005/8/layout/hProcess9"/>
    <dgm:cxn modelId="{305895B5-7B2B-499D-8ED0-22F621E661F5}" type="presParOf" srcId="{1D7E3A01-326D-4086-812D-44CEF3F383E5}" destId="{4D2CA1D3-A6AD-4708-84D5-2765975C2655}" srcOrd="0" destOrd="0" presId="urn:microsoft.com/office/officeart/2005/8/layout/hProcess9"/>
    <dgm:cxn modelId="{AC8A48A2-3AE3-4D1B-B0FD-1DB39F2D5E9D}" type="presParOf" srcId="{1D7E3A01-326D-4086-812D-44CEF3F383E5}" destId="{666B449A-56C0-412D-BA24-56D50348104E}" srcOrd="1" destOrd="0" presId="urn:microsoft.com/office/officeart/2005/8/layout/hProcess9"/>
    <dgm:cxn modelId="{3F1FD436-B194-405C-9735-E70AFE830576}" type="presParOf" srcId="{1D7E3A01-326D-4086-812D-44CEF3F383E5}" destId="{60E3E45D-AC45-445E-A6D6-CA0BC1A6092E}" srcOrd="2" destOrd="0" presId="urn:microsoft.com/office/officeart/2005/8/layout/hProcess9"/>
    <dgm:cxn modelId="{6A93617E-FD37-401E-B5B9-54A44C756127}" type="presParOf" srcId="{1D7E3A01-326D-4086-812D-44CEF3F383E5}" destId="{01D43A04-F705-448C-9D72-504DADC6F3F9}" srcOrd="3" destOrd="0" presId="urn:microsoft.com/office/officeart/2005/8/layout/hProcess9"/>
    <dgm:cxn modelId="{70EB66C9-B081-4633-91F5-14F0F96D36BC}" type="presParOf" srcId="{1D7E3A01-326D-4086-812D-44CEF3F383E5}" destId="{E0D8FC6C-4C13-4928-8669-4259B24F6E7A}" srcOrd="4" destOrd="0" presId="urn:microsoft.com/office/officeart/2005/8/layout/hProcess9"/>
    <dgm:cxn modelId="{C7033EE9-2765-43F7-A17F-C108D7F255F7}" type="presParOf" srcId="{1D7E3A01-326D-4086-812D-44CEF3F383E5}" destId="{B3BE6096-6C22-4008-9C05-4A24E5B19D68}" srcOrd="5" destOrd="0" presId="urn:microsoft.com/office/officeart/2005/8/layout/hProcess9"/>
    <dgm:cxn modelId="{83C22451-F008-4340-962B-604AA0C79186}" type="presParOf" srcId="{1D7E3A01-326D-4086-812D-44CEF3F383E5}" destId="{3D3C9BCC-EDB8-418D-BC59-8E132DDC1BBA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A87D0F-FD46-4581-BF0B-CD52CE9CAD33}">
      <dsp:nvSpPr>
        <dsp:cNvPr id="0" name=""/>
        <dsp:cNvSpPr/>
      </dsp:nvSpPr>
      <dsp:spPr>
        <a:xfrm>
          <a:off x="595453" y="0"/>
          <a:ext cx="6748475" cy="2118650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2CA1D3-A6AD-4708-84D5-2765975C2655}">
      <dsp:nvSpPr>
        <dsp:cNvPr id="0" name=""/>
        <dsp:cNvSpPr/>
      </dsp:nvSpPr>
      <dsp:spPr>
        <a:xfrm>
          <a:off x="1278" y="635595"/>
          <a:ext cx="1183758" cy="8474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Предмет</a:t>
          </a:r>
        </a:p>
      </dsp:txBody>
      <dsp:txXfrm>
        <a:off x="42648" y="676965"/>
        <a:ext cx="1101018" cy="764720"/>
      </dsp:txXfrm>
    </dsp:sp>
    <dsp:sp modelId="{60E3E45D-AC45-445E-A6D6-CA0BC1A6092E}">
      <dsp:nvSpPr>
        <dsp:cNvPr id="0" name=""/>
        <dsp:cNvSpPr/>
      </dsp:nvSpPr>
      <dsp:spPr>
        <a:xfrm>
          <a:off x="1213421" y="621467"/>
          <a:ext cx="1296339" cy="847460"/>
        </a:xfrm>
        <a:prstGeom prst="roundRect">
          <a:avLst/>
        </a:prstGeom>
        <a:solidFill>
          <a:schemeClr val="accent2">
            <a:hueOff val="398533"/>
            <a:satOff val="245"/>
            <a:lumOff val="3203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Дефициты</a:t>
          </a:r>
        </a:p>
      </dsp:txBody>
      <dsp:txXfrm>
        <a:off x="1254791" y="662837"/>
        <a:ext cx="1213599" cy="764720"/>
      </dsp:txXfrm>
    </dsp:sp>
    <dsp:sp modelId="{E0D8FC6C-4C13-4928-8669-4259B24F6E7A}">
      <dsp:nvSpPr>
        <dsp:cNvPr id="0" name=""/>
        <dsp:cNvSpPr/>
      </dsp:nvSpPr>
      <dsp:spPr>
        <a:xfrm>
          <a:off x="2626383" y="635595"/>
          <a:ext cx="2957662" cy="847460"/>
        </a:xfrm>
        <a:prstGeom prst="roundRect">
          <a:avLst/>
        </a:prstGeom>
        <a:solidFill>
          <a:schemeClr val="accent2">
            <a:hueOff val="797066"/>
            <a:satOff val="490"/>
            <a:lumOff val="6405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baseline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Индивидуальные планируемые результаты</a:t>
          </a:r>
        </a:p>
      </dsp:txBody>
      <dsp:txXfrm>
        <a:off x="2667753" y="676965"/>
        <a:ext cx="2874922" cy="764720"/>
      </dsp:txXfrm>
    </dsp:sp>
    <dsp:sp modelId="{3D3C9BCC-EDB8-418D-BC59-8E132DDC1BBA}">
      <dsp:nvSpPr>
        <dsp:cNvPr id="0" name=""/>
        <dsp:cNvSpPr/>
      </dsp:nvSpPr>
      <dsp:spPr>
        <a:xfrm>
          <a:off x="5707585" y="649722"/>
          <a:ext cx="1861081" cy="847460"/>
        </a:xfrm>
        <a:prstGeom prst="roundRect">
          <a:avLst/>
        </a:prstGeom>
        <a:solidFill>
          <a:schemeClr val="accent2">
            <a:hueOff val="1195599"/>
            <a:satOff val="735"/>
            <a:lumOff val="9608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baseline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Результативность</a:t>
          </a:r>
        </a:p>
      </dsp:txBody>
      <dsp:txXfrm>
        <a:off x="5748955" y="691092"/>
        <a:ext cx="1778341" cy="7647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9CC63-11AC-4BEF-AA6C-2E8D9046E6C7}" type="datetimeFigureOut">
              <a:rPr lang="ru-RU" smtClean="0"/>
              <a:t>26.10.2023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5B10D-6BEA-4343-B9DC-0061203E39E5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49314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9CC63-11AC-4BEF-AA6C-2E8D9046E6C7}" type="datetimeFigureOut">
              <a:rPr lang="ru-RU" smtClean="0"/>
              <a:t>26.10.2023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5B10D-6BEA-4343-B9DC-0061203E39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74424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9CC63-11AC-4BEF-AA6C-2E8D9046E6C7}" type="datetimeFigureOut">
              <a:rPr lang="ru-RU" smtClean="0"/>
              <a:t>26.10.2023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5B10D-6BEA-4343-B9DC-0061203E39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9396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9CC63-11AC-4BEF-AA6C-2E8D9046E6C7}" type="datetimeFigureOut">
              <a:rPr lang="ru-RU" smtClean="0"/>
              <a:t>26.10.2023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5B10D-6BEA-4343-B9DC-0061203E39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93189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9CC63-11AC-4BEF-AA6C-2E8D9046E6C7}" type="datetimeFigureOut">
              <a:rPr lang="ru-RU" smtClean="0"/>
              <a:t>26.10.2023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5B10D-6BEA-4343-B9DC-0061203E39E5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2179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9CC63-11AC-4BEF-AA6C-2E8D9046E6C7}" type="datetimeFigureOut">
              <a:rPr lang="ru-RU" smtClean="0"/>
              <a:t>26.10.2023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5B10D-6BEA-4343-B9DC-0061203E39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6171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9CC63-11AC-4BEF-AA6C-2E8D9046E6C7}" type="datetimeFigureOut">
              <a:rPr lang="ru-RU" smtClean="0"/>
              <a:t>26.10.2023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5B10D-6BEA-4343-B9DC-0061203E39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3830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9CC63-11AC-4BEF-AA6C-2E8D9046E6C7}" type="datetimeFigureOut">
              <a:rPr lang="ru-RU" smtClean="0"/>
              <a:t>26.10.2023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5B10D-6BEA-4343-B9DC-0061203E39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345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9CC63-11AC-4BEF-AA6C-2E8D9046E6C7}" type="datetimeFigureOut">
              <a:rPr lang="ru-RU" smtClean="0"/>
              <a:t>26.10.2023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5B10D-6BEA-4343-B9DC-0061203E39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1051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839CC63-11AC-4BEF-AA6C-2E8D9046E6C7}" type="datetimeFigureOut">
              <a:rPr lang="ru-RU" smtClean="0"/>
              <a:t>26.10.2023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CA5B10D-6BEA-4343-B9DC-0061203E39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06074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9CC63-11AC-4BEF-AA6C-2E8D9046E6C7}" type="datetimeFigureOut">
              <a:rPr lang="ru-RU" smtClean="0"/>
              <a:t>26.10.2023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5B10D-6BEA-4343-B9DC-0061203E39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5791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839CC63-11AC-4BEF-AA6C-2E8D9046E6C7}" type="datetimeFigureOut">
              <a:rPr lang="ru-RU" smtClean="0"/>
              <a:t>26.10.2023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FCA5B10D-6BEA-4343-B9DC-0061203E39E5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2256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62B12C-51EA-4E21-BCD5-2383167A1E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7390" y="889461"/>
            <a:ext cx="11984610" cy="35661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Актуальные проблемы и перспективы обучения в рамках ФГОС для обучающихся с ОВЗ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FBA8FB8-B285-497F-B9CF-9C53A4F7133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421591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C19C94-BF17-4024-BBA5-ED40F53B4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36E7383-98A7-4511-ABE4-B265E77B79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91752" y="1845734"/>
            <a:ext cx="5901180" cy="4489078"/>
          </a:xfrm>
        </p:spPr>
        <p:txBody>
          <a:bodyPr>
            <a:normAutofit/>
          </a:bodyPr>
          <a:lstStyle/>
          <a:p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Индивидуальный образовательный маршрут позволяет оценить степень достижения поставленных целей и задач в обучении ребёнка с ОВЗ. Позволяет осуществлять контроль образовательного процесса детей с ОВЗ. Структурирует и интегрирует понятийный аппарат каждого специалиста, включенного в данную работу. Мотивирует специалистов к профессиональному росту. Обеспечивает включенность семьи в образовательный процесс. Объединяет всех участников образовательного процесса.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B677CC4-EF5B-4093-8956-1D9D671CE8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11" y="1920712"/>
            <a:ext cx="4885595" cy="40087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10609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DCE335-0895-4A10-80B4-D236FA35B6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</a:rPr>
              <a:t>Основные направления формирования функциональной грамотности:</a:t>
            </a:r>
            <a:endParaRPr lang="ru-RU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45F733C-2817-44CD-AEB2-6972A82E63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9303" y="1845734"/>
            <a:ext cx="10486377" cy="4023360"/>
          </a:xfrm>
        </p:spPr>
        <p:txBody>
          <a:bodyPr>
            <a:normAutofit fontScale="92500" lnSpcReduction="20000"/>
          </a:bodyPr>
          <a:lstStyle/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Математическая грамотность</a:t>
            </a: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Читательская грамотность</a:t>
            </a: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Естественнонаучная грамотность</a:t>
            </a: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Финансовая грамотность</a:t>
            </a: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Цифровая/компьютерная грамотность</a:t>
            </a: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Креативное и критическое мышление</a:t>
            </a:r>
          </a:p>
          <a:p>
            <a:pPr marL="342900" lvl="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Глобальные компетенции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58180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A94346-546E-4C4C-B665-0D037C5F36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A4CAA66-909B-41A0-8CBE-89E09E4D99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Формирование функциональной грамотности у учащихся с ОВЗ является гарантией успеха в любой предметной области и основой развития ключевых компетентностей. Обновленные ФГОС для обучающихся с ОВЗ расширяют поиск и использование активных форм, методов и приёмов обучения, являются необходимым инструментом повышения эффективности коррекционно-развивающего процесса.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93237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1329EB-4688-4217-9F4D-F4D5B092C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0340" y="1845734"/>
            <a:ext cx="10058400" cy="1450757"/>
          </a:xfrm>
        </p:spPr>
        <p:txBody>
          <a:bodyPr>
            <a:normAutofit fontScale="90000"/>
          </a:bodyPr>
          <a:lstStyle/>
          <a:p>
            <a:r>
              <a:rPr lang="ru-RU" sz="8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2F7CC7C-2871-45F9-B3A8-C9E3EB8FEA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270729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FE1B84-F35B-4176-81B2-FFABED649C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Конвенция о правах инвалидов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F80086D-E479-4521-AE0B-9A54F42B63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48486" y="1826880"/>
            <a:ext cx="5216166" cy="4555066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сентября 2008 года Российская Федерация подписала конвенцию о правах инвалидов, одобренную Генеральной Ассамблеей ООН в декабре 2006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Конвенция направлена на защиту прав инвалидов, борьбу с их дискриминацией и обеспечение полного участия людей с ограниченными возможностями здоровья в жизни общества.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213C1A5-8107-4E49-A970-62301473D5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572" y="1737360"/>
            <a:ext cx="4698476" cy="4555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428014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9A97A6-B5C6-41A5-83BD-29D942B3B3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Федеральный закон  «О ратификации Конвенци</a:t>
            </a:r>
            <a:r>
              <a:rPr lang="ru-RU" sz="4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4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о правах инвалидов»</a:t>
            </a:r>
            <a:endParaRPr lang="ru-RU" sz="88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3DF35CF-C7EB-4442-A50F-E36774B7F2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38128" y="1845734"/>
            <a:ext cx="5043340" cy="4023360"/>
          </a:xfrm>
        </p:spPr>
        <p:txBody>
          <a:bodyPr>
            <a:normAutofit/>
          </a:bodyPr>
          <a:lstStyle/>
          <a:p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Федеральный закон должен усилить защиту прав инвалидов, борьбу с их дискриминацией, обеспечить полное участие людей с ограниченными возможностями здоровья в жизни общества.</a:t>
            </a:r>
          </a:p>
          <a:p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Закон послужит ориентиром для дальнейшего совершенствования правового регулирования и практической деятельности в сфере социальной защиты инвалидов.</a:t>
            </a:r>
          </a:p>
          <a:p>
            <a:endParaRPr lang="ru-RU" sz="24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240CE5E-6D44-462A-935D-89C3E3F9D4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734" y="2005047"/>
            <a:ext cx="5691189" cy="37047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931140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9BD498-9A00-48BE-A845-FFB6DA771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29075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Актуальные проблемы </a:t>
            </a:r>
            <a:endParaRPr lang="ru-RU" sz="88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7252574-A2FD-40E4-83D9-A1BAAA411D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845734"/>
            <a:ext cx="5621517" cy="4023360"/>
          </a:xfrm>
        </p:spPr>
        <p:txBody>
          <a:bodyPr>
            <a:normAutofit/>
          </a:bodyPr>
          <a:lstStyle/>
          <a:p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отсутствие необходимых ресурсов для успешной социализации образования</a:t>
            </a:r>
          </a:p>
          <a:p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отсутствие необходимой нормативно – правовой базы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многие акты носят рамочный характер</a:t>
            </a:r>
          </a:p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-акты </a:t>
            </a: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содержат чёткого механизма обеспечения инклюзивного образования, предоставления образовательных услуг конкретным категориям детей с инвалидностью.</a:t>
            </a:r>
          </a:p>
          <a:p>
            <a:r>
              <a:rPr lang="ru-RU" sz="1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ч</a:t>
            </a: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резвычайно великие различия в развитии детей с ОВЗ.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C0BC70E-87A8-4C6E-B0F6-F87B7EECF3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483" y="1845734"/>
            <a:ext cx="5348286" cy="43748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10378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C52A26-F3F6-45E0-96DD-C10FF75B1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4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собые образовательные потребности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530614F-B5B6-4510-9232-AF94FC4E96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5097" y="1737360"/>
            <a:ext cx="10849623" cy="5012231"/>
          </a:xfrm>
        </p:spPr>
        <p:txBody>
          <a:bodyPr>
            <a:normAutofit/>
          </a:bodyPr>
          <a:lstStyle/>
          <a:p>
            <a:r>
              <a:rPr lang="ru-RU" sz="2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аспекте содержания образования – </a:t>
            </a:r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потребность во введении специальных разделов обучения не присутствующих в содержании образования нормально развивающегося ребёнка.</a:t>
            </a:r>
          </a:p>
          <a:p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в аспекте организации обучения – </a:t>
            </a:r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потребность в качественной индивидуализации обучения, в особой пространственной и временной организации образовательной среды. 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в аспекте границ образовательного пространства - </a:t>
            </a:r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потребность в максимальном его расширении, его обеспечение  и за пределами образовательного учреждения.</a:t>
            </a:r>
          </a:p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-в</a:t>
            </a: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аспекте продолжительности образования – </a:t>
            </a:r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потребность в пролонгации процесса обучения,</a:t>
            </a: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выход за рамки школьного возраста.</a:t>
            </a:r>
          </a:p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-в</a:t>
            </a: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аспекте определения круга лиц, участвующих в образовании и их взаимодействия – </a:t>
            </a:r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потребность в согласованном участии специалистов разных профилей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r>
              <a:rPr lang="ru-RU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-потребность во включение родителей </a:t>
            </a: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проблемного ребёнка  в процесс его реабилитации средствами образования и их особая подготовка силами специалистов.</a:t>
            </a:r>
          </a:p>
          <a:p>
            <a:endParaRPr lang="ru-RU" b="1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63953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69426B-D370-4DA6-A57F-9F40230D78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A3A3F72-5BA8-4699-852F-2EF1485A50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6818" t="39345" r="26783" b="22634"/>
          <a:stretch/>
        </p:blipFill>
        <p:spPr>
          <a:xfrm>
            <a:off x="1492578" y="377071"/>
            <a:ext cx="8782639" cy="55401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202401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8C5483-E6E1-433C-9D10-5D7125047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</a:rPr>
              <a:t>Н</a:t>
            </a:r>
            <a:r>
              <a:rPr lang="ru-RU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еобходимые условия для получения качественного образования лицам с ОВЗ</a:t>
            </a:r>
            <a:endParaRPr lang="ru-RU" sz="8000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C11729-6797-4D19-B360-1FBBBC515A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657" y="1845733"/>
            <a:ext cx="11670383" cy="5012267"/>
          </a:xfrm>
        </p:spPr>
        <p:txBody>
          <a:bodyPr>
            <a:normAutofit fontScale="25000" lnSpcReduction="20000"/>
          </a:bodyPr>
          <a:lstStyle/>
          <a:p>
            <a:pPr indent="450215" algn="just">
              <a:lnSpc>
                <a:spcPct val="150000"/>
              </a:lnSpc>
            </a:pPr>
            <a:r>
              <a:rPr lang="ru-RU" sz="6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Под специальными условиями, для получения образования обучающимися с ОВЗ понимают условия обучения, воспитания и развития таких обучающихся, включающие в себя использование:</a:t>
            </a:r>
          </a:p>
          <a:p>
            <a:pPr indent="450215" algn="just">
              <a:lnSpc>
                <a:spcPct val="150000"/>
              </a:lnSpc>
            </a:pPr>
            <a:r>
              <a:rPr lang="ru-RU" sz="6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специальных образовательных программ и методов обучения и воспитания;</a:t>
            </a:r>
          </a:p>
          <a:p>
            <a:pPr indent="450215" algn="just">
              <a:lnSpc>
                <a:spcPct val="150000"/>
              </a:lnSpc>
            </a:pPr>
            <a:r>
              <a:rPr lang="ru-RU" sz="6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специальных учебников, учебных пособий и дидактических материалов;</a:t>
            </a:r>
          </a:p>
          <a:p>
            <a:pPr indent="450215" algn="just">
              <a:lnSpc>
                <a:spcPct val="150000"/>
              </a:lnSpc>
            </a:pPr>
            <a:r>
              <a:rPr lang="ru-RU" sz="6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специальных технических средств обучения коллективного и индивидуального пользования;</a:t>
            </a:r>
          </a:p>
          <a:p>
            <a:pPr indent="450215" algn="just">
              <a:lnSpc>
                <a:spcPct val="150000"/>
              </a:lnSpc>
            </a:pPr>
            <a:r>
              <a:rPr lang="ru-RU" sz="6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предоставление услуг ассистента (помощника), оказывающего обучающимся необходимую техническую помощь;</a:t>
            </a:r>
          </a:p>
          <a:p>
            <a:pPr indent="450215" algn="just">
              <a:lnSpc>
                <a:spcPct val="150000"/>
              </a:lnSpc>
            </a:pPr>
            <a:r>
              <a:rPr lang="ru-RU" sz="6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проведение групповых или индивидуальных коррекционных занятий;</a:t>
            </a:r>
          </a:p>
          <a:p>
            <a:pPr indent="450215" algn="just">
              <a:lnSpc>
                <a:spcPct val="150000"/>
              </a:lnSpc>
            </a:pPr>
            <a:r>
              <a:rPr lang="ru-RU" sz="6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 обеспечение доступа в здания организаций, осуществляющих образовательную деятельность, и другие условия, без которых невозможно или затруднено освоение образовательных программ обучающимися с ОВЗ.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82025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8AEB64-2FA5-4823-AC9E-7D83FD34A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организации учебно-воспитательного процесса</a:t>
            </a:r>
            <a:r>
              <a:rPr lang="ru-RU" sz="3600" b="1" dirty="0"/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5657E32-F961-43C7-A7ED-3DF0BC7BE4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03216" y="1845733"/>
            <a:ext cx="6297106" cy="4658761"/>
          </a:xfrm>
        </p:spPr>
        <p:txBody>
          <a:bodyPr>
            <a:normAutofit/>
          </a:bodyPr>
          <a:lstStyle/>
          <a:p>
            <a:pPr indent="0">
              <a:lnSpc>
                <a:spcPct val="150000"/>
              </a:lnSpc>
              <a:buNone/>
            </a:pP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</a:rPr>
              <a:t>С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учетом адаптированных программ основного общего образования обучающихся с ОВЗ различных групп</a:t>
            </a:r>
          </a:p>
          <a:p>
            <a:pPr indent="450215" algn="just">
              <a:lnSpc>
                <a:spcPct val="150000"/>
              </a:lnSpc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 Учебный план для каждой нозологической группы;</a:t>
            </a:r>
          </a:p>
          <a:p>
            <a:pPr indent="450215" algn="just">
              <a:lnSpc>
                <a:spcPct val="150000"/>
              </a:lnSpc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 Адаптация содержания учебного материала;</a:t>
            </a:r>
          </a:p>
          <a:p>
            <a:pPr indent="450215" algn="just">
              <a:lnSpc>
                <a:spcPct val="150000"/>
              </a:lnSpc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 Корректировка предметных результатов освоения учебных программ; оценки достижения планируемых результатов освоения программы;</a:t>
            </a:r>
          </a:p>
          <a:p>
            <a:pPr indent="450215" algn="just">
              <a:lnSpc>
                <a:spcPct val="150000"/>
              </a:lnSpc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 Применение специальных технологий, методов, приемов на каждом уроке.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B07AB25-26D1-439E-8FE3-8B759B7D63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767" y="1951198"/>
            <a:ext cx="5005633" cy="38038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039882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D14F04-7B4D-4D60-89FD-19837194C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Особенности организации учебно-воспитательного процесса: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C0C2977-566A-4B8E-A4D5-DC3358CBB0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lnSpc>
                <a:spcPct val="150000"/>
              </a:lnSpc>
              <a:buNone/>
            </a:pPr>
            <a:r>
              <a:rPr lang="ru-RU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индивидуальный образовательный маршрут</a:t>
            </a:r>
            <a:endPara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450215" algn="just">
              <a:lnSpc>
                <a:spcPct val="150000"/>
              </a:lnSpc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 Индивидуальный образовательный маршрут (ИОМ) – это индивидуальная программа учащегося на определённый срок обучения, включающая все условия обучения и среды.</a:t>
            </a:r>
          </a:p>
          <a:p>
            <a:pPr indent="450215" algn="just">
              <a:lnSpc>
                <a:spcPct val="150000"/>
              </a:lnSpc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 Разрабатывается в целях создания условий для максимальной реализации образовательных потребностей детей с ОВЗ.</a:t>
            </a:r>
          </a:p>
          <a:p>
            <a:endParaRPr lang="ru-RU" dirty="0"/>
          </a:p>
        </p:txBody>
      </p:sp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FBF38A61-A8E7-4893-8C88-A1847C3C79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7681524"/>
              </p:ext>
            </p:extLst>
          </p:nvPr>
        </p:nvGraphicFramePr>
        <p:xfrm>
          <a:off x="1421434" y="4093615"/>
          <a:ext cx="7939383" cy="2118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69850376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ysClr val="windowText" lastClr="000000"/>
      </a:dk1>
      <a:lt1>
        <a:sysClr val="window" lastClr="FFFFFF"/>
      </a:lt1>
      <a:dk2>
        <a:srgbClr val="514949"/>
      </a:dk2>
      <a:lt2>
        <a:srgbClr val="E1E1DB"/>
      </a:lt2>
      <a:accent1>
        <a:srgbClr val="9DBFBE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00FF"/>
      </a:hlink>
      <a:folHlink>
        <a:srgbClr val="800080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243AF7DC-D15B-41C0-AE81-23980D1B9FC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290</TotalTime>
  <Words>651</Words>
  <Application>Microsoft Office PowerPoint</Application>
  <PresentationFormat>Широкоэкранный</PresentationFormat>
  <Paragraphs>58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Calibri</vt:lpstr>
      <vt:lpstr>Calibri Light</vt:lpstr>
      <vt:lpstr>Symbol</vt:lpstr>
      <vt:lpstr>Times New Roman</vt:lpstr>
      <vt:lpstr>Ретро</vt:lpstr>
      <vt:lpstr>Актуальные проблемы и перспективы обучения в рамках ФГОС для обучающихся с ОВЗ</vt:lpstr>
      <vt:lpstr>Конвенция о правах инвалидов </vt:lpstr>
      <vt:lpstr>Федеральный закон  «О ратификации Конвенции о правах инвалидов»</vt:lpstr>
      <vt:lpstr>Актуальные проблемы </vt:lpstr>
      <vt:lpstr>Особые образовательные потребности</vt:lpstr>
      <vt:lpstr> </vt:lpstr>
      <vt:lpstr>Необходимые условия для получения качественного образования лицам с ОВЗ</vt:lpstr>
      <vt:lpstr>Особенности организации учебно-воспитательного процесса </vt:lpstr>
      <vt:lpstr>Особенности организации учебно-воспитательного процесса:</vt:lpstr>
      <vt:lpstr> </vt:lpstr>
      <vt:lpstr>Основные направления формирования функциональной грамотности:</vt:lpstr>
      <vt:lpstr> 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Актуальные проблемы и перспективы обучения в рамках ФГОС для обучающихся с ОВЗ</dc:title>
  <dc:creator>Sodzi Okita</dc:creator>
  <cp:lastModifiedBy>Sodzi Okita</cp:lastModifiedBy>
  <cp:revision>8</cp:revision>
  <dcterms:created xsi:type="dcterms:W3CDTF">2023-10-26T10:39:38Z</dcterms:created>
  <dcterms:modified xsi:type="dcterms:W3CDTF">2023-10-26T15:29:49Z</dcterms:modified>
</cp:coreProperties>
</file>