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259" r:id="rId3"/>
    <p:sldId id="290" r:id="rId4"/>
    <p:sldId id="294" r:id="rId5"/>
    <p:sldId id="293" r:id="rId6"/>
    <p:sldId id="295" r:id="rId7"/>
    <p:sldId id="283" r:id="rId8"/>
    <p:sldId id="289" r:id="rId9"/>
    <p:sldId id="284" r:id="rId10"/>
    <p:sldId id="296" r:id="rId11"/>
    <p:sldId id="301" r:id="rId12"/>
    <p:sldId id="300" r:id="rId13"/>
    <p:sldId id="285" r:id="rId14"/>
    <p:sldId id="276" r:id="rId15"/>
    <p:sldId id="278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854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97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2042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97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9831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335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40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3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7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7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31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21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10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71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9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8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2D9D0-5B0F-4031-B4B4-1C167939027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8C31245-E6B2-4DDB-AF72-E7EF7209A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9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85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Формирование читательской грамотности на уроках русского языка по теме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«Типы речи. 5 класс» 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384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45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4013"/>
            <a:ext cx="10515600" cy="4872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В притче дедушка говорит о том, что палочки , крючки, буквы лежат на дне чернильницы и их надо </a:t>
            </a:r>
            <a:r>
              <a:rPr lang="ru-RU" sz="3600" dirty="0">
                <a:solidFill>
                  <a:srgbClr val="FF0000"/>
                </a:solidFill>
              </a:rPr>
              <a:t>добывать</a:t>
            </a:r>
            <a:r>
              <a:rPr lang="ru-RU" sz="3600" dirty="0"/>
              <a:t> </a:t>
            </a:r>
            <a:r>
              <a:rPr lang="ru-RU" sz="3600" dirty="0" smtClean="0"/>
              <a:t>оттуда.</a:t>
            </a:r>
            <a:r>
              <a:rPr lang="ru-RU" sz="3600" dirty="0"/>
              <a:t> На что намекал дедушка внуку? </a:t>
            </a:r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05" y="3880237"/>
            <a:ext cx="3848100" cy="285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9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94" y="2133600"/>
            <a:ext cx="10932118" cy="377762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i="1" dirty="0">
                <a:solidFill>
                  <a:srgbClr val="FF0000"/>
                </a:solidFill>
              </a:rPr>
              <a:t>Синонимы из текста к слову «ДОБЫВАТЬ»</a:t>
            </a: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05" y="3685893"/>
            <a:ext cx="38481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9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1161" y="449181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rgbClr val="FF0000"/>
                </a:solidFill>
              </a:rPr>
              <a:t>Синонимы из текста к </a:t>
            </a:r>
            <a:r>
              <a:rPr lang="ru-RU" sz="4000" i="1" dirty="0" smtClean="0">
                <a:solidFill>
                  <a:srgbClr val="FF0000"/>
                </a:solidFill>
              </a:rPr>
              <a:t>слову «ДОБЫВАТЬ»</a:t>
            </a: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5190" y="2133600"/>
            <a:ext cx="9739422" cy="377762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3600" dirty="0"/>
              <a:t>БЕРЁШЬ</a:t>
            </a:r>
          </a:p>
          <a:p>
            <a:r>
              <a:rPr lang="ru-RU" sz="3600" dirty="0"/>
              <a:t>ДОСТАЁШЬ</a:t>
            </a:r>
          </a:p>
          <a:p>
            <a:r>
              <a:rPr lang="ru-RU" sz="3600" dirty="0" smtClean="0"/>
              <a:t>ЗАЦЕПЛЯЕШЬ</a:t>
            </a:r>
            <a:endParaRPr lang="ru-RU" sz="3600" dirty="0"/>
          </a:p>
          <a:p>
            <a:r>
              <a:rPr lang="ru-RU" sz="3600" dirty="0"/>
              <a:t>ВЫТАЩИШЬ</a:t>
            </a:r>
          </a:p>
          <a:p>
            <a:endParaRPr lang="ru-RU" dirty="0"/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3935896"/>
            <a:ext cx="3848100" cy="29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3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115" y="624110"/>
            <a:ext cx="10577885" cy="1053615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Работа с толковым словарём в </a:t>
            </a:r>
            <a:r>
              <a:rPr lang="ru-RU" sz="4400" b="1" dirty="0" smtClean="0">
                <a:solidFill>
                  <a:srgbClr val="FF0000"/>
                </a:solidFill>
              </a:rPr>
              <a:t>парах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77726"/>
            <a:ext cx="10253870" cy="3395206"/>
          </a:xfrm>
        </p:spPr>
        <p:txBody>
          <a:bodyPr>
            <a:normAutofit/>
          </a:bodyPr>
          <a:lstStyle/>
          <a:p>
            <a:r>
              <a:rPr lang="ru-RU" sz="2400" dirty="0"/>
              <a:t>Возьмите текст. Найдите и прочитайте предпоследнее предложение. Значение всех   слов понятно в этом предложении? </a:t>
            </a:r>
          </a:p>
          <a:p>
            <a:r>
              <a:rPr lang="ru-RU" sz="2400" dirty="0"/>
              <a:t> Где мы можем узнать значение  этого слова? ( В толковом словаре)</a:t>
            </a:r>
          </a:p>
          <a:p>
            <a:r>
              <a:rPr lang="ru-RU" sz="2400" dirty="0"/>
              <a:t>- У вас на столах лежат  толковые словари. Найдите и прочитайте значение данного слова.</a:t>
            </a:r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116" y="4166482"/>
            <a:ext cx="3556883" cy="269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67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017" y="624110"/>
            <a:ext cx="9874595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955" y="1825625"/>
            <a:ext cx="11019845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sz="4000" dirty="0">
                <a:solidFill>
                  <a:srgbClr val="FF0000"/>
                </a:solidFill>
              </a:rPr>
              <a:t>Притча </a:t>
            </a:r>
            <a:r>
              <a:rPr lang="ru-RU" sz="4000" dirty="0"/>
              <a:t>- это краткий иносказательный поучительный </a:t>
            </a:r>
            <a:r>
              <a:rPr lang="ru-RU" sz="4000" dirty="0" smtClean="0"/>
              <a:t>рассказ</a:t>
            </a:r>
            <a:endParaRPr lang="ru-RU" sz="4000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05" y="3880237"/>
            <a:ext cx="3848100" cy="285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6951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Фронтальная </a:t>
            </a:r>
            <a:r>
              <a:rPr lang="ru-RU" sz="4000" dirty="0" smtClean="0">
                <a:solidFill>
                  <a:srgbClr val="FF0000"/>
                </a:solidFill>
              </a:rPr>
              <a:t>работа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38901"/>
            <a:ext cx="10515600" cy="27511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 smtClean="0"/>
              <a:t>Мотать </a:t>
            </a:r>
            <a:r>
              <a:rPr lang="ru-RU" sz="3600" dirty="0"/>
              <a:t>на ус (или намотать на ус) - значит принимать к сведению, запоминать что-то, учитывать на </a:t>
            </a:r>
            <a:r>
              <a:rPr lang="ru-RU" sz="3600" dirty="0" smtClean="0"/>
              <a:t>будущее</a:t>
            </a:r>
            <a:endParaRPr lang="ru-RU" sz="3600" dirty="0"/>
          </a:p>
          <a:p>
            <a:endParaRPr lang="ru-RU" dirty="0"/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4004344"/>
            <a:ext cx="3848100" cy="285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3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oolsen.ru/wp-content/uploads/2021/06/153-1-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539" y="-254443"/>
            <a:ext cx="12491499" cy="771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Работа  </a:t>
            </a:r>
            <a:r>
              <a:rPr lang="ru-RU" b="1" i="1" dirty="0" smtClean="0"/>
              <a:t>по тексту </a:t>
            </a:r>
            <a:r>
              <a:rPr lang="ru-RU" b="1" i="1" dirty="0"/>
              <a:t>Евгения Андреевича Пермяка «Перо и чернильница».</a:t>
            </a:r>
            <a:endParaRPr lang="ru-RU" dirty="0"/>
          </a:p>
        </p:txBody>
      </p:sp>
      <p:pic>
        <p:nvPicPr>
          <p:cNvPr id="1026" name="Picture 2" descr="«Перо и чернильница»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8080" y="2133600"/>
            <a:ext cx="503766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«Перо и чернильница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508" y="19780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«Перо и чернильница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384" y="1825625"/>
            <a:ext cx="8619214" cy="465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40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Перо и чернильница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015" y="1327868"/>
            <a:ext cx="5598436" cy="513654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1327867"/>
            <a:ext cx="4728258" cy="513654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</a:rPr>
              <a:t>Написал это произведение Евгений Андреевич Пермяк.  Он родился 31 октября 1902 г на Урале в городе Пермь. Пермяк </a:t>
            </a:r>
            <a:r>
              <a:rPr lang="ru-RU" sz="2400" dirty="0" smtClean="0">
                <a:solidFill>
                  <a:srgbClr val="7030A0"/>
                </a:solidFill>
              </a:rPr>
              <a:t>-псевдоним</a:t>
            </a:r>
            <a:r>
              <a:rPr lang="ru-RU" sz="2400" dirty="0">
                <a:solidFill>
                  <a:srgbClr val="7030A0"/>
                </a:solidFill>
              </a:rPr>
              <a:t>, который он взял по названию города, в котором родился и сыграл огромную роль в его творческой карьере. Настоящая его фамилия </a:t>
            </a:r>
            <a:r>
              <a:rPr lang="ru-RU" sz="2400" dirty="0" err="1">
                <a:solidFill>
                  <a:srgbClr val="7030A0"/>
                </a:solidFill>
              </a:rPr>
              <a:t>Виссов</a:t>
            </a:r>
            <a:r>
              <a:rPr lang="ru-RU" sz="2400" dirty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6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Знакомство с текстом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572" y="2067338"/>
            <a:ext cx="10455040" cy="384388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Предлагаю познакомиться с содержанием текста.  </a:t>
            </a:r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 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Прочитает текст вслух (назвать ученика), остальные следят по тексту. Попытайтесь понять, о чем этот текст.  </a:t>
            </a:r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Кто герои произведения?</a:t>
            </a:r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spc="-3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spc="-30" dirty="0">
                <a:solidFill>
                  <a:schemeClr val="tx1"/>
                </a:solidFill>
                <a:latin typeface="Times New Roman" panose="02020603050405020304" pitchFamily="18" charset="0"/>
              </a:rPr>
              <a:t>Какие предметы названы в тексте?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843" y="4238045"/>
            <a:ext cx="3607076" cy="233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52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ПЕРО И </a:t>
            </a:r>
            <a:r>
              <a:rPr lang="ru-RU" dirty="0" smtClean="0">
                <a:solidFill>
                  <a:srgbClr val="FF0000"/>
                </a:solidFill>
              </a:rPr>
              <a:t>ЧЕРНИЛЬНИЦА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Автор</a:t>
            </a:r>
            <a:r>
              <a:rPr lang="ru-RU" dirty="0">
                <a:solidFill>
                  <a:srgbClr val="FF0000"/>
                </a:solidFill>
              </a:rPr>
              <a:t>: Евгений Пермяк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732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500" dirty="0">
                <a:solidFill>
                  <a:srgbClr val="7030A0"/>
                </a:solidFill>
              </a:rPr>
              <a:t>─ </a:t>
            </a:r>
            <a:r>
              <a:rPr lang="ru-RU" sz="4900" dirty="0">
                <a:solidFill>
                  <a:schemeClr val="tx1"/>
                </a:solidFill>
              </a:rPr>
              <a:t>Скажи, дедушка,─ как-то спросил Сережа,─ откуда ты сказки берешь?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Из чернильницы, мой дружок, из чернильницы.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А как ты их оттуда достаешь, дедушка?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Ручкой с перышком, милый внук, ручкой с перышком.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Как рыбу удочкой?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Да нет, мой маленький, так сказку не выудишь, ─ говорит дедушка. ─ Сперва из чернильницы нужно добыть палочки да научиться их в тетрадку переносить. А потом ─ крючки. А потом ─ буквы. А потом ─ слова. А потом и сказка может зацепиться.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/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Поступил Сережа в школу. Стал из чернильницы сказку добывать. Сначала палочки. Потом крючки. Потом буквы. А потом и слова. Много тетрадок исписал Сережа, а сказка не зацепляется.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Почему это, дедушка, так? Может быть, чернила у меня жидкие, или чернильница мелкая, или перо тупое?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/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─ Не горюй, Сергей! ─ утешает дед. ─ Придет время ─ не только сказку, а, может быть, что-нибудь покрупнее вытащишь... Если, конечно, не в одну чернильницу смотреть будешь, если без людей, сам по себе, жить не начнешь, тогда и чернила будут гуще, и чернильница глубже, и перо острее...</a:t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/>
            </a:r>
            <a:br>
              <a:rPr lang="ru-RU" sz="49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Не все тогда понял малый, а дедову притчу запомнил. На ус намотал ─ другим пересказал.</a:t>
            </a:r>
          </a:p>
          <a:p>
            <a:endParaRPr lang="ru-RU" sz="4900" dirty="0"/>
          </a:p>
        </p:txBody>
      </p:sp>
      <p:pic>
        <p:nvPicPr>
          <p:cNvPr id="6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800" y="147563"/>
            <a:ext cx="2978923" cy="253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283" y="624110"/>
            <a:ext cx="10081329" cy="128089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Выберите какая из русских пословиц отражает основную мысль текста обоснуйте свой выбор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09245"/>
            <a:ext cx="9880158" cy="3767718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/>
              <a:t>Не</a:t>
            </a:r>
            <a:r>
              <a:rPr lang="ru-RU" sz="2400" i="1" dirty="0"/>
              <a:t> пером пишут, а </a:t>
            </a:r>
            <a:r>
              <a:rPr lang="ru-RU" sz="2400" i="1" dirty="0" smtClean="0"/>
              <a:t>умом</a:t>
            </a:r>
            <a:endParaRPr lang="ru-RU" sz="2400" dirty="0"/>
          </a:p>
          <a:p>
            <a:pPr marL="0" indent="0">
              <a:buNone/>
            </a:pPr>
            <a:r>
              <a:rPr lang="ru-RU" sz="2400" i="1" dirty="0" smtClean="0"/>
              <a:t>Перо</a:t>
            </a:r>
            <a:r>
              <a:rPr lang="ru-RU" sz="2400" i="1" dirty="0"/>
              <a:t> сохи легче. 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Грамотей</a:t>
            </a:r>
            <a:r>
              <a:rPr lang="ru-RU" sz="2400" i="1" dirty="0"/>
              <a:t> </a:t>
            </a:r>
            <a:r>
              <a:rPr lang="ru-RU" sz="2400" dirty="0"/>
              <a:t>– </a:t>
            </a:r>
            <a:r>
              <a:rPr lang="ru-RU" sz="2400" i="1" dirty="0"/>
              <a:t>не пахарь (не работник</a:t>
            </a:r>
            <a:r>
              <a:rPr lang="ru-RU" sz="2400" i="1" dirty="0" smtClean="0"/>
              <a:t>)</a:t>
            </a:r>
            <a:endParaRPr lang="ru-RU" sz="2400" dirty="0"/>
          </a:p>
          <a:p>
            <a:pPr marL="0" indent="0">
              <a:buNone/>
            </a:pPr>
            <a:r>
              <a:rPr lang="ru-RU" sz="2400" i="1" dirty="0" smtClean="0"/>
              <a:t>Ни</a:t>
            </a:r>
            <a:r>
              <a:rPr lang="ru-RU" sz="2400" i="1" dirty="0"/>
              <a:t> словами </a:t>
            </a:r>
            <a:r>
              <a:rPr lang="ru-RU" sz="2400" i="1" dirty="0" smtClean="0"/>
              <a:t> </a:t>
            </a:r>
            <a:r>
              <a:rPr lang="ru-RU" sz="2400" i="1" dirty="0"/>
              <a:t> сказать, ни пером  </a:t>
            </a:r>
            <a:r>
              <a:rPr lang="ru-RU" sz="2400" i="1" dirty="0" smtClean="0"/>
              <a:t>написать</a:t>
            </a:r>
            <a:r>
              <a:rPr lang="ru-RU" sz="2400" i="1" dirty="0"/>
              <a:t>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600" y="4583927"/>
            <a:ext cx="3445400" cy="227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09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358" y="111318"/>
            <a:ext cx="9930255" cy="1248355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Переходим к осмысливанию прочитанного и выполнению </a:t>
            </a:r>
            <a:r>
              <a:rPr lang="ru-RU" sz="3200" dirty="0" smtClean="0">
                <a:solidFill>
                  <a:srgbClr val="FF0000"/>
                </a:solidFill>
              </a:rPr>
              <a:t>заданий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404333"/>
              </p:ext>
            </p:extLst>
          </p:nvPr>
        </p:nvGraphicFramePr>
        <p:xfrm>
          <a:off x="838201" y="1987826"/>
          <a:ext cx="6779150" cy="4715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3434">
                  <a:extLst>
                    <a:ext uri="{9D8B030D-6E8A-4147-A177-3AD203B41FA5}">
                      <a16:colId xmlns:a16="http://schemas.microsoft.com/office/drawing/2014/main" val="80904533"/>
                    </a:ext>
                  </a:extLst>
                </a:gridCol>
                <a:gridCol w="676743">
                  <a:extLst>
                    <a:ext uri="{9D8B030D-6E8A-4147-A177-3AD203B41FA5}">
                      <a16:colId xmlns:a16="http://schemas.microsoft.com/office/drawing/2014/main" val="1453711149"/>
                    </a:ext>
                  </a:extLst>
                </a:gridCol>
                <a:gridCol w="1098973">
                  <a:extLst>
                    <a:ext uri="{9D8B030D-6E8A-4147-A177-3AD203B41FA5}">
                      <a16:colId xmlns:a16="http://schemas.microsoft.com/office/drawing/2014/main" val="1922463264"/>
                    </a:ext>
                  </a:extLst>
                </a:gridCol>
              </a:tblGrid>
              <a:tr h="376207">
                <a:tc>
                  <a:txBody>
                    <a:bodyPr/>
                    <a:lstStyle/>
                    <a:p>
                      <a:pPr marL="67945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r>
                        <a:rPr lang="ru-RU" sz="1400" spc="-1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Мальчика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зовут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Сережа?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00000918"/>
                  </a:ext>
                </a:extLst>
              </a:tr>
              <a:tr h="752413">
                <a:tc>
                  <a:txBody>
                    <a:bodyPr/>
                    <a:lstStyle/>
                    <a:p>
                      <a:pPr marL="67945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</a:t>
                      </a:r>
                      <a:r>
                        <a:rPr lang="ru-RU" sz="1400" spc="-15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Сразу</a:t>
                      </a:r>
                      <a:r>
                        <a:rPr lang="ru-RU" sz="1400" spc="-25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ли</a:t>
                      </a:r>
                      <a:r>
                        <a:rPr lang="ru-RU" sz="1400" spc="-5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мальчику</a:t>
                      </a:r>
                      <a:r>
                        <a:rPr lang="ru-RU" sz="1400" spc="-5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удалось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«добыть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сказку»?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19453034"/>
                  </a:ext>
                </a:extLst>
              </a:tr>
              <a:tr h="1203862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</a:t>
                      </a:r>
                      <a:r>
                        <a:rPr lang="ru-RU" sz="1400" spc="-2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Похоже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ли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добывание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сказки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на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процесс</a:t>
                      </a:r>
                      <a:r>
                        <a:rPr lang="ru-RU" sz="1400" spc="-1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ловли рыбы?</a:t>
                      </a:r>
                      <a:endParaRPr lang="ru-RU" sz="1100" dirty="0">
                        <a:effectLst/>
                      </a:endParaRPr>
                    </a:p>
                    <a:p>
                      <a:pPr marL="67945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69797929"/>
                  </a:ext>
                </a:extLst>
              </a:tr>
              <a:tr h="1580068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4.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У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мальчика не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получалось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сказку</a:t>
                      </a:r>
                      <a:r>
                        <a:rPr lang="ru-RU" sz="1400" spc="-2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написать,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потому</a:t>
                      </a:r>
                      <a:r>
                        <a:rPr lang="ru-RU" sz="1400" spc="-2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что</a:t>
                      </a:r>
                      <a:r>
                        <a:rPr lang="ru-RU" sz="1400" spc="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чернила</a:t>
                      </a:r>
                      <a:r>
                        <a:rPr lang="ru-RU" sz="1400" spc="-1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жидкие?</a:t>
                      </a:r>
                      <a:endParaRPr lang="ru-RU" sz="1100">
                        <a:effectLst/>
                      </a:endParaRPr>
                    </a:p>
                    <a:p>
                      <a:pPr marL="67945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72134947"/>
                  </a:ext>
                </a:extLst>
              </a:tr>
              <a:tr h="802574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5.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Верно ли,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что</a:t>
                      </a:r>
                      <a:r>
                        <a:rPr lang="ru-RU" sz="1400" spc="-2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дедушка учил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внука</a:t>
                      </a:r>
                      <a:r>
                        <a:rPr lang="ru-RU" sz="1400" spc="-5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жить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отдельно</a:t>
                      </a:r>
                      <a:r>
                        <a:rPr lang="ru-RU" sz="1400" spc="-2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от</a:t>
                      </a:r>
                      <a:r>
                        <a:rPr lang="ru-RU" sz="1400" spc="-10">
                          <a:effectLst/>
                        </a:rPr>
                        <a:t> </a:t>
                      </a:r>
                      <a:r>
                        <a:rPr lang="ru-RU" sz="1400">
                          <a:effectLst/>
                        </a:rPr>
                        <a:t>людей?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6956507"/>
                  </a:ext>
                </a:extLst>
              </a:tr>
            </a:tbl>
          </a:graphicData>
        </a:graphic>
      </p:graphicFrame>
      <p:pic>
        <p:nvPicPr>
          <p:cNvPr id="5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05" y="3685893"/>
            <a:ext cx="38481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602" y="3717699"/>
            <a:ext cx="38481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70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88058"/>
            <a:ext cx="10515600" cy="130435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  </a:t>
            </a:r>
            <a:r>
              <a:rPr lang="ru-RU" sz="3100" dirty="0" smtClean="0">
                <a:solidFill>
                  <a:srgbClr val="FF0000"/>
                </a:solidFill>
              </a:rPr>
              <a:t>Восстановить последовательность событий необходимо при помощи цифр</a:t>
            </a: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833" y="2162754"/>
            <a:ext cx="10515600" cy="383927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1.Дедушка </a:t>
            </a:r>
            <a:r>
              <a:rPr lang="ru-RU" sz="2800" dirty="0"/>
              <a:t>дает Сереже урок по добыванию сказок.</a:t>
            </a:r>
          </a:p>
          <a:p>
            <a:pPr marL="0" indent="0">
              <a:buNone/>
            </a:pPr>
            <a:r>
              <a:rPr lang="ru-RU" sz="2800" dirty="0" smtClean="0"/>
              <a:t>2.Сережа </a:t>
            </a:r>
            <a:r>
              <a:rPr lang="ru-RU" sz="2800" dirty="0"/>
              <a:t>пересказывает людям дедову притчу.</a:t>
            </a:r>
          </a:p>
          <a:p>
            <a:pPr marL="0" indent="0">
              <a:buNone/>
            </a:pPr>
            <a:r>
              <a:rPr lang="ru-RU" sz="2800" dirty="0" smtClean="0"/>
              <a:t>3.Сережа </a:t>
            </a:r>
            <a:r>
              <a:rPr lang="ru-RU" sz="2800" dirty="0"/>
              <a:t>пробует добывать сказки.</a:t>
            </a:r>
          </a:p>
          <a:p>
            <a:pPr marL="0" indent="0">
              <a:buNone/>
            </a:pPr>
            <a:r>
              <a:rPr lang="ru-RU" sz="2800" dirty="0" smtClean="0"/>
              <a:t>4.Сережа </a:t>
            </a:r>
            <a:r>
              <a:rPr lang="ru-RU" sz="2800" dirty="0"/>
              <a:t>интересуется у дедушки, как добывать сказки.</a:t>
            </a:r>
          </a:p>
          <a:p>
            <a:pPr marL="0" indent="0">
              <a:buNone/>
            </a:pPr>
            <a:r>
              <a:rPr lang="ru-RU" sz="2800" dirty="0" smtClean="0"/>
              <a:t>5.Сережа </a:t>
            </a:r>
            <a:r>
              <a:rPr lang="ru-RU" sz="2800" dirty="0"/>
              <a:t>поступил в школу и научился писать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314" y="4778734"/>
            <a:ext cx="3262685" cy="207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58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Работа в </a:t>
            </a:r>
            <a:r>
              <a:rPr lang="ru-RU" dirty="0" smtClean="0">
                <a:solidFill>
                  <a:srgbClr val="FF0000"/>
                </a:solidFill>
              </a:rPr>
              <a:t>группе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543" y="2133600"/>
            <a:ext cx="10940069" cy="2939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Если </a:t>
            </a:r>
            <a:r>
              <a:rPr lang="ru-RU" sz="3200" dirty="0"/>
              <a:t>бы Евгений Пермяк писал свой текст в XXI веке, какими бы словами  можно </a:t>
            </a:r>
            <a:r>
              <a:rPr lang="ru-RU" sz="3200" dirty="0" smtClean="0"/>
              <a:t>было заменить</a:t>
            </a:r>
            <a:r>
              <a:rPr lang="ru-RU" sz="3200" dirty="0"/>
              <a:t> слова «перо» и «чернильница»?</a:t>
            </a:r>
          </a:p>
        </p:txBody>
      </p:sp>
      <p:pic>
        <p:nvPicPr>
          <p:cNvPr id="4" name="Picture 2" descr="https://avatars.mds.yandex.net/i?id=a3934d30c55f93b6ecb845f2b484247a0031a35e-98588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3777532"/>
            <a:ext cx="38481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69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</TotalTime>
  <Words>234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Легкий дым</vt:lpstr>
      <vt:lpstr> </vt:lpstr>
      <vt:lpstr>Работа  по тексту Евгения Андреевича Пермяка «Перо и чернильница».</vt:lpstr>
      <vt:lpstr>Перо и чернильница</vt:lpstr>
      <vt:lpstr>Знакомство с текстом</vt:lpstr>
      <vt:lpstr>ПЕРО И ЧЕРНИЛЬНИЦА  Автор: Евгений Пермяк</vt:lpstr>
      <vt:lpstr>Выберите какая из русских пословиц отражает основную мысль текста обоснуйте свой выбор</vt:lpstr>
      <vt:lpstr>Переходим к осмысливанию прочитанного и выполнению заданий   </vt:lpstr>
      <vt:lpstr>  Восстановить последовательность событий необходимо при помощи цифр </vt:lpstr>
      <vt:lpstr>Работа в группе  </vt:lpstr>
      <vt:lpstr>Презентация PowerPoint</vt:lpstr>
      <vt:lpstr> </vt:lpstr>
      <vt:lpstr>Синонимы из текста к слову «ДОБЫВАТЬ» </vt:lpstr>
      <vt:lpstr>Работа с толковым словарём в парах </vt:lpstr>
      <vt:lpstr>Презентация PowerPoint</vt:lpstr>
      <vt:lpstr>Фронтальная работа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2023-10-19T11:36:44Z</dcterms:created>
  <dcterms:modified xsi:type="dcterms:W3CDTF">2023-11-13T04:43:05Z</dcterms:modified>
</cp:coreProperties>
</file>