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9" autoAdjust="0"/>
    <p:restoredTop sz="94713" autoAdjust="0"/>
  </p:normalViewPr>
  <p:slideViewPr>
    <p:cSldViewPr>
      <p:cViewPr>
        <p:scale>
          <a:sx n="55" d="100"/>
          <a:sy n="55" d="100"/>
        </p:scale>
        <p:origin x="-3234" y="-12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027" name="Picture 3" descr="H:\графика\asadal\scool\scool\38 [Converted].png"/>
          <p:cNvPicPr>
            <a:picLocks noChangeAspect="1" noChangeArrowheads="1"/>
          </p:cNvPicPr>
          <p:nvPr/>
        </p:nvPicPr>
        <p:blipFill>
          <a:blip r:embed="rId2" cstate="print"/>
          <a:srcRect l="11539" b="11939"/>
          <a:stretch>
            <a:fillRect/>
          </a:stretch>
        </p:blipFill>
        <p:spPr bwMode="auto">
          <a:xfrm>
            <a:off x="0" y="5357826"/>
            <a:ext cx="3286084" cy="1500174"/>
          </a:xfrm>
          <a:prstGeom prst="rect">
            <a:avLst/>
          </a:prstGeom>
          <a:noFill/>
        </p:spPr>
      </p:pic>
      <p:sp>
        <p:nvSpPr>
          <p:cNvPr id="2" name="Заголовок 1"/>
          <p:cNvSpPr>
            <a:spLocks noGrp="1"/>
          </p:cNvSpPr>
          <p:nvPr>
            <p:ph type="ctrTitle"/>
          </p:nvPr>
        </p:nvSpPr>
        <p:spPr>
          <a:xfrm>
            <a:off x="0" y="214290"/>
            <a:ext cx="9144000" cy="1143008"/>
          </a:xfrm>
          <a:gradFill>
            <a:gsLst>
              <a:gs pos="0">
                <a:schemeClr val="accent6">
                  <a:lumMod val="20000"/>
                  <a:lumOff val="80000"/>
                  <a:alpha val="0"/>
                </a:schemeClr>
              </a:gs>
              <a:gs pos="39999">
                <a:schemeClr val="accent6">
                  <a:lumMod val="60000"/>
                  <a:lumOff val="40000"/>
                  <a:alpha val="0"/>
                </a:schemeClr>
              </a:gs>
              <a:gs pos="70000">
                <a:schemeClr val="accent6">
                  <a:lumMod val="75000"/>
                  <a:alpha val="67000"/>
                </a:schemeClr>
              </a:gs>
              <a:gs pos="100000">
                <a:srgbClr val="FF0000">
                  <a:alpha val="60000"/>
                </a:srgbClr>
              </a:gs>
            </a:gsLst>
            <a:lin ang="5400000" scaled="0"/>
          </a:gradFill>
        </p:spPr>
        <p:txBody>
          <a:bodyPr/>
          <a:lstStyle>
            <a:lvl1pPr>
              <a:defRPr b="1">
                <a:solidFill>
                  <a:schemeClr val="bg1">
                    <a:lumMod val="95000"/>
                  </a:schemeClr>
                </a:solidFill>
                <a:effectLst>
                  <a:outerShdw blurRad="38100" dist="38100" dir="2700000" algn="tl">
                    <a:srgbClr val="000000">
                      <a:alpha val="43137"/>
                    </a:srgbClr>
                  </a:outerShdw>
                </a:effectLst>
                <a:latin typeface="Cambria" pitchFamily="18" charset="0"/>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500166" y="2143116"/>
            <a:ext cx="6400800" cy="1752600"/>
          </a:xfrm>
        </p:spPr>
        <p:txBody>
          <a:bodyPr/>
          <a:lstStyle>
            <a:lvl1pPr marL="0" indent="0" algn="ctr">
              <a:buNone/>
              <a:defRPr b="1">
                <a:solidFill>
                  <a:schemeClr val="tx1">
                    <a:lumMod val="75000"/>
                    <a:lumOff val="25000"/>
                  </a:schemeClr>
                </a:solidFill>
                <a:effectLst/>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lvl1pPr>
              <a:defRPr>
                <a:solidFill>
                  <a:srgbClr val="002060"/>
                </a:solidFill>
              </a:defRPr>
            </a:lvl1p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11"/>
          </p:nvPr>
        </p:nvSpPr>
        <p:spPr/>
        <p:txBody>
          <a:bodyPr/>
          <a:lstStyle>
            <a:lvl1pPr>
              <a:defRPr>
                <a:solidFill>
                  <a:srgbClr val="002060"/>
                </a:solidFill>
              </a:defRPr>
            </a:lvl1pPr>
          </a:lstStyle>
          <a:p>
            <a:endParaRPr lang="ru-RU"/>
          </a:p>
        </p:txBody>
      </p:sp>
      <p:sp>
        <p:nvSpPr>
          <p:cNvPr id="6" name="Номер слайда 5"/>
          <p:cNvSpPr>
            <a:spLocks noGrp="1"/>
          </p:cNvSpPr>
          <p:nvPr>
            <p:ph type="sldNum" sz="quarter" idx="12"/>
          </p:nvPr>
        </p:nvSpPr>
        <p:spPr>
          <a:xfrm>
            <a:off x="6553200" y="6356350"/>
            <a:ext cx="1662138" cy="365125"/>
          </a:xfrm>
        </p:spPr>
        <p:txBody>
          <a:bodyPr/>
          <a:lstStyle>
            <a:lvl1pPr>
              <a:defRPr>
                <a:solidFill>
                  <a:srgbClr val="002060"/>
                </a:solidFill>
              </a:defRPr>
            </a:lvl1pPr>
          </a:lstStyle>
          <a:p>
            <a:fld id="{C1075E8C-5C9C-49EE-83B0-A9B84F8E5243}" type="slidenum">
              <a:rPr lang="ru-RU" smtClean="0"/>
              <a:pPr/>
              <a:t>‹#›</a:t>
            </a:fld>
            <a:endParaRPr lang="ru-RU"/>
          </a:p>
        </p:txBody>
      </p:sp>
      <p:pic>
        <p:nvPicPr>
          <p:cNvPr id="1026" name="Picture 2" descr="H:\графика\asadal\scool\scool\23\10101010.png"/>
          <p:cNvPicPr>
            <a:picLocks noChangeAspect="1" noChangeArrowheads="1"/>
          </p:cNvPicPr>
          <p:nvPr/>
        </p:nvPicPr>
        <p:blipFill>
          <a:blip r:embed="rId3" cstate="print"/>
          <a:srcRect l="11857"/>
          <a:stretch>
            <a:fillRect/>
          </a:stretch>
        </p:blipFill>
        <p:spPr bwMode="auto">
          <a:xfrm flipH="1">
            <a:off x="8215338" y="5175261"/>
            <a:ext cx="928662" cy="1682739"/>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ru-RU"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6C1E1A-96B7-498E-9156-F0F160A341F5}" type="datetimeFigureOut">
              <a:rPr lang="ru-RU" smtClean="0"/>
              <a:pPr/>
              <a:t>26.01.2021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75E8C-5C9C-49EE-83B0-A9B84F8E524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bg2">
                <a:shade val="45000"/>
                <a:satMod val="135000"/>
              </a:schemeClr>
              <a:prstClr val="white"/>
            </a:duotone>
          </a:blip>
          <a:srcRect/>
          <a:tile tx="0" ty="0" sx="100000" sy="100000" flip="none" algn="tl"/>
        </a:blipFill>
        <a:effectLst/>
      </p:bgPr>
    </p:bg>
    <p:spTree>
      <p:nvGrpSpPr>
        <p:cNvPr id="1" name=""/>
        <p:cNvGrpSpPr/>
        <p:nvPr/>
      </p:nvGrpSpPr>
      <p:grpSpPr>
        <a:xfrm>
          <a:off x="0" y="0"/>
          <a:ext cx="0" cy="0"/>
          <a:chOff x="0" y="0"/>
          <a:chExt cx="0" cy="0"/>
        </a:xfrm>
      </p:grpSpPr>
      <p:pic>
        <p:nvPicPr>
          <p:cNvPr id="12" name="Picture 4" descr="H:\графика\asadal\scool\scool\38 [Converted]111.png"/>
          <p:cNvPicPr>
            <a:picLocks noChangeAspect="1" noChangeArrowheads="1"/>
          </p:cNvPicPr>
          <p:nvPr/>
        </p:nvPicPr>
        <p:blipFill>
          <a:blip r:embed="rId14" cstate="print"/>
          <a:srcRect l="2920" t="16669" r="3650"/>
          <a:stretch>
            <a:fillRect/>
          </a:stretch>
        </p:blipFill>
        <p:spPr bwMode="auto">
          <a:xfrm>
            <a:off x="0" y="0"/>
            <a:ext cx="9144000" cy="1428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3" descr="H:\графика\asadal\scool\scool\38 [Converted].png"/>
          <p:cNvPicPr>
            <a:picLocks noChangeAspect="1" noChangeArrowheads="1"/>
          </p:cNvPicPr>
          <p:nvPr/>
        </p:nvPicPr>
        <p:blipFill>
          <a:blip r:embed="rId15" cstate="print"/>
          <a:srcRect l="11539" b="11939"/>
          <a:stretch>
            <a:fillRect/>
          </a:stretch>
        </p:blipFill>
        <p:spPr bwMode="auto">
          <a:xfrm>
            <a:off x="0" y="5357826"/>
            <a:ext cx="3286084" cy="1500174"/>
          </a:xfrm>
          <a:prstGeom prst="rect">
            <a:avLst/>
          </a:prstGeom>
          <a:noFill/>
        </p:spPr>
      </p:pic>
      <p:pic>
        <p:nvPicPr>
          <p:cNvPr id="14" name="Picture 2" descr="H:\графика\asadal\scool\scool\23\10101010.png"/>
          <p:cNvPicPr>
            <a:picLocks noChangeAspect="1" noChangeArrowheads="1"/>
          </p:cNvPicPr>
          <p:nvPr/>
        </p:nvPicPr>
        <p:blipFill>
          <a:blip r:embed="rId16" cstate="print"/>
          <a:srcRect l="11857"/>
          <a:stretch>
            <a:fillRect/>
          </a:stretch>
        </p:blipFill>
        <p:spPr bwMode="auto">
          <a:xfrm flipH="1">
            <a:off x="8215338" y="5175261"/>
            <a:ext cx="928662" cy="1682739"/>
          </a:xfrm>
          <a:prstGeom prst="rect">
            <a:avLst/>
          </a:prstGeom>
          <a:noFill/>
        </p:spPr>
      </p:pic>
      <p:sp>
        <p:nvSpPr>
          <p:cNvPr id="2" name="Заголовок 1"/>
          <p:cNvSpPr>
            <a:spLocks noGrp="1"/>
          </p:cNvSpPr>
          <p:nvPr>
            <p:ph type="title"/>
          </p:nvPr>
        </p:nvSpPr>
        <p:spPr>
          <a:xfrm>
            <a:off x="0" y="214290"/>
            <a:ext cx="9144000" cy="1143008"/>
          </a:xfrm>
          <a:prstGeom prst="rect">
            <a:avLst/>
          </a:prstGeom>
          <a:gradFill>
            <a:gsLst>
              <a:gs pos="0">
                <a:schemeClr val="accent6">
                  <a:lumMod val="20000"/>
                  <a:lumOff val="80000"/>
                  <a:alpha val="0"/>
                </a:schemeClr>
              </a:gs>
              <a:gs pos="39999">
                <a:schemeClr val="accent6">
                  <a:lumMod val="60000"/>
                  <a:lumOff val="40000"/>
                  <a:alpha val="0"/>
                </a:schemeClr>
              </a:gs>
              <a:gs pos="70000">
                <a:schemeClr val="accent6">
                  <a:lumMod val="75000"/>
                  <a:alpha val="67000"/>
                </a:schemeClr>
              </a:gs>
              <a:gs pos="100000">
                <a:srgbClr val="FF0000">
                  <a:alpha val="60000"/>
                </a:srgbClr>
              </a:gs>
            </a:gsLst>
            <a:lin ang="5400000" scaled="0"/>
          </a:gradFill>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571612"/>
            <a:ext cx="8229600" cy="4554551"/>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6C1E1A-96B7-498E-9156-F0F160A341F5}" type="datetimeFigureOut">
              <a:rPr lang="ru-RU" smtClean="0"/>
              <a:pPr/>
              <a:t>26.01.2021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075E8C-5C9C-49EE-83B0-A9B84F8E524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b="1" kern="1200">
          <a:solidFill>
            <a:schemeClr val="bg1">
              <a:lumMod val="95000"/>
            </a:schemeClr>
          </a:solidFill>
          <a:effectLst>
            <a:outerShdw blurRad="38100" dist="38100" dir="2700000" algn="tl">
              <a:srgbClr val="000000">
                <a:alpha val="43137"/>
              </a:srgbClr>
            </a:outerShdw>
          </a:effectLst>
          <a:latin typeface="Cambr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chemeClr val="tx1"/>
          </a:solidFill>
          <a:latin typeface="Garamond" pitchFamily="18" charset="0"/>
          <a:ea typeface="+mn-ea"/>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Garamond" pitchFamily="18" charset="0"/>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Garamond" pitchFamily="18" charset="0"/>
          <a:ea typeface="+mn-ea"/>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Garamond" pitchFamily="18" charset="0"/>
          <a:ea typeface="+mn-ea"/>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Garamond"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Урок русского языка</a:t>
            </a:r>
            <a:endParaRPr lang="ru-RU" dirty="0"/>
          </a:p>
        </p:txBody>
      </p:sp>
      <p:sp>
        <p:nvSpPr>
          <p:cNvPr id="3" name="Подзаголовок 2"/>
          <p:cNvSpPr>
            <a:spLocks noGrp="1"/>
          </p:cNvSpPr>
          <p:nvPr>
            <p:ph type="subTitle" idx="1"/>
          </p:nvPr>
        </p:nvSpPr>
        <p:spPr>
          <a:xfrm>
            <a:off x="1500166" y="2143116"/>
            <a:ext cx="6400800" cy="3158092"/>
          </a:xfrm>
        </p:spPr>
        <p:txBody>
          <a:bodyPr>
            <a:normAutofit/>
          </a:bodyPr>
          <a:lstStyle/>
          <a:p>
            <a:r>
              <a:rPr lang="ru-RU" sz="5800" dirty="0" smtClean="0"/>
              <a:t>Связь слов в словосочетании</a:t>
            </a:r>
          </a:p>
          <a:p>
            <a:endParaRPr lang="ru-RU" sz="4400" dirty="0" smtClean="0"/>
          </a:p>
          <a:p>
            <a:endParaRPr lang="ru-RU" dirty="0" smtClean="0"/>
          </a:p>
          <a:p>
            <a:endParaRPr lang="ru-R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2200" dirty="0" smtClean="0"/>
              <a:t/>
            </a:r>
            <a:br>
              <a:rPr lang="ru-RU" sz="2200" dirty="0" smtClean="0"/>
            </a:br>
            <a:r>
              <a:rPr lang="ru-RU" sz="2200" dirty="0" smtClean="0"/>
              <a:t>Заполните таблицу приведенными ниже словосочетаниями, вставляя пропущенные буквы. Определите, какие части речи выступают в качестве зависимых слов при согласовании, управлении, примыкании. </a:t>
            </a:r>
            <a:br>
              <a:rPr lang="ru-RU" sz="2200" dirty="0" smtClean="0"/>
            </a:br>
            <a:r>
              <a:rPr lang="ru-RU" sz="2200" dirty="0" smtClean="0"/>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323528" y="2143116"/>
            <a:ext cx="8568952" cy="3950180"/>
          </a:xfrm>
        </p:spPr>
        <p:txBody>
          <a:bodyPr>
            <a:normAutofit fontScale="85000" lnSpcReduction="10000"/>
          </a:bodyPr>
          <a:lstStyle/>
          <a:p>
            <a:pPr algn="just"/>
            <a:r>
              <a:rPr lang="ru-RU" i="1" dirty="0" smtClean="0"/>
              <a:t>Здание </a:t>
            </a:r>
            <a:r>
              <a:rPr lang="ru-RU" i="1" dirty="0" err="1" smtClean="0"/>
              <a:t>эл</a:t>
            </a:r>
            <a:r>
              <a:rPr lang="ru-RU" i="1" dirty="0" smtClean="0"/>
              <a:t>..</a:t>
            </a:r>
            <a:r>
              <a:rPr lang="ru-RU" i="1" dirty="0" err="1" smtClean="0"/>
              <a:t>ватора</a:t>
            </a:r>
            <a:r>
              <a:rPr lang="ru-RU" i="1" dirty="0" smtClean="0"/>
              <a:t>, легкое пр..к..</a:t>
            </a:r>
            <a:r>
              <a:rPr lang="ru-RU" i="1" dirty="0" err="1" smtClean="0"/>
              <a:t>сновение</a:t>
            </a:r>
            <a:r>
              <a:rPr lang="ru-RU" i="1" dirty="0" smtClean="0"/>
              <a:t>, к..</a:t>
            </a:r>
            <a:r>
              <a:rPr lang="ru-RU" i="1" dirty="0" err="1" smtClean="0"/>
              <a:t>сательная</a:t>
            </a:r>
            <a:r>
              <a:rPr lang="ru-RU" i="1" dirty="0" smtClean="0"/>
              <a:t> к окружности, ..</a:t>
            </a:r>
            <a:r>
              <a:rPr lang="ru-RU" i="1" dirty="0" err="1" smtClean="0"/>
              <a:t>десь</a:t>
            </a:r>
            <a:r>
              <a:rPr lang="ru-RU" i="1" dirty="0" smtClean="0"/>
              <a:t> не курят, качественное прил..</a:t>
            </a:r>
            <a:r>
              <a:rPr lang="ru-RU" i="1" dirty="0" err="1" smtClean="0"/>
              <a:t>гательное</a:t>
            </a:r>
            <a:r>
              <a:rPr lang="ru-RU" i="1" dirty="0" smtClean="0"/>
              <a:t>, </a:t>
            </a:r>
            <a:r>
              <a:rPr lang="ru-RU" i="1" dirty="0" err="1" smtClean="0"/>
              <a:t>ра</a:t>
            </a:r>
            <a:r>
              <a:rPr lang="ru-RU" i="1" dirty="0" smtClean="0"/>
              <a:t>..</a:t>
            </a:r>
            <a:r>
              <a:rPr lang="ru-RU" i="1" dirty="0" err="1" smtClean="0"/>
              <a:t>пространенное</a:t>
            </a:r>
            <a:r>
              <a:rPr lang="ru-RU" i="1" dirty="0" smtClean="0"/>
              <a:t> пр..дл..</a:t>
            </a:r>
            <a:r>
              <a:rPr lang="ru-RU" i="1" dirty="0" err="1" smtClean="0"/>
              <a:t>жение</a:t>
            </a:r>
            <a:r>
              <a:rPr lang="ru-RU" i="1" dirty="0" smtClean="0"/>
              <a:t>, пр..гласить на танец, пр..дл..гать помощь, пр..спустить флаг, </a:t>
            </a:r>
            <a:r>
              <a:rPr lang="ru-RU" i="1" dirty="0" err="1" smtClean="0"/>
              <a:t>оди</a:t>
            </a:r>
            <a:r>
              <a:rPr lang="ru-RU" i="1" dirty="0" smtClean="0"/>
              <a:t>(</a:t>
            </a:r>
            <a:r>
              <a:rPr lang="ru-RU" i="1" dirty="0" err="1" smtClean="0"/>
              <a:t>н</a:t>
            </a:r>
            <a:r>
              <a:rPr lang="ru-RU" i="1" dirty="0" smtClean="0"/>
              <a:t>, </a:t>
            </a:r>
            <a:r>
              <a:rPr lang="ru-RU" i="1" dirty="0" err="1" smtClean="0"/>
              <a:t>нн</a:t>
            </a:r>
            <a:r>
              <a:rPr lang="ru-RU" i="1" dirty="0" smtClean="0"/>
              <a:t>)</a:t>
            </a:r>
            <a:r>
              <a:rPr lang="ru-RU" i="1" dirty="0" err="1" smtClean="0"/>
              <a:t>надцатая</a:t>
            </a:r>
            <a:r>
              <a:rPr lang="ru-RU" i="1" dirty="0" smtClean="0"/>
              <a:t> ост..</a:t>
            </a:r>
            <a:r>
              <a:rPr lang="ru-RU" i="1" dirty="0" err="1" smtClean="0"/>
              <a:t>новка</a:t>
            </a:r>
            <a:r>
              <a:rPr lang="ru-RU" i="1" dirty="0" smtClean="0"/>
              <a:t>, наш пр..подаватель, пр..</a:t>
            </a:r>
            <a:r>
              <a:rPr lang="ru-RU" i="1" dirty="0" err="1" smtClean="0"/>
              <a:t>клонный</a:t>
            </a:r>
            <a:r>
              <a:rPr lang="ru-RU" i="1" dirty="0" smtClean="0"/>
              <a:t> </a:t>
            </a:r>
            <a:r>
              <a:rPr lang="ru-RU" i="1" dirty="0" err="1" smtClean="0"/>
              <a:t>возр</a:t>
            </a:r>
            <a:r>
              <a:rPr lang="ru-RU" i="1" dirty="0" smtClean="0"/>
              <a:t>..</a:t>
            </a:r>
            <a:r>
              <a:rPr lang="ru-RU" i="1" dirty="0" err="1" smtClean="0"/>
              <a:t>ст</a:t>
            </a:r>
            <a:r>
              <a:rPr lang="ru-RU" i="1" dirty="0" smtClean="0"/>
              <a:t>, пр..клонить к..лена, пр..имущество в игре, пр..ехал пр..смотреться, не(за)чем беспокоит(?)</a:t>
            </a:r>
            <a:r>
              <a:rPr lang="ru-RU" i="1" dirty="0" err="1" smtClean="0"/>
              <a:t>ся</a:t>
            </a:r>
            <a:r>
              <a:rPr lang="ru-RU" i="1" dirty="0" smtClean="0"/>
              <a:t>, пр..одолеть пр..</a:t>
            </a:r>
            <a:r>
              <a:rPr lang="ru-RU" i="1" dirty="0" err="1" smtClean="0"/>
              <a:t>пятствия</a:t>
            </a:r>
            <a:r>
              <a:rPr lang="ru-RU" i="1" dirty="0" smtClean="0"/>
              <a:t>, его сб..</a:t>
            </a:r>
            <a:r>
              <a:rPr lang="ru-RU" i="1" dirty="0" err="1" smtClean="0"/>
              <a:t>режения</a:t>
            </a:r>
            <a:r>
              <a:rPr lang="ru-RU" i="1" dirty="0" smtClean="0"/>
              <a:t>, бежал не </a:t>
            </a:r>
            <a:r>
              <a:rPr lang="ru-RU" i="1" dirty="0" err="1" smtClean="0"/>
              <a:t>огляд</a:t>
            </a:r>
            <a:r>
              <a:rPr lang="ru-RU" i="1" dirty="0" smtClean="0"/>
              <a:t>..</a:t>
            </a:r>
            <a:r>
              <a:rPr lang="ru-RU" i="1" dirty="0" err="1" smtClean="0"/>
              <a:t>ваясь</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143008"/>
          </a:xfrm>
        </p:spPr>
        <p:txBody>
          <a:bodyPr>
            <a:normAutofit fontScale="90000"/>
          </a:bodyPr>
          <a:lstStyle/>
          <a:p>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Выпишите из предложений все возможные словосочетания, укажите вид связи.</a:t>
            </a: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3" name="Подзаголовок 2"/>
          <p:cNvSpPr>
            <a:spLocks noGrp="1"/>
          </p:cNvSpPr>
          <p:nvPr>
            <p:ph type="subTitle" idx="1"/>
          </p:nvPr>
        </p:nvSpPr>
        <p:spPr>
          <a:xfrm>
            <a:off x="323528" y="2143116"/>
            <a:ext cx="8496944" cy="4094196"/>
          </a:xfrm>
        </p:spPr>
        <p:txBody>
          <a:bodyPr>
            <a:normAutofit/>
          </a:bodyPr>
          <a:lstStyle/>
          <a:p>
            <a:pPr algn="just"/>
            <a:r>
              <a:rPr lang="ru-RU" sz="3600" i="1" dirty="0" smtClean="0"/>
              <a:t>Направо речка вилась синеватой тенью между белых и пустынных полей. (А.Н. Толстой.) Зреет рожь над жаркой нивой, и от нивы и до нивы гонит ветер прихотливый золотые переливы. (Ф. Тютчев.)</a:t>
            </a:r>
            <a:r>
              <a:rPr lang="ru-RU" sz="3600" dirty="0" smtClean="0"/>
              <a:t/>
            </a:r>
            <a:br>
              <a:rPr lang="ru-RU" sz="3600" dirty="0" smtClean="0"/>
            </a:br>
            <a:endParaRPr lang="ru-RU"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0" y="2143116"/>
            <a:ext cx="9612560" cy="3014076"/>
          </a:xfrm>
        </p:spPr>
        <p:txBody>
          <a:bodyPr>
            <a:normAutofit/>
          </a:bodyPr>
          <a:lstStyle/>
          <a:p>
            <a:r>
              <a:rPr lang="ru-RU" sz="7200" dirty="0" smtClean="0"/>
              <a:t>Спасибо за внимание!</a:t>
            </a:r>
            <a:endParaRPr lang="ru-RU" sz="7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1556792"/>
            <a:ext cx="7772400" cy="4104455"/>
          </a:xfrm>
        </p:spPr>
        <p:txBody>
          <a:bodyPr>
            <a:normAutofit fontScale="70000" lnSpcReduction="20000"/>
          </a:bodyPr>
          <a:lstStyle/>
          <a:p>
            <a:pPr algn="just"/>
            <a:r>
              <a:rPr lang="ru-RU" sz="4000" dirty="0" smtClean="0"/>
              <a:t>Цели: дать понятие о видах связи слов в словосочетании;  научить определять способ связи в словосочетаниях; конструировать их; закрепить понятия о строении и значении словосочетаний;  преобразовывать словосочетания одного грамматического значения в синонимичные с другими видами связи; правильно употреблять словосочетания, связанные способами управления и согласования;  использовать в речи словосочетания – стилистические синонимы</a:t>
            </a:r>
            <a:r>
              <a:rPr lang="ru-RU" dirty="0" smtClean="0"/>
              <a:t>.</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323528" y="1484784"/>
            <a:ext cx="8820472" cy="4680520"/>
          </a:xfrm>
        </p:spPr>
        <p:txBody>
          <a:bodyPr>
            <a:normAutofit fontScale="70000" lnSpcReduction="20000"/>
          </a:bodyPr>
          <a:lstStyle/>
          <a:p>
            <a:r>
              <a:rPr lang="ru-RU" sz="4100" dirty="0" smtClean="0">
                <a:latin typeface="Times New Roman" pitchFamily="18" charset="0"/>
                <a:cs typeface="Times New Roman" pitchFamily="18" charset="0"/>
              </a:rPr>
              <a:t>Согласование: </a:t>
            </a:r>
          </a:p>
          <a:p>
            <a:pPr algn="just"/>
            <a:r>
              <a:rPr lang="ru-RU" sz="4100" dirty="0" smtClean="0">
                <a:latin typeface="Times New Roman" pitchFamily="18" charset="0"/>
                <a:cs typeface="Times New Roman" pitchFamily="18" charset="0"/>
              </a:rPr>
              <a:t>Это такой вид подчинительной связи, при котором зависимое слово ставится в том же роде, числе и падеже, что и главное.</a:t>
            </a:r>
          </a:p>
          <a:p>
            <a:pPr algn="just"/>
            <a:r>
              <a:rPr lang="ru-RU" dirty="0" smtClean="0"/>
              <a:t>При согласовании зависимое слово может быть выражено:</a:t>
            </a:r>
            <a:br>
              <a:rPr lang="ru-RU" dirty="0" smtClean="0"/>
            </a:br>
            <a:r>
              <a:rPr lang="ru-RU" dirty="0" smtClean="0"/>
              <a:t>прилагательным: </a:t>
            </a:r>
            <a:r>
              <a:rPr lang="ru-RU" i="1" dirty="0" smtClean="0"/>
              <a:t>трудная задача;</a:t>
            </a:r>
            <a:endParaRPr lang="ru-RU" dirty="0" smtClean="0"/>
          </a:p>
          <a:p>
            <a:pPr algn="just">
              <a:buFont typeface="Arial" pitchFamily="34" charset="0"/>
              <a:buChar char="•"/>
            </a:pPr>
            <a:r>
              <a:rPr lang="ru-RU" dirty="0" smtClean="0"/>
              <a:t>местоимением-прилагательным: </a:t>
            </a:r>
            <a:r>
              <a:rPr lang="ru-RU" i="1" dirty="0" smtClean="0"/>
              <a:t>наш друг</a:t>
            </a:r>
            <a:r>
              <a:rPr lang="ru-RU" dirty="0" smtClean="0"/>
              <a:t>;</a:t>
            </a:r>
          </a:p>
          <a:p>
            <a:pPr algn="just">
              <a:buFont typeface="Arial" pitchFamily="34" charset="0"/>
              <a:buChar char="•"/>
            </a:pPr>
            <a:r>
              <a:rPr lang="ru-RU" dirty="0" smtClean="0"/>
              <a:t>причастием: </a:t>
            </a:r>
            <a:r>
              <a:rPr lang="ru-RU" i="1" dirty="0" smtClean="0"/>
              <a:t>набегающая волна</a:t>
            </a:r>
            <a:r>
              <a:rPr lang="ru-RU" dirty="0" smtClean="0"/>
              <a:t>;</a:t>
            </a:r>
          </a:p>
          <a:p>
            <a:pPr algn="just">
              <a:buFont typeface="Arial" pitchFamily="34" charset="0"/>
              <a:buChar char="•"/>
            </a:pPr>
            <a:r>
              <a:rPr lang="ru-RU" dirty="0" smtClean="0"/>
              <a:t>порядковым числительным: </a:t>
            </a:r>
            <a:r>
              <a:rPr lang="ru-RU" i="1" dirty="0" smtClean="0"/>
              <a:t>второй подъезд;</a:t>
            </a:r>
            <a:endParaRPr lang="ru-RU" dirty="0" smtClean="0"/>
          </a:p>
          <a:p>
            <a:pPr algn="just">
              <a:buFont typeface="Arial" pitchFamily="34" charset="0"/>
              <a:buChar char="•"/>
            </a:pPr>
            <a:r>
              <a:rPr lang="ru-RU" dirty="0" smtClean="0"/>
              <a:t>количественным числительным в косвенных падежах: </a:t>
            </a:r>
            <a:r>
              <a:rPr lang="ru-RU" i="1" dirty="0" smtClean="0"/>
              <a:t>с тремя товарищами</a:t>
            </a:r>
            <a:r>
              <a:rPr lang="ru-RU" dirty="0" smtClean="0"/>
              <a:t>.</a:t>
            </a:r>
            <a:endParaRPr lang="ru-RU" b="0" dirty="0" smtClean="0">
              <a:latin typeface="Times New Roman" pitchFamily="18" charset="0"/>
              <a:cs typeface="Times New Roman" pitchFamily="18" charset="0"/>
            </a:endParaRPr>
          </a:p>
          <a:p>
            <a:pPr algn="l"/>
            <a:r>
              <a:rPr lang="ru-RU" b="0" dirty="0" smtClean="0">
                <a:latin typeface="Times New Roman" pitchFamily="18" charset="0"/>
                <a:cs typeface="Times New Roman" pitchFamily="18" charset="0"/>
              </a:rPr>
              <a:t>тенистый сад (м. р., ед. ч., им. п.); </a:t>
            </a:r>
            <a:br>
              <a:rPr lang="ru-RU" b="0" dirty="0" smtClean="0">
                <a:latin typeface="Times New Roman" pitchFamily="18" charset="0"/>
                <a:cs typeface="Times New Roman" pitchFamily="18" charset="0"/>
              </a:rPr>
            </a:br>
            <a:r>
              <a:rPr lang="ru-RU" b="0" dirty="0" smtClean="0">
                <a:latin typeface="Times New Roman" pitchFamily="18" charset="0"/>
                <a:cs typeface="Times New Roman" pitchFamily="18" charset="0"/>
              </a:rPr>
              <a:t>после долгой разлуки (ж. р., ед. ч., род. п.);</a:t>
            </a:r>
            <a:br>
              <a:rPr lang="ru-RU" b="0" dirty="0" smtClean="0">
                <a:latin typeface="Times New Roman" pitchFamily="18" charset="0"/>
                <a:cs typeface="Times New Roman" pitchFamily="18" charset="0"/>
              </a:rPr>
            </a:br>
            <a:r>
              <a:rPr lang="ru-RU" b="0" dirty="0" smtClean="0">
                <a:latin typeface="Times New Roman" pitchFamily="18" charset="0"/>
                <a:cs typeface="Times New Roman" pitchFamily="18" charset="0"/>
              </a:rPr>
              <a:t>опавшие листья (мн. ч., им. п.).</a:t>
            </a:r>
          </a:p>
          <a:p>
            <a:pPr algn="just"/>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467544" y="1412776"/>
            <a:ext cx="8676456" cy="5112568"/>
          </a:xfrm>
        </p:spPr>
        <p:txBody>
          <a:bodyPr>
            <a:normAutofit fontScale="25000" lnSpcReduction="20000"/>
          </a:bodyPr>
          <a:lstStyle/>
          <a:p>
            <a:r>
              <a:rPr lang="ru-RU" sz="11100" dirty="0" smtClean="0">
                <a:latin typeface="Times New Roman" pitchFamily="18" charset="0"/>
                <a:cs typeface="Times New Roman" pitchFamily="18" charset="0"/>
              </a:rPr>
              <a:t>Управление:</a:t>
            </a:r>
          </a:p>
          <a:p>
            <a:pPr algn="just"/>
            <a:r>
              <a:rPr lang="ru-RU" sz="11100" dirty="0" smtClean="0">
                <a:latin typeface="Times New Roman" pitchFamily="18" charset="0"/>
                <a:cs typeface="Times New Roman" pitchFamily="18" charset="0"/>
              </a:rPr>
              <a:t>Это такой вид подчинительной связи, при котором зависимое слово ставится при главном в каком-то определённом косвенном падеже с предлогом или без предлога.</a:t>
            </a:r>
          </a:p>
          <a:p>
            <a:pPr algn="just">
              <a:buFont typeface="Arial" pitchFamily="34" charset="0"/>
              <a:buChar char="•"/>
            </a:pPr>
            <a:r>
              <a:rPr lang="ru-RU" sz="7400" dirty="0" smtClean="0"/>
              <a:t>При управлении зависимое слово может быть выражено:</a:t>
            </a:r>
            <a:br>
              <a:rPr lang="ru-RU" sz="7400" dirty="0" smtClean="0"/>
            </a:br>
            <a:r>
              <a:rPr lang="ru-RU" sz="7400" dirty="0" smtClean="0"/>
              <a:t>существительным: </a:t>
            </a:r>
            <a:r>
              <a:rPr lang="ru-RU" sz="7400" i="1" dirty="0" smtClean="0"/>
              <a:t>разбить вазу</a:t>
            </a:r>
            <a:r>
              <a:rPr lang="ru-RU" sz="7400" dirty="0" smtClean="0"/>
              <a:t>;</a:t>
            </a:r>
          </a:p>
          <a:p>
            <a:pPr algn="just">
              <a:buFont typeface="Arial" pitchFamily="34" charset="0"/>
              <a:buChar char="•"/>
            </a:pPr>
            <a:r>
              <a:rPr lang="ru-RU" sz="7400" dirty="0" smtClean="0"/>
              <a:t>местоимением-существительным: </a:t>
            </a:r>
            <a:r>
              <a:rPr lang="ru-RU" sz="7400" i="1" dirty="0" smtClean="0"/>
              <a:t>сказать ему;</a:t>
            </a:r>
            <a:endParaRPr lang="ru-RU" sz="7400" dirty="0" smtClean="0"/>
          </a:p>
          <a:p>
            <a:pPr algn="just">
              <a:buFont typeface="Arial" pitchFamily="34" charset="0"/>
              <a:buChar char="•"/>
            </a:pPr>
            <a:r>
              <a:rPr lang="ru-RU" sz="7400" dirty="0" smtClean="0"/>
              <a:t>количественным числительным: </a:t>
            </a:r>
            <a:r>
              <a:rPr lang="ru-RU" sz="7400" i="1" dirty="0" smtClean="0"/>
              <a:t>разделить на пять;</a:t>
            </a:r>
            <a:endParaRPr lang="ru-RU" sz="7400" dirty="0" smtClean="0"/>
          </a:p>
          <a:p>
            <a:pPr algn="just">
              <a:buFont typeface="Arial" pitchFamily="34" charset="0"/>
              <a:buChar char="•"/>
            </a:pPr>
            <a:r>
              <a:rPr lang="ru-RU" sz="7400" dirty="0" smtClean="0"/>
              <a:t>другими частями речи в значении существительного:</a:t>
            </a:r>
            <a:r>
              <a:rPr lang="ru-RU" sz="7400" i="1" dirty="0" smtClean="0"/>
              <a:t> ухаживать за больными.</a:t>
            </a:r>
            <a:endParaRPr lang="ru-RU" sz="7400" dirty="0" smtClean="0"/>
          </a:p>
          <a:p>
            <a:pPr algn="just"/>
            <a:endParaRPr lang="ru-RU" sz="9600" i="1" dirty="0" smtClean="0"/>
          </a:p>
          <a:p>
            <a:pPr algn="l"/>
            <a:r>
              <a:rPr lang="ru-RU" sz="8600" dirty="0" smtClean="0"/>
              <a:t>купить журнал (вин. п.);</a:t>
            </a:r>
            <a:br>
              <a:rPr lang="ru-RU" sz="8600" dirty="0" smtClean="0"/>
            </a:br>
            <a:r>
              <a:rPr lang="ru-RU" sz="8600" dirty="0" smtClean="0"/>
              <a:t>разговаривать с ним (</a:t>
            </a:r>
            <a:r>
              <a:rPr lang="ru-RU" sz="8600" dirty="0" err="1" smtClean="0"/>
              <a:t>тв</a:t>
            </a:r>
            <a:r>
              <a:rPr lang="ru-RU" sz="8600" dirty="0" smtClean="0"/>
              <a:t>. п. с предлогом).</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395536" y="1556792"/>
            <a:ext cx="8352928" cy="4968552"/>
          </a:xfrm>
        </p:spPr>
        <p:txBody>
          <a:bodyPr>
            <a:normAutofit fontScale="25000" lnSpcReduction="20000"/>
          </a:bodyPr>
          <a:lstStyle/>
          <a:p>
            <a:r>
              <a:rPr lang="ru-RU" sz="11200" dirty="0" smtClean="0">
                <a:latin typeface="Times New Roman" pitchFamily="18" charset="0"/>
                <a:cs typeface="Times New Roman" pitchFamily="18" charset="0"/>
              </a:rPr>
              <a:t>Примыкание:</a:t>
            </a:r>
          </a:p>
          <a:p>
            <a:pPr algn="just"/>
            <a:r>
              <a:rPr lang="ru-RU" sz="11200" dirty="0" smtClean="0">
                <a:latin typeface="Times New Roman" pitchFamily="18" charset="0"/>
                <a:cs typeface="Times New Roman" pitchFamily="18" charset="0"/>
              </a:rPr>
              <a:t>Это такой способ подчинительной связи, при котором зависимое слово является неизменяемой частью речи и связывается с главным только по смыслу и интонационно:</a:t>
            </a:r>
            <a:br>
              <a:rPr lang="ru-RU" sz="11200" dirty="0" smtClean="0">
                <a:latin typeface="Times New Roman" pitchFamily="18" charset="0"/>
                <a:cs typeface="Times New Roman" pitchFamily="18" charset="0"/>
              </a:rPr>
            </a:br>
            <a:endParaRPr lang="ru-RU" sz="11200" dirty="0" smtClean="0">
              <a:latin typeface="Times New Roman" pitchFamily="18" charset="0"/>
              <a:cs typeface="Times New Roman" pitchFamily="18" charset="0"/>
            </a:endParaRPr>
          </a:p>
          <a:p>
            <a:pPr algn="just">
              <a:buFont typeface="Arial" pitchFamily="34" charset="0"/>
              <a:buChar char="•"/>
            </a:pPr>
            <a:r>
              <a:rPr lang="ru-RU" sz="9600" dirty="0" smtClean="0"/>
              <a:t>При примыкании зависимое слово может быть выражено:</a:t>
            </a:r>
            <a:br>
              <a:rPr lang="ru-RU" sz="9600" dirty="0" smtClean="0"/>
            </a:br>
            <a:r>
              <a:rPr lang="ru-RU" sz="9600" dirty="0" smtClean="0"/>
              <a:t>наречием: </a:t>
            </a:r>
            <a:r>
              <a:rPr lang="ru-RU" sz="9600" i="1" dirty="0" smtClean="0"/>
              <a:t>громко плачет;</a:t>
            </a:r>
            <a:endParaRPr lang="ru-RU" sz="9600" dirty="0" smtClean="0"/>
          </a:p>
          <a:p>
            <a:pPr algn="just">
              <a:buFont typeface="Arial" pitchFamily="34" charset="0"/>
              <a:buChar char="•"/>
            </a:pPr>
            <a:r>
              <a:rPr lang="ru-RU" sz="9600" dirty="0" smtClean="0"/>
              <a:t>инфинитивом: </a:t>
            </a:r>
            <a:r>
              <a:rPr lang="ru-RU" sz="9600" i="1" dirty="0" smtClean="0"/>
              <a:t>готов помочь;</a:t>
            </a:r>
            <a:endParaRPr lang="ru-RU" sz="9600" dirty="0" smtClean="0"/>
          </a:p>
          <a:p>
            <a:pPr algn="just">
              <a:buFont typeface="Arial" pitchFamily="34" charset="0"/>
              <a:buChar char="•"/>
            </a:pPr>
            <a:r>
              <a:rPr lang="ru-RU" sz="9600" dirty="0" smtClean="0"/>
              <a:t>деепричастием: </a:t>
            </a:r>
            <a:r>
              <a:rPr lang="ru-RU" sz="9600" i="1" dirty="0" smtClean="0"/>
              <a:t>работать не переставая;</a:t>
            </a:r>
            <a:endParaRPr lang="ru-RU" sz="9600" dirty="0" smtClean="0"/>
          </a:p>
          <a:p>
            <a:pPr algn="just">
              <a:buFont typeface="Arial" pitchFamily="34" charset="0"/>
              <a:buChar char="•"/>
            </a:pPr>
            <a:r>
              <a:rPr lang="ru-RU" sz="9600" dirty="0" smtClean="0"/>
              <a:t>формой сравнительной степени прилагательного или наречия: </a:t>
            </a:r>
            <a:r>
              <a:rPr lang="ru-RU" sz="9600" i="1" dirty="0" smtClean="0"/>
              <a:t>мальчик постарше, подойти ближе;</a:t>
            </a:r>
            <a:endParaRPr lang="ru-RU" sz="9600" dirty="0" smtClean="0"/>
          </a:p>
          <a:p>
            <a:pPr algn="just">
              <a:buFont typeface="Arial" pitchFamily="34" charset="0"/>
              <a:buChar char="•"/>
            </a:pPr>
            <a:r>
              <a:rPr lang="ru-RU" sz="9600" dirty="0" smtClean="0"/>
              <a:t>неизменяемым притяжательным местоимением: </a:t>
            </a:r>
            <a:r>
              <a:rPr lang="ru-RU" sz="9600" i="1" dirty="0" smtClean="0"/>
              <a:t>её подруга.</a:t>
            </a:r>
            <a:endParaRPr lang="ru-RU" sz="9600" dirty="0" smtClean="0"/>
          </a:p>
          <a:p>
            <a:pPr algn="just">
              <a:buFont typeface="Arial" pitchFamily="34" charset="0"/>
              <a:buChar char="•"/>
            </a:pPr>
            <a:endParaRPr lang="ru-RU" sz="9600" i="1" dirty="0" smtClean="0"/>
          </a:p>
          <a:p>
            <a:pPr algn="just"/>
            <a:r>
              <a:rPr lang="ru-RU" sz="9600" b="0" dirty="0" smtClean="0"/>
              <a:t>идти прихрамывая, очень рад.</a:t>
            </a:r>
            <a:endParaRPr lang="ru-RU" sz="9600" b="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357298"/>
          </a:xfrm>
        </p:spPr>
        <p:txBody>
          <a:bodyPr>
            <a:normAutofit fontScale="90000"/>
          </a:bodyPr>
          <a:lstStyle/>
          <a:p>
            <a:r>
              <a:rPr lang="ru-RU" dirty="0" smtClean="0"/>
              <a:t/>
            </a:r>
            <a:br>
              <a:rPr lang="ru-RU" dirty="0" smtClean="0"/>
            </a:br>
            <a:r>
              <a:rPr lang="ru-RU" dirty="0" smtClean="0"/>
              <a:t> </a:t>
            </a:r>
            <a:r>
              <a:rPr lang="ru-RU" sz="2200" dirty="0" smtClean="0"/>
              <a:t>ЗАМЕНИТЬ ДАННЫЕ СЛОВОСОЧЕТАНИЯ СО СПОСОБОМ СВЯЗИ УПРАВЛЕНИЕ СИНОНИМИЧНЫМИ СО СПОСОБОМ СВЯЗИ СОГЛАСОВАНИЕ. </a:t>
            </a:r>
            <a:r>
              <a:rPr lang="ru-RU" dirty="0" smtClean="0"/>
              <a:t/>
            </a:r>
            <a:br>
              <a:rPr lang="ru-RU" dirty="0" smtClean="0"/>
            </a:br>
            <a:endParaRPr lang="ru-RU" dirty="0"/>
          </a:p>
        </p:txBody>
      </p:sp>
      <p:sp>
        <p:nvSpPr>
          <p:cNvPr id="3" name="Подзаголовок 2"/>
          <p:cNvSpPr>
            <a:spLocks noGrp="1"/>
          </p:cNvSpPr>
          <p:nvPr>
            <p:ph type="subTitle" idx="1"/>
          </p:nvPr>
        </p:nvSpPr>
        <p:spPr>
          <a:xfrm>
            <a:off x="251520" y="1412776"/>
            <a:ext cx="8640960" cy="4752528"/>
          </a:xfrm>
        </p:spPr>
        <p:txBody>
          <a:bodyPr>
            <a:normAutofit/>
          </a:bodyPr>
          <a:lstStyle/>
          <a:p>
            <a:pPr algn="l"/>
            <a:r>
              <a:rPr lang="ru-RU" sz="4000" dirty="0" smtClean="0"/>
              <a:t>1. каша из гречки </a:t>
            </a:r>
            <a:br>
              <a:rPr lang="ru-RU" sz="4000" dirty="0" smtClean="0"/>
            </a:br>
            <a:r>
              <a:rPr lang="ru-RU" sz="4000" dirty="0" smtClean="0"/>
              <a:t>2. снаряд для спортсменов  </a:t>
            </a:r>
            <a:br>
              <a:rPr lang="ru-RU" sz="4000" dirty="0" smtClean="0"/>
            </a:br>
            <a:r>
              <a:rPr lang="ru-RU" sz="4000" dirty="0" smtClean="0"/>
              <a:t>3. тропинка в гору </a:t>
            </a:r>
            <a:br>
              <a:rPr lang="ru-RU" sz="4000" dirty="0" smtClean="0"/>
            </a:br>
            <a:r>
              <a:rPr lang="ru-RU" sz="4000" dirty="0" smtClean="0"/>
              <a:t>4. человек без совести  </a:t>
            </a:r>
            <a:br>
              <a:rPr lang="ru-RU" sz="4000" dirty="0" smtClean="0"/>
            </a:br>
            <a:r>
              <a:rPr lang="ru-RU" sz="4000" dirty="0" smtClean="0"/>
              <a:t>5. вопрос по литературе  </a:t>
            </a:r>
            <a:br>
              <a:rPr lang="ru-RU" sz="4000" dirty="0" smtClean="0"/>
            </a:br>
            <a:r>
              <a:rPr lang="ru-RU" sz="4000" dirty="0" smtClean="0"/>
              <a:t>6. гостиница при вокзале  </a:t>
            </a:r>
            <a:br>
              <a:rPr lang="ru-RU" sz="4000" dirty="0" smtClean="0"/>
            </a:br>
            <a:r>
              <a:rPr lang="ru-RU" sz="4000" dirty="0" smtClean="0"/>
              <a:t>7. костюм в полоску </a:t>
            </a:r>
            <a:endParaRPr lang="ru-RU"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2800" dirty="0" smtClean="0"/>
              <a:t>ЗАМЕНИТЬ ДАННЫЕ СЛОВОСОЧЕТАНИЯ СО СПОСОБОМ СВЯЗИ ПРИМЫКАНИЕ СИНОНИМИЧНЫМИ СО СПОСОБОМ СВЯЗИ УПРАВЛЕНИЕ. </a:t>
            </a:r>
            <a:endParaRPr lang="ru-RU" sz="2800" dirty="0"/>
          </a:p>
        </p:txBody>
      </p:sp>
      <p:sp>
        <p:nvSpPr>
          <p:cNvPr id="3" name="Подзаголовок 2"/>
          <p:cNvSpPr>
            <a:spLocks noGrp="1"/>
          </p:cNvSpPr>
          <p:nvPr>
            <p:ph type="subTitle" idx="1"/>
          </p:nvPr>
        </p:nvSpPr>
        <p:spPr>
          <a:xfrm>
            <a:off x="539552" y="1628800"/>
            <a:ext cx="7361414" cy="4896544"/>
          </a:xfrm>
        </p:spPr>
        <p:txBody>
          <a:bodyPr>
            <a:normAutofit/>
          </a:bodyPr>
          <a:lstStyle/>
          <a:p>
            <a:pPr algn="l"/>
            <a:r>
              <a:rPr lang="ru-RU" dirty="0" smtClean="0"/>
              <a:t>1. жалостно посмотрел </a:t>
            </a:r>
            <a:br>
              <a:rPr lang="ru-RU" dirty="0" smtClean="0"/>
            </a:br>
            <a:r>
              <a:rPr lang="ru-RU" dirty="0" smtClean="0"/>
              <a:t>2. смело спрыгнул </a:t>
            </a:r>
            <a:br>
              <a:rPr lang="ru-RU" dirty="0" smtClean="0"/>
            </a:br>
            <a:r>
              <a:rPr lang="ru-RU" dirty="0" smtClean="0"/>
              <a:t>3. устало шагал </a:t>
            </a:r>
            <a:br>
              <a:rPr lang="ru-RU" dirty="0" smtClean="0"/>
            </a:br>
            <a:r>
              <a:rPr lang="ru-RU" dirty="0" smtClean="0"/>
              <a:t>4. осторожно слез  </a:t>
            </a:r>
            <a:br>
              <a:rPr lang="ru-RU" dirty="0" smtClean="0"/>
            </a:br>
            <a:r>
              <a:rPr lang="ru-RU" dirty="0" smtClean="0"/>
              <a:t>5. спокойно делал  </a:t>
            </a:r>
            <a:br>
              <a:rPr lang="ru-RU" dirty="0" smtClean="0"/>
            </a:br>
            <a:r>
              <a:rPr lang="ru-RU" dirty="0" smtClean="0"/>
              <a:t>6. беззаботно жил  </a:t>
            </a:r>
            <a:br>
              <a:rPr lang="ru-RU" dirty="0" smtClean="0"/>
            </a:br>
            <a:r>
              <a:rPr lang="ru-RU" dirty="0" smtClean="0"/>
              <a:t>7. бесшумно едет  </a:t>
            </a:r>
            <a:br>
              <a:rPr lang="ru-RU" dirty="0" smtClean="0"/>
            </a:br>
            <a:r>
              <a:rPr lang="ru-RU" dirty="0" smtClean="0"/>
              <a:t>8. бесстрашно бросился  </a:t>
            </a:r>
            <a:br>
              <a:rPr lang="ru-RU" dirty="0" smtClean="0"/>
            </a:br>
            <a:r>
              <a:rPr lang="ru-RU" dirty="0" smtClean="0"/>
              <a:t>9. бездушно пел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200" dirty="0" smtClean="0"/>
              <a:t>Распределите данные ниже словосочетания по оттенкам определительного значения на группы, обозначающие отношение предмета </a:t>
            </a:r>
            <a:endParaRPr lang="ru-RU" sz="3200" dirty="0"/>
          </a:p>
        </p:txBody>
      </p:sp>
      <p:sp>
        <p:nvSpPr>
          <p:cNvPr id="3" name="Подзаголовок 2"/>
          <p:cNvSpPr>
            <a:spLocks noGrp="1"/>
          </p:cNvSpPr>
          <p:nvPr>
            <p:ph type="subTitle" idx="1"/>
          </p:nvPr>
        </p:nvSpPr>
        <p:spPr>
          <a:xfrm>
            <a:off x="323528" y="2204864"/>
            <a:ext cx="7840960" cy="4248472"/>
          </a:xfrm>
        </p:spPr>
        <p:txBody>
          <a:bodyPr>
            <a:normAutofit fontScale="55000" lnSpcReduction="20000"/>
          </a:bodyPr>
          <a:lstStyle/>
          <a:p>
            <a:pPr algn="l"/>
            <a:r>
              <a:rPr lang="ru-RU" sz="3800" dirty="0" smtClean="0"/>
              <a:t>а) к </a:t>
            </a:r>
            <a:r>
              <a:rPr lang="ru-RU" sz="3800" i="1" dirty="0" smtClean="0"/>
              <a:t>материалу</a:t>
            </a:r>
            <a:r>
              <a:rPr lang="ru-RU" sz="3800" dirty="0" smtClean="0"/>
              <a:t>, из которого он сделан; </a:t>
            </a:r>
          </a:p>
          <a:p>
            <a:pPr algn="l"/>
            <a:r>
              <a:rPr lang="ru-RU" sz="3800" dirty="0" smtClean="0"/>
              <a:t>б)</a:t>
            </a:r>
            <a:r>
              <a:rPr lang="ru-RU" sz="3800" i="1" dirty="0" smtClean="0"/>
              <a:t> </a:t>
            </a:r>
            <a:r>
              <a:rPr lang="ru-RU" sz="3800" dirty="0" smtClean="0"/>
              <a:t>к</a:t>
            </a:r>
            <a:r>
              <a:rPr lang="ru-RU" sz="3800" i="1" dirty="0" smtClean="0"/>
              <a:t> месту</a:t>
            </a:r>
            <a:r>
              <a:rPr lang="ru-RU" sz="3800" dirty="0" smtClean="0"/>
              <a:t> его расположения; </a:t>
            </a:r>
          </a:p>
          <a:p>
            <a:pPr algn="l"/>
            <a:r>
              <a:rPr lang="ru-RU" sz="3800" dirty="0" smtClean="0"/>
              <a:t>в) к</a:t>
            </a:r>
            <a:r>
              <a:rPr lang="ru-RU" sz="3800" i="1" dirty="0" smtClean="0"/>
              <a:t> времени</a:t>
            </a:r>
            <a:r>
              <a:rPr lang="ru-RU" sz="3800" dirty="0" smtClean="0"/>
              <a:t> его существования; </a:t>
            </a:r>
          </a:p>
          <a:p>
            <a:pPr algn="l"/>
            <a:r>
              <a:rPr lang="ru-RU" sz="3800" dirty="0" smtClean="0"/>
              <a:t>г) к</a:t>
            </a:r>
            <a:r>
              <a:rPr lang="ru-RU" sz="3800" i="1" dirty="0" smtClean="0"/>
              <a:t> </a:t>
            </a:r>
            <a:r>
              <a:rPr lang="ru-RU" sz="3800" dirty="0" smtClean="0"/>
              <a:t>его </a:t>
            </a:r>
            <a:r>
              <a:rPr lang="ru-RU" sz="3800" i="1" dirty="0" smtClean="0"/>
              <a:t>назначению</a:t>
            </a:r>
            <a:r>
              <a:rPr lang="ru-RU" sz="3800" dirty="0" smtClean="0"/>
              <a:t>; </a:t>
            </a:r>
          </a:p>
          <a:p>
            <a:pPr algn="l"/>
            <a:r>
              <a:rPr lang="ru-RU" sz="3800" dirty="0" err="1" smtClean="0"/>
              <a:t>д</a:t>
            </a:r>
            <a:r>
              <a:rPr lang="ru-RU" sz="3800" dirty="0" smtClean="0"/>
              <a:t>) к</a:t>
            </a:r>
            <a:r>
              <a:rPr lang="ru-RU" sz="3800" i="1" dirty="0" smtClean="0"/>
              <a:t> причине </a:t>
            </a:r>
            <a:r>
              <a:rPr lang="ru-RU" sz="3800" dirty="0" smtClean="0"/>
              <a:t>его возникновения</a:t>
            </a:r>
            <a:r>
              <a:rPr lang="ru-RU" dirty="0" smtClean="0"/>
              <a:t>.</a:t>
            </a:r>
          </a:p>
          <a:p>
            <a:pPr algn="just"/>
            <a:r>
              <a:rPr lang="ru-RU" dirty="0" smtClean="0"/>
              <a:t/>
            </a:r>
            <a:br>
              <a:rPr lang="ru-RU" dirty="0" smtClean="0"/>
            </a:br>
            <a:r>
              <a:rPr lang="ru-RU" sz="3800" i="1" dirty="0" smtClean="0"/>
              <a:t>Московские улицы, бассейн для детей, весенние цветы, украшения из янтаря, дорога налево, ключ от машины, сарафан из ситца, вечерняя газета, керамическая ваза, усталость от жары, противогрибковое средство, подарок на память, сентябрьские краски, осложнение после гриппа, окраины города.</a:t>
            </a:r>
            <a:endParaRPr lang="ru-RU" sz="3800" dirty="0" smtClean="0"/>
          </a:p>
          <a:p>
            <a:pPr algn="just"/>
            <a:r>
              <a:rPr lang="ru-RU" sz="3800" dirty="0" smtClean="0"/>
              <a:t/>
            </a:r>
            <a:br>
              <a:rPr lang="ru-RU" sz="3800" dirty="0" smtClean="0"/>
            </a:br>
            <a:endParaRPr lang="ru-RU" sz="3800"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Запишите данные ниже словосочетания, распределив их по строению на следующие группы:</a:t>
            </a:r>
            <a:endParaRPr lang="ru-RU" dirty="0"/>
          </a:p>
        </p:txBody>
      </p:sp>
      <p:sp>
        <p:nvSpPr>
          <p:cNvPr id="3" name="Подзаголовок 2"/>
          <p:cNvSpPr>
            <a:spLocks noGrp="1"/>
          </p:cNvSpPr>
          <p:nvPr>
            <p:ph type="subTitle" idx="1"/>
          </p:nvPr>
        </p:nvSpPr>
        <p:spPr>
          <a:xfrm>
            <a:off x="0" y="2143116"/>
            <a:ext cx="8892480" cy="4382228"/>
          </a:xfrm>
        </p:spPr>
        <p:txBody>
          <a:bodyPr>
            <a:normAutofit fontScale="92500" lnSpcReduction="20000"/>
          </a:bodyPr>
          <a:lstStyle/>
          <a:p>
            <a:pPr algn="l"/>
            <a:r>
              <a:rPr lang="ru-RU" dirty="0" smtClean="0"/>
              <a:t>1) с существительным или прилагательным в роли главного слова (именные);</a:t>
            </a:r>
            <a:br>
              <a:rPr lang="ru-RU" dirty="0" smtClean="0"/>
            </a:br>
            <a:r>
              <a:rPr lang="ru-RU" dirty="0" smtClean="0"/>
              <a:t>2) с глаголом в роли главного слова (глагольные);</a:t>
            </a:r>
            <a:br>
              <a:rPr lang="ru-RU" dirty="0" smtClean="0"/>
            </a:br>
            <a:r>
              <a:rPr lang="ru-RU" dirty="0" smtClean="0"/>
              <a:t>3) с наречием в роли главного слова (наречные).</a:t>
            </a:r>
          </a:p>
          <a:p>
            <a:pPr algn="just"/>
            <a:r>
              <a:rPr lang="ru-RU" dirty="0" smtClean="0"/>
              <a:t/>
            </a:r>
            <a:br>
              <a:rPr lang="ru-RU" dirty="0" smtClean="0"/>
            </a:br>
            <a:r>
              <a:rPr lang="ru-RU" i="1" dirty="0" smtClean="0"/>
              <a:t>Озеро в горах, купаться в бассейне, плавать уверенно, очень странно, отличное настроение, совсем близко, приятное времяпрепровождение, чрезвычайно полезный, отложить отъезд, по-детски забавно, весьма заботливый.</a:t>
            </a:r>
            <a:r>
              <a:rPr lang="ru-RU" dirty="0" smtClean="0"/>
              <a:t/>
            </a:r>
            <a:br>
              <a:rPr lang="ru-RU" dirty="0" smtClean="0"/>
            </a:br>
            <a:endParaRPr lang="ru-RU" dirty="0" smtClean="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102406170">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TS102406170</Template>
  <TotalTime>49</TotalTime>
  <Words>370</Words>
  <Application>Microsoft Office PowerPoint</Application>
  <PresentationFormat>Экран (4:3)</PresentationFormat>
  <Paragraphs>49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TS102406170</vt:lpstr>
      <vt:lpstr>Урок русского языка</vt:lpstr>
      <vt:lpstr>Слайд 2</vt:lpstr>
      <vt:lpstr>Слайд 3</vt:lpstr>
      <vt:lpstr>Слайд 4</vt:lpstr>
      <vt:lpstr>Слайд 5</vt:lpstr>
      <vt:lpstr>  ЗАМЕНИТЬ ДАННЫЕ СЛОВОСОЧЕТАНИЯ СО СПОСОБОМ СВЯЗИ УПРАВЛЕНИЕ СИНОНИМИЧНЫМИ СО СПОСОБОМ СВЯЗИ СОГЛАСОВАНИЕ.  </vt:lpstr>
      <vt:lpstr>ЗАМЕНИТЬ ДАННЫЕ СЛОВОСОЧЕТАНИЯ СО СПОСОБОМ СВЯЗИ ПРИМЫКАНИЕ СИНОНИМИЧНЫМИ СО СПОСОБОМ СВЯЗИ УПРАВЛЕНИЕ. </vt:lpstr>
      <vt:lpstr>Распределите данные ниже словосочетания по оттенкам определительного значения на группы, обозначающие отношение предмета </vt:lpstr>
      <vt:lpstr>Запишите данные ниже словосочетания, распределив их по строению на следующие группы:</vt:lpstr>
      <vt:lpstr> Заполните таблицу приведенными ниже словосочетаниями, вставляя пропущенные буквы. Определите, какие части речи выступают в качестве зависимых слов при согласовании, управлении, примыкании.    </vt:lpstr>
      <vt:lpstr>     Выпишите из предложений все возможные словосочетания, укажите вид связи.    </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русского языка</dc:title>
  <dc:creator>1</dc:creator>
  <cp:lastModifiedBy>DD</cp:lastModifiedBy>
  <cp:revision>6</cp:revision>
  <dcterms:created xsi:type="dcterms:W3CDTF">2012-10-04T16:57:53Z</dcterms:created>
  <dcterms:modified xsi:type="dcterms:W3CDTF">2021-01-26T16:47:51Z</dcterms:modified>
</cp:coreProperties>
</file>