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9"/>
  </p:notesMasterIdLst>
  <p:sldIdLst>
    <p:sldId id="256" r:id="rId3"/>
    <p:sldId id="380" r:id="rId4"/>
    <p:sldId id="366" r:id="rId5"/>
    <p:sldId id="368" r:id="rId6"/>
    <p:sldId id="370" r:id="rId7"/>
    <p:sldId id="371" r:id="rId8"/>
    <p:sldId id="377" r:id="rId9"/>
    <p:sldId id="376" r:id="rId10"/>
    <p:sldId id="375" r:id="rId11"/>
    <p:sldId id="374" r:id="rId12"/>
    <p:sldId id="381" r:id="rId13"/>
    <p:sldId id="382" r:id="rId14"/>
    <p:sldId id="383" r:id="rId15"/>
    <p:sldId id="384" r:id="rId16"/>
    <p:sldId id="386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95" r:id="rId26"/>
    <p:sldId id="396" r:id="rId27"/>
    <p:sldId id="397" r:id="rId28"/>
    <p:sldId id="398" r:id="rId29"/>
    <p:sldId id="399" r:id="rId30"/>
    <p:sldId id="400" r:id="rId31"/>
    <p:sldId id="402" r:id="rId32"/>
    <p:sldId id="403" r:id="rId33"/>
    <p:sldId id="404" r:id="rId34"/>
    <p:sldId id="405" r:id="rId35"/>
    <p:sldId id="406" r:id="rId36"/>
    <p:sldId id="407" r:id="rId37"/>
    <p:sldId id="408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64" d="100"/>
          <a:sy n="64" d="100"/>
        </p:scale>
        <p:origin x="-60" y="-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D2B3F-DD68-43C2-BCA0-B83AAF6032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8D512-4452-4AF1-BE2E-8D4C5364F3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910080" y="359898"/>
            <a:ext cx="987552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910080" y="1850064"/>
            <a:ext cx="987552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228577" y="1413802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542901" y="1345016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3853" y="-54"/>
            <a:ext cx="9144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7856" y="2600325"/>
            <a:ext cx="85344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37856" y="1066800"/>
            <a:ext cx="85344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3048000" y="0"/>
            <a:ext cx="1016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896428" y="2814656"/>
            <a:ext cx="280416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3210752" y="2745870"/>
            <a:ext cx="85344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1414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034784" y="1524000"/>
            <a:ext cx="48768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160336"/>
            <a:ext cx="109728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17920" y="328278"/>
            <a:ext cx="536448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17920" y="969336"/>
            <a:ext cx="536448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4144" y="274320"/>
            <a:ext cx="999744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53312" y="0"/>
            <a:ext cx="10838688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16778"/>
            <a:ext cx="508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06964"/>
            <a:ext cx="508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609600" y="2133601"/>
            <a:ext cx="108712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49195" y="1066800"/>
            <a:ext cx="36576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16000" y="1066800"/>
            <a:ext cx="6096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17600" y="1143004"/>
            <a:ext cx="58928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528967" y="954341"/>
            <a:ext cx="9144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6671556" y="936786"/>
            <a:ext cx="865632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7600" y="4800600"/>
            <a:ext cx="58928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144000" y="274640"/>
            <a:ext cx="24384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4000" y="274641"/>
            <a:ext cx="7416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1087902" y="-815922"/>
            <a:ext cx="2185183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25089" y="21103"/>
            <a:ext cx="2269588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243842" y="1055077"/>
            <a:ext cx="1500956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350498" y="-54"/>
            <a:ext cx="1084150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14144" y="274638"/>
            <a:ext cx="999744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914144" y="1447800"/>
            <a:ext cx="999744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775200" y="6305550"/>
            <a:ext cx="28448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BB4ACD9-A8B3-4460-B557-82DBBB561B49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7620000" y="6305550"/>
            <a:ext cx="38608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484864" y="6305550"/>
            <a:ext cx="6096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6BFBD7A-215F-40AE-B977-AC06D68C23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353312" y="-54"/>
            <a:ext cx="97536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yandex.ru/yandsearch?rpt=simage&amp;ed=1&amp;text=%D1%80%D0%B5%D0%B6%D0%B8%D0%BC%20%D0%B4%D0%BD%D1%8F%20%D0%BC%D0%BB%D0%B0%D0%B4%D1%88%D0%B5%D0%B3%D0%BE%20%D1%88%D0%BA%D0%BE%D0%BB%D1%8C%D0%BD%D0%B8%D0%BA%D0%B0&amp;p=315&amp;img_url=sylv2.edusite.ru/images/uchenica.gif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EEA3C6A-8330-4429-8590-541ABE9F50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687731"/>
            <a:ext cx="12192000" cy="1655762"/>
          </a:xfrm>
        </p:spPr>
        <p:txBody>
          <a:bodyPr>
            <a:noAutofit/>
          </a:bodyPr>
          <a:lstStyle/>
          <a:p>
            <a:endParaRPr lang="ru-RU" sz="6600" b="1" i="1" dirty="0" smtClean="0">
              <a:solidFill>
                <a:schemeClr val="accent5">
                  <a:lumMod val="50000"/>
                </a:schemeClr>
              </a:solidFill>
              <a:latin typeface="Monotype Corsiva" pitchFamily="66" charset="0"/>
              <a:ea typeface="+mj-ea"/>
              <a:cs typeface="+mj-cs"/>
            </a:endParaRPr>
          </a:p>
          <a:p>
            <a:r>
              <a:rPr lang="ru-RU" sz="6600" b="1" i="1" dirty="0" smtClean="0">
                <a:solidFill>
                  <a:srgbClr val="800000"/>
                </a:solidFill>
                <a:latin typeface="Monotype Corsiva" pitchFamily="66" charset="0"/>
                <a:ea typeface="+mj-ea"/>
                <a:cs typeface="+mj-cs"/>
              </a:rPr>
              <a:t>Родительское собрание № 1</a:t>
            </a:r>
            <a:endParaRPr lang="ru-RU" sz="7200" b="1" i="1" dirty="0">
              <a:solidFill>
                <a:srgbClr val="800000"/>
              </a:solidFill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0241" name="Picture 1" descr="C:\Users\User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0207" y="294289"/>
            <a:ext cx="3127375" cy="22304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83641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Пользователь\Downloads\IMG-20230902-WA0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229" y="-17832049"/>
            <a:ext cx="4897099" cy="6529465"/>
          </a:xfrm>
          <a:prstGeom prst="rect">
            <a:avLst/>
          </a:prstGeom>
          <a:noFill/>
        </p:spPr>
      </p:pic>
      <p:pic>
        <p:nvPicPr>
          <p:cNvPr id="149507" name="Picture 3" descr="C:\Users\Пользователь\Downloads\IMG_20230925_172435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3480375" y="1194658"/>
            <a:ext cx="5483744" cy="5543422"/>
          </a:xfrm>
          <a:prstGeom prst="rect">
            <a:avLst/>
          </a:prstGeom>
          <a:noFill/>
        </p:spPr>
      </p:pic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CA2A3539-7EAF-4FE7-8878-B537D3F743BD}"/>
              </a:ext>
            </a:extLst>
          </p:cNvPr>
          <p:cNvSpPr txBox="1">
            <a:spLocks/>
          </p:cNvSpPr>
          <p:nvPr/>
        </p:nvSpPr>
        <p:spPr>
          <a:xfrm>
            <a:off x="799260" y="210400"/>
            <a:ext cx="10833107" cy="104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Организация питания </a:t>
            </a:r>
            <a:endParaRPr kumimoji="0" lang="ru-RU" sz="7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272" y="274638"/>
            <a:ext cx="10473128" cy="4598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Кружки, секции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40633"/>
            <a:ext cx="11252616" cy="4605728"/>
          </a:xfrm>
        </p:spPr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«Ментальная арифметика»</a:t>
            </a:r>
          </a:p>
          <a:p>
            <a:pPr>
              <a:buNone/>
            </a:pPr>
            <a:r>
              <a:rPr lang="ru-RU" dirty="0" smtClean="0"/>
              <a:t>Группы 6-7 лет и 7-8 лет. Начало занятий с 02.10</a:t>
            </a:r>
          </a:p>
          <a:p>
            <a:pPr>
              <a:buNone/>
            </a:pPr>
            <a:r>
              <a:rPr lang="ru-RU" dirty="0" smtClean="0"/>
              <a:t>- 8 занятий в месяц, 640 </a:t>
            </a:r>
            <a:r>
              <a:rPr lang="ru-RU" dirty="0" err="1" smtClean="0"/>
              <a:t>руб</a:t>
            </a:r>
            <a:r>
              <a:rPr lang="ru-RU" dirty="0" smtClean="0"/>
              <a:t>/</a:t>
            </a:r>
            <a:r>
              <a:rPr lang="ru-RU" dirty="0" err="1" smtClean="0"/>
              <a:t>мес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(после уроков)</a:t>
            </a:r>
          </a:p>
          <a:p>
            <a:pPr>
              <a:buFontTx/>
              <a:buChar char="-"/>
            </a:pPr>
            <a:r>
              <a:rPr lang="ru-RU" dirty="0" smtClean="0"/>
              <a:t>Запись на занятия в приёмной </a:t>
            </a:r>
          </a:p>
          <a:p>
            <a:pPr>
              <a:buNone/>
            </a:pPr>
            <a:r>
              <a:rPr lang="ru-RU" dirty="0" smtClean="0"/>
              <a:t>директора или по тел. 351-31-02</a:t>
            </a:r>
          </a:p>
        </p:txBody>
      </p:sp>
      <p:pic>
        <p:nvPicPr>
          <p:cNvPr id="80902" name="Picture 6" descr="https://sk-briz.ru/wp-content/uploads/1/4/1/141328395f637488a43c0f6c16c7616c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5993" y="2170648"/>
            <a:ext cx="6086007" cy="4401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843" y="389744"/>
            <a:ext cx="11342557" cy="646825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-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</a:t>
            </a:r>
            <a:r>
              <a:rPr lang="ru-RU" b="1" dirty="0" smtClean="0"/>
              <a:t>8 занятий в месяц, 616 </a:t>
            </a:r>
            <a:r>
              <a:rPr lang="ru-RU" b="1" dirty="0" err="1" smtClean="0"/>
              <a:t>руб</a:t>
            </a:r>
            <a:r>
              <a:rPr lang="ru-RU" b="1" dirty="0" smtClean="0"/>
              <a:t>/</a:t>
            </a:r>
            <a:r>
              <a:rPr lang="ru-RU" b="1" dirty="0" err="1" smtClean="0"/>
              <a:t>мес</a:t>
            </a:r>
            <a:r>
              <a:rPr lang="ru-RU" b="1" dirty="0" smtClean="0"/>
              <a:t>         (после уроков)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2162" name="Picture 2" descr="C:\Users\Kabine-3-8\Downloads\7e1911fa-44c2-4e99-9ece-4a963097e4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4184" y="0"/>
            <a:ext cx="9143999" cy="64677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787" y="0"/>
            <a:ext cx="109728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Мини-футбол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882" y="974361"/>
            <a:ext cx="4257207" cy="5681272"/>
          </a:xfrm>
        </p:spPr>
        <p:txBody>
          <a:bodyPr/>
          <a:lstStyle/>
          <a:p>
            <a:r>
              <a:rPr lang="ru-RU" dirty="0" smtClean="0"/>
              <a:t>Занятия бесплатные с 06.10</a:t>
            </a:r>
          </a:p>
          <a:p>
            <a:r>
              <a:rPr lang="ru-RU" dirty="0" smtClean="0"/>
              <a:t>Понедельник, пятница с 17:00-18:00 (на 1 занятие родители приходят с детьми)</a:t>
            </a:r>
            <a:endParaRPr lang="ru-RU" dirty="0"/>
          </a:p>
        </p:txBody>
      </p:sp>
      <p:pic>
        <p:nvPicPr>
          <p:cNvPr id="93186" name="Picture 2" descr="https://fitostrov.ru/wp-content/uploads/2023/01/mini-futb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2441" y="1289154"/>
            <a:ext cx="7759559" cy="51730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4833" y="899411"/>
            <a:ext cx="11737298" cy="5636300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Разговоры о важном</a:t>
            </a:r>
          </a:p>
          <a:p>
            <a:r>
              <a:rPr lang="ru-RU" dirty="0" smtClean="0"/>
              <a:t>Занимательная математика</a:t>
            </a:r>
          </a:p>
          <a:p>
            <a:r>
              <a:rPr lang="ru-RU" dirty="0" smtClean="0"/>
              <a:t>Все работы хороши</a:t>
            </a:r>
            <a:endParaRPr lang="ru-RU" dirty="0"/>
          </a:p>
        </p:txBody>
      </p:sp>
      <p:pic>
        <p:nvPicPr>
          <p:cNvPr id="94210" name="Picture 2" descr="https://pic.rutubelist.ru/video/52/1b/521b37c2f60ab40a3b3f861dece429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418" y="0"/>
            <a:ext cx="11430000" cy="4419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4418" y="2209800"/>
            <a:ext cx="11059583" cy="2362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6600" b="1" smtClean="0">
                <a:solidFill>
                  <a:srgbClr val="0000FF"/>
                </a:solidFill>
                <a:latin typeface="Segoe Script" pitchFamily="34" charset="0"/>
              </a:rPr>
              <a:t>Учимся по программе «Школа России»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68500" y="3644900"/>
            <a:ext cx="8534400" cy="2667000"/>
          </a:xfrm>
        </p:spPr>
        <p:txBody>
          <a:bodyPr/>
          <a:lstStyle/>
          <a:p>
            <a:pPr algn="l" eaLnBrk="1" hangingPunct="1">
              <a:buFont typeface="Arial" charset="0"/>
              <a:buNone/>
              <a:defRPr/>
            </a:pPr>
            <a:r>
              <a:rPr lang="ru-RU" smtClean="0"/>
              <a:t> </a:t>
            </a:r>
          </a:p>
        </p:txBody>
      </p:sp>
      <p:grpSp>
        <p:nvGrpSpPr>
          <p:cNvPr id="2" name="Group 476"/>
          <p:cNvGrpSpPr>
            <a:grpSpLocks/>
          </p:cNvGrpSpPr>
          <p:nvPr/>
        </p:nvGrpSpPr>
        <p:grpSpPr bwMode="auto">
          <a:xfrm>
            <a:off x="1524000" y="381000"/>
            <a:ext cx="3657600" cy="1587500"/>
            <a:chOff x="307" y="509"/>
            <a:chExt cx="1081" cy="683"/>
          </a:xfrm>
        </p:grpSpPr>
        <p:sp>
          <p:nvSpPr>
            <p:cNvPr id="5129" name="Freeform 414"/>
            <p:cNvSpPr>
              <a:spLocks/>
            </p:cNvSpPr>
            <p:nvPr/>
          </p:nvSpPr>
          <p:spPr bwMode="auto">
            <a:xfrm>
              <a:off x="375" y="555"/>
              <a:ext cx="691" cy="585"/>
            </a:xfrm>
            <a:custGeom>
              <a:avLst/>
              <a:gdLst>
                <a:gd name="T0" fmla="*/ 0 w 1384"/>
                <a:gd name="T1" fmla="*/ 0 h 1170"/>
                <a:gd name="T2" fmla="*/ 0 w 1384"/>
                <a:gd name="T3" fmla="*/ 1 h 1170"/>
                <a:gd name="T4" fmla="*/ 0 w 1384"/>
                <a:gd name="T5" fmla="*/ 1 h 1170"/>
                <a:gd name="T6" fmla="*/ 0 w 1384"/>
                <a:gd name="T7" fmla="*/ 1 h 1170"/>
                <a:gd name="T8" fmla="*/ 0 w 1384"/>
                <a:gd name="T9" fmla="*/ 1 h 1170"/>
                <a:gd name="T10" fmla="*/ 0 w 1384"/>
                <a:gd name="T11" fmla="*/ 1 h 1170"/>
                <a:gd name="T12" fmla="*/ 0 w 1384"/>
                <a:gd name="T13" fmla="*/ 1 h 1170"/>
                <a:gd name="T14" fmla="*/ 0 w 1384"/>
                <a:gd name="T15" fmla="*/ 0 h 11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4"/>
                <a:gd name="T25" fmla="*/ 0 h 1170"/>
                <a:gd name="T26" fmla="*/ 1384 w 1384"/>
                <a:gd name="T27" fmla="*/ 1170 h 11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4" h="1170">
                  <a:moveTo>
                    <a:pt x="691" y="0"/>
                  </a:moveTo>
                  <a:lnTo>
                    <a:pt x="1384" y="415"/>
                  </a:lnTo>
                  <a:lnTo>
                    <a:pt x="1384" y="1170"/>
                  </a:lnTo>
                  <a:lnTo>
                    <a:pt x="929" y="1170"/>
                  </a:lnTo>
                  <a:lnTo>
                    <a:pt x="460" y="1170"/>
                  </a:lnTo>
                  <a:lnTo>
                    <a:pt x="0" y="1170"/>
                  </a:lnTo>
                  <a:lnTo>
                    <a:pt x="0" y="415"/>
                  </a:lnTo>
                  <a:lnTo>
                    <a:pt x="691" y="0"/>
                  </a:lnTo>
                  <a:close/>
                </a:path>
              </a:pathLst>
            </a:custGeom>
            <a:solidFill>
              <a:srgbClr val="CC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0" name="Freeform 416"/>
            <p:cNvSpPr>
              <a:spLocks/>
            </p:cNvSpPr>
            <p:nvPr/>
          </p:nvSpPr>
          <p:spPr bwMode="auto">
            <a:xfrm>
              <a:off x="307" y="556"/>
              <a:ext cx="322" cy="204"/>
            </a:xfrm>
            <a:custGeom>
              <a:avLst/>
              <a:gdLst>
                <a:gd name="T0" fmla="*/ 0 w 643"/>
                <a:gd name="T1" fmla="*/ 0 h 410"/>
                <a:gd name="T2" fmla="*/ 1 w 643"/>
                <a:gd name="T3" fmla="*/ 0 h 410"/>
                <a:gd name="T4" fmla="*/ 1 w 643"/>
                <a:gd name="T5" fmla="*/ 0 h 410"/>
                <a:gd name="T6" fmla="*/ 1 w 643"/>
                <a:gd name="T7" fmla="*/ 0 h 410"/>
                <a:gd name="T8" fmla="*/ 1 w 643"/>
                <a:gd name="T9" fmla="*/ 0 h 410"/>
                <a:gd name="T10" fmla="*/ 1 w 643"/>
                <a:gd name="T11" fmla="*/ 0 h 410"/>
                <a:gd name="T12" fmla="*/ 0 w 643"/>
                <a:gd name="T13" fmla="*/ 0 h 410"/>
                <a:gd name="T14" fmla="*/ 0 w 643"/>
                <a:gd name="T15" fmla="*/ 0 h 4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43"/>
                <a:gd name="T25" fmla="*/ 0 h 410"/>
                <a:gd name="T26" fmla="*/ 643 w 643"/>
                <a:gd name="T27" fmla="*/ 410 h 4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43" h="410">
                  <a:moveTo>
                    <a:pt x="0" y="410"/>
                  </a:moveTo>
                  <a:lnTo>
                    <a:pt x="643" y="49"/>
                  </a:lnTo>
                  <a:lnTo>
                    <a:pt x="643" y="42"/>
                  </a:lnTo>
                  <a:lnTo>
                    <a:pt x="643" y="29"/>
                  </a:lnTo>
                  <a:lnTo>
                    <a:pt x="643" y="16"/>
                  </a:lnTo>
                  <a:lnTo>
                    <a:pt x="643" y="0"/>
                  </a:lnTo>
                  <a:lnTo>
                    <a:pt x="0" y="363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7A11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1" name="Rectangle 417"/>
            <p:cNvSpPr>
              <a:spLocks noChangeArrowheads="1"/>
            </p:cNvSpPr>
            <p:nvPr/>
          </p:nvSpPr>
          <p:spPr bwMode="auto">
            <a:xfrm>
              <a:off x="375" y="1170"/>
              <a:ext cx="691" cy="22"/>
            </a:xfrm>
            <a:prstGeom prst="rect">
              <a:avLst/>
            </a:prstGeom>
            <a:solidFill>
              <a:srgbClr val="7A111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132" name="Freeform 419"/>
            <p:cNvSpPr>
              <a:spLocks/>
            </p:cNvSpPr>
            <p:nvPr/>
          </p:nvSpPr>
          <p:spPr bwMode="auto">
            <a:xfrm>
              <a:off x="815" y="559"/>
              <a:ext cx="318" cy="203"/>
            </a:xfrm>
            <a:custGeom>
              <a:avLst/>
              <a:gdLst>
                <a:gd name="T0" fmla="*/ 1 w 636"/>
                <a:gd name="T1" fmla="*/ 0 h 407"/>
                <a:gd name="T2" fmla="*/ 0 w 636"/>
                <a:gd name="T3" fmla="*/ 0 h 407"/>
                <a:gd name="T4" fmla="*/ 0 w 636"/>
                <a:gd name="T5" fmla="*/ 0 h 407"/>
                <a:gd name="T6" fmla="*/ 0 w 636"/>
                <a:gd name="T7" fmla="*/ 0 h 407"/>
                <a:gd name="T8" fmla="*/ 0 w 636"/>
                <a:gd name="T9" fmla="*/ 0 h 407"/>
                <a:gd name="T10" fmla="*/ 0 w 636"/>
                <a:gd name="T11" fmla="*/ 0 h 407"/>
                <a:gd name="T12" fmla="*/ 1 w 636"/>
                <a:gd name="T13" fmla="*/ 0 h 407"/>
                <a:gd name="T14" fmla="*/ 1 w 636"/>
                <a:gd name="T15" fmla="*/ 0 h 4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6"/>
                <a:gd name="T25" fmla="*/ 0 h 407"/>
                <a:gd name="T26" fmla="*/ 636 w 636"/>
                <a:gd name="T27" fmla="*/ 407 h 40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6" h="407">
                  <a:moveTo>
                    <a:pt x="636" y="407"/>
                  </a:moveTo>
                  <a:lnTo>
                    <a:pt x="0" y="46"/>
                  </a:lnTo>
                  <a:lnTo>
                    <a:pt x="0" y="39"/>
                  </a:lnTo>
                  <a:lnTo>
                    <a:pt x="0" y="28"/>
                  </a:lnTo>
                  <a:lnTo>
                    <a:pt x="0" y="15"/>
                  </a:lnTo>
                  <a:lnTo>
                    <a:pt x="0" y="0"/>
                  </a:lnTo>
                  <a:lnTo>
                    <a:pt x="636" y="360"/>
                  </a:lnTo>
                  <a:lnTo>
                    <a:pt x="636" y="407"/>
                  </a:lnTo>
                  <a:close/>
                </a:path>
              </a:pathLst>
            </a:custGeom>
            <a:solidFill>
              <a:srgbClr val="7A111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3" name="Rectangle 420"/>
            <p:cNvSpPr>
              <a:spLocks noChangeArrowheads="1"/>
            </p:cNvSpPr>
            <p:nvPr/>
          </p:nvSpPr>
          <p:spPr bwMode="auto">
            <a:xfrm>
              <a:off x="645" y="866"/>
              <a:ext cx="156" cy="27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5134" name="Freeform 422"/>
            <p:cNvSpPr>
              <a:spLocks/>
            </p:cNvSpPr>
            <p:nvPr/>
          </p:nvSpPr>
          <p:spPr bwMode="auto">
            <a:xfrm>
              <a:off x="593" y="814"/>
              <a:ext cx="8" cy="222"/>
            </a:xfrm>
            <a:custGeom>
              <a:avLst/>
              <a:gdLst>
                <a:gd name="T0" fmla="*/ 1 w 15"/>
                <a:gd name="T1" fmla="*/ 1 h 443"/>
                <a:gd name="T2" fmla="*/ 0 w 15"/>
                <a:gd name="T3" fmla="*/ 1 h 443"/>
                <a:gd name="T4" fmla="*/ 0 w 15"/>
                <a:gd name="T5" fmla="*/ 1 h 443"/>
                <a:gd name="T6" fmla="*/ 1 w 15"/>
                <a:gd name="T7" fmla="*/ 1 h 443"/>
                <a:gd name="T8" fmla="*/ 1 w 15"/>
                <a:gd name="T9" fmla="*/ 1 h 443"/>
                <a:gd name="T10" fmla="*/ 1 w 15"/>
                <a:gd name="T11" fmla="*/ 0 h 443"/>
                <a:gd name="T12" fmla="*/ 1 w 15"/>
                <a:gd name="T13" fmla="*/ 1 h 443"/>
                <a:gd name="T14" fmla="*/ 1 w 15"/>
                <a:gd name="T15" fmla="*/ 0 h 443"/>
                <a:gd name="T16" fmla="*/ 1 w 15"/>
                <a:gd name="T17" fmla="*/ 0 h 443"/>
                <a:gd name="T18" fmla="*/ 1 w 15"/>
                <a:gd name="T19" fmla="*/ 1 h 4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443"/>
                <a:gd name="T32" fmla="*/ 15 w 15"/>
                <a:gd name="T33" fmla="*/ 443 h 4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443">
                  <a:moveTo>
                    <a:pt x="7" y="13"/>
                  </a:moveTo>
                  <a:lnTo>
                    <a:pt x="0" y="6"/>
                  </a:lnTo>
                  <a:lnTo>
                    <a:pt x="0" y="443"/>
                  </a:lnTo>
                  <a:lnTo>
                    <a:pt x="15" y="443"/>
                  </a:lnTo>
                  <a:lnTo>
                    <a:pt x="15" y="6"/>
                  </a:lnTo>
                  <a:lnTo>
                    <a:pt x="7" y="0"/>
                  </a:lnTo>
                  <a:lnTo>
                    <a:pt x="15" y="6"/>
                  </a:lnTo>
                  <a:lnTo>
                    <a:pt x="15" y="0"/>
                  </a:lnTo>
                  <a:lnTo>
                    <a:pt x="7" y="0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5" name="Freeform 423"/>
            <p:cNvSpPr>
              <a:spLocks/>
            </p:cNvSpPr>
            <p:nvPr/>
          </p:nvSpPr>
          <p:spPr bwMode="auto">
            <a:xfrm>
              <a:off x="456" y="814"/>
              <a:ext cx="141" cy="7"/>
            </a:xfrm>
            <a:custGeom>
              <a:avLst/>
              <a:gdLst>
                <a:gd name="T0" fmla="*/ 0 w 283"/>
                <a:gd name="T1" fmla="*/ 1 h 13"/>
                <a:gd name="T2" fmla="*/ 0 w 283"/>
                <a:gd name="T3" fmla="*/ 1 h 13"/>
                <a:gd name="T4" fmla="*/ 0 w 283"/>
                <a:gd name="T5" fmla="*/ 1 h 13"/>
                <a:gd name="T6" fmla="*/ 0 w 283"/>
                <a:gd name="T7" fmla="*/ 0 h 13"/>
                <a:gd name="T8" fmla="*/ 0 w 283"/>
                <a:gd name="T9" fmla="*/ 0 h 13"/>
                <a:gd name="T10" fmla="*/ 0 w 283"/>
                <a:gd name="T11" fmla="*/ 1 h 13"/>
                <a:gd name="T12" fmla="*/ 0 w 283"/>
                <a:gd name="T13" fmla="*/ 0 h 13"/>
                <a:gd name="T14" fmla="*/ 0 w 283"/>
                <a:gd name="T15" fmla="*/ 0 h 13"/>
                <a:gd name="T16" fmla="*/ 0 w 283"/>
                <a:gd name="T17" fmla="*/ 1 h 13"/>
                <a:gd name="T18" fmla="*/ 0 w 283"/>
                <a:gd name="T19" fmla="*/ 1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3"/>
                <a:gd name="T31" fmla="*/ 0 h 13"/>
                <a:gd name="T32" fmla="*/ 283 w 283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3" h="13">
                  <a:moveTo>
                    <a:pt x="15" y="6"/>
                  </a:moveTo>
                  <a:lnTo>
                    <a:pt x="8" y="13"/>
                  </a:lnTo>
                  <a:lnTo>
                    <a:pt x="283" y="13"/>
                  </a:lnTo>
                  <a:lnTo>
                    <a:pt x="283" y="0"/>
                  </a:lnTo>
                  <a:lnTo>
                    <a:pt x="8" y="0"/>
                  </a:lnTo>
                  <a:lnTo>
                    <a:pt x="0" y="6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5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6" name="Freeform 424"/>
            <p:cNvSpPr>
              <a:spLocks/>
            </p:cNvSpPr>
            <p:nvPr/>
          </p:nvSpPr>
          <p:spPr bwMode="auto">
            <a:xfrm>
              <a:off x="456" y="817"/>
              <a:ext cx="7" cy="222"/>
            </a:xfrm>
            <a:custGeom>
              <a:avLst/>
              <a:gdLst>
                <a:gd name="T0" fmla="*/ 0 w 15"/>
                <a:gd name="T1" fmla="*/ 1 h 444"/>
                <a:gd name="T2" fmla="*/ 0 w 15"/>
                <a:gd name="T3" fmla="*/ 1 h 444"/>
                <a:gd name="T4" fmla="*/ 0 w 15"/>
                <a:gd name="T5" fmla="*/ 0 h 444"/>
                <a:gd name="T6" fmla="*/ 0 w 15"/>
                <a:gd name="T7" fmla="*/ 0 h 444"/>
                <a:gd name="T8" fmla="*/ 0 w 15"/>
                <a:gd name="T9" fmla="*/ 1 h 444"/>
                <a:gd name="T10" fmla="*/ 0 w 15"/>
                <a:gd name="T11" fmla="*/ 1 h 444"/>
                <a:gd name="T12" fmla="*/ 0 w 15"/>
                <a:gd name="T13" fmla="*/ 1 h 444"/>
                <a:gd name="T14" fmla="*/ 0 w 15"/>
                <a:gd name="T15" fmla="*/ 1 h 444"/>
                <a:gd name="T16" fmla="*/ 0 w 15"/>
                <a:gd name="T17" fmla="*/ 1 h 444"/>
                <a:gd name="T18" fmla="*/ 0 w 15"/>
                <a:gd name="T19" fmla="*/ 1 h 4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444"/>
                <a:gd name="T32" fmla="*/ 15 w 15"/>
                <a:gd name="T33" fmla="*/ 444 h 4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444">
                  <a:moveTo>
                    <a:pt x="8" y="430"/>
                  </a:moveTo>
                  <a:lnTo>
                    <a:pt x="15" y="437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437"/>
                  </a:lnTo>
                  <a:lnTo>
                    <a:pt x="8" y="444"/>
                  </a:lnTo>
                  <a:lnTo>
                    <a:pt x="0" y="437"/>
                  </a:lnTo>
                  <a:lnTo>
                    <a:pt x="0" y="444"/>
                  </a:lnTo>
                  <a:lnTo>
                    <a:pt x="8" y="444"/>
                  </a:lnTo>
                  <a:lnTo>
                    <a:pt x="8" y="4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425"/>
            <p:cNvSpPr>
              <a:spLocks/>
            </p:cNvSpPr>
            <p:nvPr/>
          </p:nvSpPr>
          <p:spPr bwMode="auto">
            <a:xfrm>
              <a:off x="459" y="1032"/>
              <a:ext cx="142" cy="7"/>
            </a:xfrm>
            <a:custGeom>
              <a:avLst/>
              <a:gdLst>
                <a:gd name="T0" fmla="*/ 1 w 283"/>
                <a:gd name="T1" fmla="*/ 1 h 14"/>
                <a:gd name="T2" fmla="*/ 1 w 283"/>
                <a:gd name="T3" fmla="*/ 0 h 14"/>
                <a:gd name="T4" fmla="*/ 0 w 283"/>
                <a:gd name="T5" fmla="*/ 0 h 14"/>
                <a:gd name="T6" fmla="*/ 0 w 283"/>
                <a:gd name="T7" fmla="*/ 1 h 14"/>
                <a:gd name="T8" fmla="*/ 1 w 283"/>
                <a:gd name="T9" fmla="*/ 1 h 14"/>
                <a:gd name="T10" fmla="*/ 1 w 283"/>
                <a:gd name="T11" fmla="*/ 1 h 14"/>
                <a:gd name="T12" fmla="*/ 1 w 283"/>
                <a:gd name="T13" fmla="*/ 1 h 14"/>
                <a:gd name="T14" fmla="*/ 1 w 283"/>
                <a:gd name="T15" fmla="*/ 1 h 14"/>
                <a:gd name="T16" fmla="*/ 1 w 283"/>
                <a:gd name="T17" fmla="*/ 1 h 14"/>
                <a:gd name="T18" fmla="*/ 1 w 283"/>
                <a:gd name="T19" fmla="*/ 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3"/>
                <a:gd name="T31" fmla="*/ 0 h 14"/>
                <a:gd name="T32" fmla="*/ 283 w 283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3" h="14">
                  <a:moveTo>
                    <a:pt x="268" y="7"/>
                  </a:moveTo>
                  <a:lnTo>
                    <a:pt x="275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275" y="14"/>
                  </a:lnTo>
                  <a:lnTo>
                    <a:pt x="283" y="7"/>
                  </a:lnTo>
                  <a:lnTo>
                    <a:pt x="275" y="14"/>
                  </a:lnTo>
                  <a:lnTo>
                    <a:pt x="283" y="14"/>
                  </a:lnTo>
                  <a:lnTo>
                    <a:pt x="283" y="7"/>
                  </a:lnTo>
                  <a:lnTo>
                    <a:pt x="268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8" name="Freeform 426"/>
            <p:cNvSpPr>
              <a:spLocks/>
            </p:cNvSpPr>
            <p:nvPr/>
          </p:nvSpPr>
          <p:spPr bwMode="auto">
            <a:xfrm>
              <a:off x="460" y="878"/>
              <a:ext cx="136" cy="7"/>
            </a:xfrm>
            <a:custGeom>
              <a:avLst/>
              <a:gdLst>
                <a:gd name="T0" fmla="*/ 0 w 273"/>
                <a:gd name="T1" fmla="*/ 1 h 14"/>
                <a:gd name="T2" fmla="*/ 0 w 273"/>
                <a:gd name="T3" fmla="*/ 0 h 14"/>
                <a:gd name="T4" fmla="*/ 0 w 273"/>
                <a:gd name="T5" fmla="*/ 0 h 14"/>
                <a:gd name="T6" fmla="*/ 0 w 273"/>
                <a:gd name="T7" fmla="*/ 1 h 14"/>
                <a:gd name="T8" fmla="*/ 0 w 273"/>
                <a:gd name="T9" fmla="*/ 1 h 14"/>
                <a:gd name="T10" fmla="*/ 0 w 273"/>
                <a:gd name="T11" fmla="*/ 1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3"/>
                <a:gd name="T19" fmla="*/ 0 h 14"/>
                <a:gd name="T20" fmla="*/ 273 w 273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3" h="14">
                  <a:moveTo>
                    <a:pt x="273" y="7"/>
                  </a:moveTo>
                  <a:lnTo>
                    <a:pt x="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273" y="14"/>
                  </a:lnTo>
                  <a:lnTo>
                    <a:pt x="273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9" name="Freeform 427"/>
            <p:cNvSpPr>
              <a:spLocks/>
            </p:cNvSpPr>
            <p:nvPr/>
          </p:nvSpPr>
          <p:spPr bwMode="auto">
            <a:xfrm>
              <a:off x="460" y="957"/>
              <a:ext cx="136" cy="7"/>
            </a:xfrm>
            <a:custGeom>
              <a:avLst/>
              <a:gdLst>
                <a:gd name="T0" fmla="*/ 0 w 273"/>
                <a:gd name="T1" fmla="*/ 1 h 13"/>
                <a:gd name="T2" fmla="*/ 0 w 273"/>
                <a:gd name="T3" fmla="*/ 0 h 13"/>
                <a:gd name="T4" fmla="*/ 0 w 273"/>
                <a:gd name="T5" fmla="*/ 0 h 13"/>
                <a:gd name="T6" fmla="*/ 0 w 273"/>
                <a:gd name="T7" fmla="*/ 1 h 13"/>
                <a:gd name="T8" fmla="*/ 0 w 273"/>
                <a:gd name="T9" fmla="*/ 1 h 13"/>
                <a:gd name="T10" fmla="*/ 0 w 273"/>
                <a:gd name="T11" fmla="*/ 1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3"/>
                <a:gd name="T19" fmla="*/ 0 h 13"/>
                <a:gd name="T20" fmla="*/ 273 w 273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3" h="13">
                  <a:moveTo>
                    <a:pt x="273" y="6"/>
                  </a:moveTo>
                  <a:lnTo>
                    <a:pt x="273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73" y="13"/>
                  </a:lnTo>
                  <a:lnTo>
                    <a:pt x="273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0" name="Freeform 428"/>
            <p:cNvSpPr>
              <a:spLocks/>
            </p:cNvSpPr>
            <p:nvPr/>
          </p:nvSpPr>
          <p:spPr bwMode="auto">
            <a:xfrm>
              <a:off x="522" y="821"/>
              <a:ext cx="8" cy="212"/>
            </a:xfrm>
            <a:custGeom>
              <a:avLst/>
              <a:gdLst>
                <a:gd name="T0" fmla="*/ 1 w 15"/>
                <a:gd name="T1" fmla="*/ 0 h 426"/>
                <a:gd name="T2" fmla="*/ 1 w 15"/>
                <a:gd name="T3" fmla="*/ 0 h 426"/>
                <a:gd name="T4" fmla="*/ 1 w 15"/>
                <a:gd name="T5" fmla="*/ 0 h 426"/>
                <a:gd name="T6" fmla="*/ 0 w 15"/>
                <a:gd name="T7" fmla="*/ 0 h 426"/>
                <a:gd name="T8" fmla="*/ 0 w 15"/>
                <a:gd name="T9" fmla="*/ 0 h 426"/>
                <a:gd name="T10" fmla="*/ 1 w 15"/>
                <a:gd name="T11" fmla="*/ 0 h 4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426"/>
                <a:gd name="T20" fmla="*/ 15 w 15"/>
                <a:gd name="T21" fmla="*/ 426 h 4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426">
                  <a:moveTo>
                    <a:pt x="8" y="426"/>
                  </a:moveTo>
                  <a:lnTo>
                    <a:pt x="15" y="426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426"/>
                  </a:lnTo>
                  <a:lnTo>
                    <a:pt x="8" y="4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1" name="Freeform 429"/>
            <p:cNvSpPr>
              <a:spLocks/>
            </p:cNvSpPr>
            <p:nvPr/>
          </p:nvSpPr>
          <p:spPr bwMode="auto">
            <a:xfrm>
              <a:off x="979" y="814"/>
              <a:ext cx="7" cy="222"/>
            </a:xfrm>
            <a:custGeom>
              <a:avLst/>
              <a:gdLst>
                <a:gd name="T0" fmla="*/ 0 w 15"/>
                <a:gd name="T1" fmla="*/ 1 h 443"/>
                <a:gd name="T2" fmla="*/ 0 w 15"/>
                <a:gd name="T3" fmla="*/ 1 h 443"/>
                <a:gd name="T4" fmla="*/ 0 w 15"/>
                <a:gd name="T5" fmla="*/ 1 h 443"/>
                <a:gd name="T6" fmla="*/ 0 w 15"/>
                <a:gd name="T7" fmla="*/ 1 h 443"/>
                <a:gd name="T8" fmla="*/ 0 w 15"/>
                <a:gd name="T9" fmla="*/ 1 h 443"/>
                <a:gd name="T10" fmla="*/ 0 w 15"/>
                <a:gd name="T11" fmla="*/ 0 h 443"/>
                <a:gd name="T12" fmla="*/ 0 w 15"/>
                <a:gd name="T13" fmla="*/ 1 h 443"/>
                <a:gd name="T14" fmla="*/ 0 w 15"/>
                <a:gd name="T15" fmla="*/ 0 h 443"/>
                <a:gd name="T16" fmla="*/ 0 w 15"/>
                <a:gd name="T17" fmla="*/ 0 h 443"/>
                <a:gd name="T18" fmla="*/ 0 w 15"/>
                <a:gd name="T19" fmla="*/ 1 h 4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443"/>
                <a:gd name="T32" fmla="*/ 15 w 15"/>
                <a:gd name="T33" fmla="*/ 443 h 4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443">
                  <a:moveTo>
                    <a:pt x="7" y="13"/>
                  </a:moveTo>
                  <a:lnTo>
                    <a:pt x="0" y="6"/>
                  </a:lnTo>
                  <a:lnTo>
                    <a:pt x="0" y="443"/>
                  </a:lnTo>
                  <a:lnTo>
                    <a:pt x="15" y="443"/>
                  </a:lnTo>
                  <a:lnTo>
                    <a:pt x="15" y="6"/>
                  </a:lnTo>
                  <a:lnTo>
                    <a:pt x="7" y="0"/>
                  </a:lnTo>
                  <a:lnTo>
                    <a:pt x="15" y="6"/>
                  </a:lnTo>
                  <a:lnTo>
                    <a:pt x="15" y="0"/>
                  </a:lnTo>
                  <a:lnTo>
                    <a:pt x="7" y="0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2" name="Freeform 430"/>
            <p:cNvSpPr>
              <a:spLocks/>
            </p:cNvSpPr>
            <p:nvPr/>
          </p:nvSpPr>
          <p:spPr bwMode="auto">
            <a:xfrm>
              <a:off x="842" y="814"/>
              <a:ext cx="141" cy="7"/>
            </a:xfrm>
            <a:custGeom>
              <a:avLst/>
              <a:gdLst>
                <a:gd name="T0" fmla="*/ 1 w 281"/>
                <a:gd name="T1" fmla="*/ 1 h 13"/>
                <a:gd name="T2" fmla="*/ 1 w 281"/>
                <a:gd name="T3" fmla="*/ 1 h 13"/>
                <a:gd name="T4" fmla="*/ 1 w 281"/>
                <a:gd name="T5" fmla="*/ 1 h 13"/>
                <a:gd name="T6" fmla="*/ 1 w 281"/>
                <a:gd name="T7" fmla="*/ 0 h 13"/>
                <a:gd name="T8" fmla="*/ 1 w 281"/>
                <a:gd name="T9" fmla="*/ 0 h 13"/>
                <a:gd name="T10" fmla="*/ 0 w 281"/>
                <a:gd name="T11" fmla="*/ 1 h 13"/>
                <a:gd name="T12" fmla="*/ 1 w 281"/>
                <a:gd name="T13" fmla="*/ 0 h 13"/>
                <a:gd name="T14" fmla="*/ 0 w 281"/>
                <a:gd name="T15" fmla="*/ 0 h 13"/>
                <a:gd name="T16" fmla="*/ 0 w 281"/>
                <a:gd name="T17" fmla="*/ 1 h 13"/>
                <a:gd name="T18" fmla="*/ 1 w 281"/>
                <a:gd name="T19" fmla="*/ 1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1"/>
                <a:gd name="T31" fmla="*/ 0 h 13"/>
                <a:gd name="T32" fmla="*/ 281 w 281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1" h="13">
                  <a:moveTo>
                    <a:pt x="15" y="6"/>
                  </a:moveTo>
                  <a:lnTo>
                    <a:pt x="7" y="13"/>
                  </a:lnTo>
                  <a:lnTo>
                    <a:pt x="281" y="13"/>
                  </a:lnTo>
                  <a:lnTo>
                    <a:pt x="281" y="0"/>
                  </a:lnTo>
                  <a:lnTo>
                    <a:pt x="7" y="0"/>
                  </a:lnTo>
                  <a:lnTo>
                    <a:pt x="0" y="6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15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3" name="Freeform 431"/>
            <p:cNvSpPr>
              <a:spLocks/>
            </p:cNvSpPr>
            <p:nvPr/>
          </p:nvSpPr>
          <p:spPr bwMode="auto">
            <a:xfrm>
              <a:off x="842" y="817"/>
              <a:ext cx="7" cy="222"/>
            </a:xfrm>
            <a:custGeom>
              <a:avLst/>
              <a:gdLst>
                <a:gd name="T0" fmla="*/ 0 w 15"/>
                <a:gd name="T1" fmla="*/ 1 h 444"/>
                <a:gd name="T2" fmla="*/ 0 w 15"/>
                <a:gd name="T3" fmla="*/ 1 h 444"/>
                <a:gd name="T4" fmla="*/ 0 w 15"/>
                <a:gd name="T5" fmla="*/ 0 h 444"/>
                <a:gd name="T6" fmla="*/ 0 w 15"/>
                <a:gd name="T7" fmla="*/ 0 h 444"/>
                <a:gd name="T8" fmla="*/ 0 w 15"/>
                <a:gd name="T9" fmla="*/ 1 h 444"/>
                <a:gd name="T10" fmla="*/ 0 w 15"/>
                <a:gd name="T11" fmla="*/ 1 h 444"/>
                <a:gd name="T12" fmla="*/ 0 w 15"/>
                <a:gd name="T13" fmla="*/ 1 h 444"/>
                <a:gd name="T14" fmla="*/ 0 w 15"/>
                <a:gd name="T15" fmla="*/ 1 h 444"/>
                <a:gd name="T16" fmla="*/ 0 w 15"/>
                <a:gd name="T17" fmla="*/ 1 h 444"/>
                <a:gd name="T18" fmla="*/ 0 w 15"/>
                <a:gd name="T19" fmla="*/ 1 h 4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444"/>
                <a:gd name="T32" fmla="*/ 15 w 15"/>
                <a:gd name="T33" fmla="*/ 444 h 4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444">
                  <a:moveTo>
                    <a:pt x="7" y="430"/>
                  </a:moveTo>
                  <a:lnTo>
                    <a:pt x="15" y="437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437"/>
                  </a:lnTo>
                  <a:lnTo>
                    <a:pt x="7" y="444"/>
                  </a:lnTo>
                  <a:lnTo>
                    <a:pt x="0" y="437"/>
                  </a:lnTo>
                  <a:lnTo>
                    <a:pt x="0" y="444"/>
                  </a:lnTo>
                  <a:lnTo>
                    <a:pt x="7" y="444"/>
                  </a:lnTo>
                  <a:lnTo>
                    <a:pt x="7" y="4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4" name="Freeform 432"/>
            <p:cNvSpPr>
              <a:spLocks/>
            </p:cNvSpPr>
            <p:nvPr/>
          </p:nvSpPr>
          <p:spPr bwMode="auto">
            <a:xfrm>
              <a:off x="846" y="1032"/>
              <a:ext cx="140" cy="7"/>
            </a:xfrm>
            <a:custGeom>
              <a:avLst/>
              <a:gdLst>
                <a:gd name="T0" fmla="*/ 0 w 282"/>
                <a:gd name="T1" fmla="*/ 1 h 14"/>
                <a:gd name="T2" fmla="*/ 0 w 282"/>
                <a:gd name="T3" fmla="*/ 0 h 14"/>
                <a:gd name="T4" fmla="*/ 0 w 282"/>
                <a:gd name="T5" fmla="*/ 0 h 14"/>
                <a:gd name="T6" fmla="*/ 0 w 282"/>
                <a:gd name="T7" fmla="*/ 1 h 14"/>
                <a:gd name="T8" fmla="*/ 0 w 282"/>
                <a:gd name="T9" fmla="*/ 1 h 14"/>
                <a:gd name="T10" fmla="*/ 0 w 282"/>
                <a:gd name="T11" fmla="*/ 1 h 14"/>
                <a:gd name="T12" fmla="*/ 0 w 282"/>
                <a:gd name="T13" fmla="*/ 1 h 14"/>
                <a:gd name="T14" fmla="*/ 0 w 282"/>
                <a:gd name="T15" fmla="*/ 1 h 14"/>
                <a:gd name="T16" fmla="*/ 0 w 282"/>
                <a:gd name="T17" fmla="*/ 1 h 14"/>
                <a:gd name="T18" fmla="*/ 0 w 282"/>
                <a:gd name="T19" fmla="*/ 1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2"/>
                <a:gd name="T31" fmla="*/ 0 h 14"/>
                <a:gd name="T32" fmla="*/ 282 w 282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2" h="14">
                  <a:moveTo>
                    <a:pt x="267" y="7"/>
                  </a:moveTo>
                  <a:lnTo>
                    <a:pt x="274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274" y="14"/>
                  </a:lnTo>
                  <a:lnTo>
                    <a:pt x="282" y="7"/>
                  </a:lnTo>
                  <a:lnTo>
                    <a:pt x="274" y="14"/>
                  </a:lnTo>
                  <a:lnTo>
                    <a:pt x="282" y="14"/>
                  </a:lnTo>
                  <a:lnTo>
                    <a:pt x="282" y="7"/>
                  </a:lnTo>
                  <a:lnTo>
                    <a:pt x="267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5" name="Freeform 433"/>
            <p:cNvSpPr>
              <a:spLocks/>
            </p:cNvSpPr>
            <p:nvPr/>
          </p:nvSpPr>
          <p:spPr bwMode="auto">
            <a:xfrm>
              <a:off x="848" y="878"/>
              <a:ext cx="133" cy="7"/>
            </a:xfrm>
            <a:custGeom>
              <a:avLst/>
              <a:gdLst>
                <a:gd name="T0" fmla="*/ 1 w 266"/>
                <a:gd name="T1" fmla="*/ 1 h 14"/>
                <a:gd name="T2" fmla="*/ 1 w 266"/>
                <a:gd name="T3" fmla="*/ 0 h 14"/>
                <a:gd name="T4" fmla="*/ 0 w 266"/>
                <a:gd name="T5" fmla="*/ 0 h 14"/>
                <a:gd name="T6" fmla="*/ 0 w 266"/>
                <a:gd name="T7" fmla="*/ 1 h 14"/>
                <a:gd name="T8" fmla="*/ 1 w 266"/>
                <a:gd name="T9" fmla="*/ 1 h 14"/>
                <a:gd name="T10" fmla="*/ 1 w 266"/>
                <a:gd name="T11" fmla="*/ 1 h 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6"/>
                <a:gd name="T19" fmla="*/ 0 h 14"/>
                <a:gd name="T20" fmla="*/ 266 w 266"/>
                <a:gd name="T21" fmla="*/ 14 h 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6" h="14">
                  <a:moveTo>
                    <a:pt x="266" y="7"/>
                  </a:moveTo>
                  <a:lnTo>
                    <a:pt x="266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266" y="14"/>
                  </a:lnTo>
                  <a:lnTo>
                    <a:pt x="266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6" name="Freeform 434"/>
            <p:cNvSpPr>
              <a:spLocks/>
            </p:cNvSpPr>
            <p:nvPr/>
          </p:nvSpPr>
          <p:spPr bwMode="auto">
            <a:xfrm>
              <a:off x="848" y="957"/>
              <a:ext cx="133" cy="7"/>
            </a:xfrm>
            <a:custGeom>
              <a:avLst/>
              <a:gdLst>
                <a:gd name="T0" fmla="*/ 1 w 266"/>
                <a:gd name="T1" fmla="*/ 1 h 13"/>
                <a:gd name="T2" fmla="*/ 1 w 266"/>
                <a:gd name="T3" fmla="*/ 0 h 13"/>
                <a:gd name="T4" fmla="*/ 0 w 266"/>
                <a:gd name="T5" fmla="*/ 0 h 13"/>
                <a:gd name="T6" fmla="*/ 0 w 266"/>
                <a:gd name="T7" fmla="*/ 1 h 13"/>
                <a:gd name="T8" fmla="*/ 1 w 266"/>
                <a:gd name="T9" fmla="*/ 1 h 13"/>
                <a:gd name="T10" fmla="*/ 1 w 266"/>
                <a:gd name="T11" fmla="*/ 1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6"/>
                <a:gd name="T19" fmla="*/ 0 h 13"/>
                <a:gd name="T20" fmla="*/ 266 w 266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6" h="13">
                  <a:moveTo>
                    <a:pt x="266" y="6"/>
                  </a:moveTo>
                  <a:lnTo>
                    <a:pt x="266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66" y="13"/>
                  </a:lnTo>
                  <a:lnTo>
                    <a:pt x="266" y="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7" name="Freeform 435"/>
            <p:cNvSpPr>
              <a:spLocks/>
            </p:cNvSpPr>
            <p:nvPr/>
          </p:nvSpPr>
          <p:spPr bwMode="auto">
            <a:xfrm>
              <a:off x="908" y="821"/>
              <a:ext cx="8" cy="212"/>
            </a:xfrm>
            <a:custGeom>
              <a:avLst/>
              <a:gdLst>
                <a:gd name="T0" fmla="*/ 1 w 15"/>
                <a:gd name="T1" fmla="*/ 0 h 426"/>
                <a:gd name="T2" fmla="*/ 1 w 15"/>
                <a:gd name="T3" fmla="*/ 0 h 426"/>
                <a:gd name="T4" fmla="*/ 1 w 15"/>
                <a:gd name="T5" fmla="*/ 0 h 426"/>
                <a:gd name="T6" fmla="*/ 0 w 15"/>
                <a:gd name="T7" fmla="*/ 0 h 426"/>
                <a:gd name="T8" fmla="*/ 0 w 15"/>
                <a:gd name="T9" fmla="*/ 0 h 426"/>
                <a:gd name="T10" fmla="*/ 1 w 15"/>
                <a:gd name="T11" fmla="*/ 0 h 4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426"/>
                <a:gd name="T20" fmla="*/ 15 w 15"/>
                <a:gd name="T21" fmla="*/ 426 h 4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426">
                  <a:moveTo>
                    <a:pt x="7" y="426"/>
                  </a:moveTo>
                  <a:lnTo>
                    <a:pt x="15" y="426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426"/>
                  </a:lnTo>
                  <a:lnTo>
                    <a:pt x="7" y="4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8" name="Freeform 439"/>
            <p:cNvSpPr>
              <a:spLocks/>
            </p:cNvSpPr>
            <p:nvPr/>
          </p:nvSpPr>
          <p:spPr bwMode="auto">
            <a:xfrm>
              <a:off x="795" y="807"/>
              <a:ext cx="7" cy="12"/>
            </a:xfrm>
            <a:custGeom>
              <a:avLst/>
              <a:gdLst>
                <a:gd name="T0" fmla="*/ 0 w 15"/>
                <a:gd name="T1" fmla="*/ 0 h 25"/>
                <a:gd name="T2" fmla="*/ 0 w 15"/>
                <a:gd name="T3" fmla="*/ 0 h 25"/>
                <a:gd name="T4" fmla="*/ 0 w 15"/>
                <a:gd name="T5" fmla="*/ 0 h 25"/>
                <a:gd name="T6" fmla="*/ 0 w 15"/>
                <a:gd name="T7" fmla="*/ 0 h 25"/>
                <a:gd name="T8" fmla="*/ 0 w 15"/>
                <a:gd name="T9" fmla="*/ 0 h 25"/>
                <a:gd name="T10" fmla="*/ 0 w 15"/>
                <a:gd name="T11" fmla="*/ 0 h 25"/>
                <a:gd name="T12" fmla="*/ 0 w 15"/>
                <a:gd name="T13" fmla="*/ 0 h 25"/>
                <a:gd name="T14" fmla="*/ 0 w 15"/>
                <a:gd name="T15" fmla="*/ 0 h 25"/>
                <a:gd name="T16" fmla="*/ 0 w 15"/>
                <a:gd name="T17" fmla="*/ 0 h 25"/>
                <a:gd name="T18" fmla="*/ 0 w 15"/>
                <a:gd name="T19" fmla="*/ 0 h 25"/>
                <a:gd name="T20" fmla="*/ 0 w 15"/>
                <a:gd name="T21" fmla="*/ 0 h 25"/>
                <a:gd name="T22" fmla="*/ 0 w 15"/>
                <a:gd name="T23" fmla="*/ 0 h 25"/>
                <a:gd name="T24" fmla="*/ 0 w 15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"/>
                <a:gd name="T40" fmla="*/ 0 h 25"/>
                <a:gd name="T41" fmla="*/ 15 w 15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" h="25">
                  <a:moveTo>
                    <a:pt x="0" y="0"/>
                  </a:moveTo>
                  <a:lnTo>
                    <a:pt x="0" y="0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8" y="25"/>
                  </a:lnTo>
                  <a:lnTo>
                    <a:pt x="15" y="25"/>
                  </a:lnTo>
                  <a:lnTo>
                    <a:pt x="15" y="22"/>
                  </a:lnTo>
                  <a:lnTo>
                    <a:pt x="15" y="14"/>
                  </a:ln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9" name="Freeform 440"/>
            <p:cNvSpPr>
              <a:spLocks/>
            </p:cNvSpPr>
            <p:nvPr/>
          </p:nvSpPr>
          <p:spPr bwMode="auto">
            <a:xfrm>
              <a:off x="645" y="744"/>
              <a:ext cx="157" cy="63"/>
            </a:xfrm>
            <a:custGeom>
              <a:avLst/>
              <a:gdLst>
                <a:gd name="T0" fmla="*/ 1 w 314"/>
                <a:gd name="T1" fmla="*/ 1 h 126"/>
                <a:gd name="T2" fmla="*/ 1 w 314"/>
                <a:gd name="T3" fmla="*/ 1 h 126"/>
                <a:gd name="T4" fmla="*/ 1 w 314"/>
                <a:gd name="T5" fmla="*/ 1 h 126"/>
                <a:gd name="T6" fmla="*/ 1 w 314"/>
                <a:gd name="T7" fmla="*/ 1 h 126"/>
                <a:gd name="T8" fmla="*/ 1 w 314"/>
                <a:gd name="T9" fmla="*/ 1 h 126"/>
                <a:gd name="T10" fmla="*/ 1 w 314"/>
                <a:gd name="T11" fmla="*/ 1 h 126"/>
                <a:gd name="T12" fmla="*/ 1 w 314"/>
                <a:gd name="T13" fmla="*/ 1 h 126"/>
                <a:gd name="T14" fmla="*/ 1 w 314"/>
                <a:gd name="T15" fmla="*/ 1 h 126"/>
                <a:gd name="T16" fmla="*/ 1 w 314"/>
                <a:gd name="T17" fmla="*/ 1 h 126"/>
                <a:gd name="T18" fmla="*/ 1 w 314"/>
                <a:gd name="T19" fmla="*/ 1 h 126"/>
                <a:gd name="T20" fmla="*/ 1 w 314"/>
                <a:gd name="T21" fmla="*/ 1 h 126"/>
                <a:gd name="T22" fmla="*/ 1 w 314"/>
                <a:gd name="T23" fmla="*/ 1 h 126"/>
                <a:gd name="T24" fmla="*/ 1 w 314"/>
                <a:gd name="T25" fmla="*/ 1 h 126"/>
                <a:gd name="T26" fmla="*/ 1 w 314"/>
                <a:gd name="T27" fmla="*/ 1 h 126"/>
                <a:gd name="T28" fmla="*/ 1 w 314"/>
                <a:gd name="T29" fmla="*/ 1 h 126"/>
                <a:gd name="T30" fmla="*/ 1 w 314"/>
                <a:gd name="T31" fmla="*/ 1 h 126"/>
                <a:gd name="T32" fmla="*/ 1 w 314"/>
                <a:gd name="T33" fmla="*/ 1 h 126"/>
                <a:gd name="T34" fmla="*/ 1 w 314"/>
                <a:gd name="T35" fmla="*/ 1 h 126"/>
                <a:gd name="T36" fmla="*/ 1 w 314"/>
                <a:gd name="T37" fmla="*/ 1 h 126"/>
                <a:gd name="T38" fmla="*/ 1 w 314"/>
                <a:gd name="T39" fmla="*/ 1 h 126"/>
                <a:gd name="T40" fmla="*/ 1 w 314"/>
                <a:gd name="T41" fmla="*/ 1 h 126"/>
                <a:gd name="T42" fmla="*/ 1 w 314"/>
                <a:gd name="T43" fmla="*/ 1 h 126"/>
                <a:gd name="T44" fmla="*/ 1 w 314"/>
                <a:gd name="T45" fmla="*/ 1 h 126"/>
                <a:gd name="T46" fmla="*/ 1 w 314"/>
                <a:gd name="T47" fmla="*/ 1 h 126"/>
                <a:gd name="T48" fmla="*/ 1 w 314"/>
                <a:gd name="T49" fmla="*/ 1 h 126"/>
                <a:gd name="T50" fmla="*/ 1 w 314"/>
                <a:gd name="T51" fmla="*/ 1 h 126"/>
                <a:gd name="T52" fmla="*/ 1 w 314"/>
                <a:gd name="T53" fmla="*/ 0 h 126"/>
                <a:gd name="T54" fmla="*/ 1 w 314"/>
                <a:gd name="T55" fmla="*/ 1 h 126"/>
                <a:gd name="T56" fmla="*/ 1 w 314"/>
                <a:gd name="T57" fmla="*/ 1 h 126"/>
                <a:gd name="T58" fmla="*/ 1 w 314"/>
                <a:gd name="T59" fmla="*/ 1 h 126"/>
                <a:gd name="T60" fmla="*/ 1 w 314"/>
                <a:gd name="T61" fmla="*/ 1 h 126"/>
                <a:gd name="T62" fmla="*/ 1 w 314"/>
                <a:gd name="T63" fmla="*/ 1 h 126"/>
                <a:gd name="T64" fmla="*/ 1 w 314"/>
                <a:gd name="T65" fmla="*/ 1 h 126"/>
                <a:gd name="T66" fmla="*/ 1 w 314"/>
                <a:gd name="T67" fmla="*/ 1 h 126"/>
                <a:gd name="T68" fmla="*/ 0 w 314"/>
                <a:gd name="T69" fmla="*/ 1 h 126"/>
                <a:gd name="T70" fmla="*/ 0 w 314"/>
                <a:gd name="T71" fmla="*/ 1 h 126"/>
                <a:gd name="T72" fmla="*/ 1 w 314"/>
                <a:gd name="T73" fmla="*/ 1 h 1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14"/>
                <a:gd name="T112" fmla="*/ 0 h 126"/>
                <a:gd name="T113" fmla="*/ 314 w 314"/>
                <a:gd name="T114" fmla="*/ 126 h 12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14" h="126">
                  <a:moveTo>
                    <a:pt x="15" y="126"/>
                  </a:moveTo>
                  <a:lnTo>
                    <a:pt x="15" y="126"/>
                  </a:lnTo>
                  <a:lnTo>
                    <a:pt x="18" y="98"/>
                  </a:lnTo>
                  <a:lnTo>
                    <a:pt x="27" y="75"/>
                  </a:lnTo>
                  <a:lnTo>
                    <a:pt x="40" y="56"/>
                  </a:lnTo>
                  <a:lnTo>
                    <a:pt x="58" y="41"/>
                  </a:lnTo>
                  <a:lnTo>
                    <a:pt x="79" y="27"/>
                  </a:lnTo>
                  <a:lnTo>
                    <a:pt x="103" y="20"/>
                  </a:lnTo>
                  <a:lnTo>
                    <a:pt x="129" y="15"/>
                  </a:lnTo>
                  <a:lnTo>
                    <a:pt x="157" y="13"/>
                  </a:lnTo>
                  <a:lnTo>
                    <a:pt x="186" y="16"/>
                  </a:lnTo>
                  <a:lnTo>
                    <a:pt x="211" y="22"/>
                  </a:lnTo>
                  <a:lnTo>
                    <a:pt x="235" y="30"/>
                  </a:lnTo>
                  <a:lnTo>
                    <a:pt x="256" y="44"/>
                  </a:lnTo>
                  <a:lnTo>
                    <a:pt x="274" y="59"/>
                  </a:lnTo>
                  <a:lnTo>
                    <a:pt x="287" y="78"/>
                  </a:lnTo>
                  <a:lnTo>
                    <a:pt x="296" y="100"/>
                  </a:lnTo>
                  <a:lnTo>
                    <a:pt x="299" y="126"/>
                  </a:lnTo>
                  <a:lnTo>
                    <a:pt x="314" y="126"/>
                  </a:lnTo>
                  <a:lnTo>
                    <a:pt x="311" y="97"/>
                  </a:lnTo>
                  <a:lnTo>
                    <a:pt x="299" y="72"/>
                  </a:lnTo>
                  <a:lnTo>
                    <a:pt x="286" y="50"/>
                  </a:lnTo>
                  <a:lnTo>
                    <a:pt x="265" y="33"/>
                  </a:lnTo>
                  <a:lnTo>
                    <a:pt x="241" y="19"/>
                  </a:lnTo>
                  <a:lnTo>
                    <a:pt x="214" y="8"/>
                  </a:lnTo>
                  <a:lnTo>
                    <a:pt x="186" y="2"/>
                  </a:lnTo>
                  <a:lnTo>
                    <a:pt x="157" y="0"/>
                  </a:lnTo>
                  <a:lnTo>
                    <a:pt x="129" y="1"/>
                  </a:lnTo>
                  <a:lnTo>
                    <a:pt x="100" y="6"/>
                  </a:lnTo>
                  <a:lnTo>
                    <a:pt x="73" y="16"/>
                  </a:lnTo>
                  <a:lnTo>
                    <a:pt x="49" y="30"/>
                  </a:lnTo>
                  <a:lnTo>
                    <a:pt x="28" y="48"/>
                  </a:lnTo>
                  <a:lnTo>
                    <a:pt x="15" y="70"/>
                  </a:lnTo>
                  <a:lnTo>
                    <a:pt x="3" y="96"/>
                  </a:lnTo>
                  <a:lnTo>
                    <a:pt x="0" y="126"/>
                  </a:lnTo>
                  <a:lnTo>
                    <a:pt x="15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0" name="Freeform 441"/>
            <p:cNvSpPr>
              <a:spLocks/>
            </p:cNvSpPr>
            <p:nvPr/>
          </p:nvSpPr>
          <p:spPr bwMode="auto">
            <a:xfrm>
              <a:off x="645" y="807"/>
              <a:ext cx="7" cy="16"/>
            </a:xfrm>
            <a:custGeom>
              <a:avLst/>
              <a:gdLst>
                <a:gd name="T0" fmla="*/ 0 w 15"/>
                <a:gd name="T1" fmla="*/ 1 h 31"/>
                <a:gd name="T2" fmla="*/ 0 w 15"/>
                <a:gd name="T3" fmla="*/ 1 h 31"/>
                <a:gd name="T4" fmla="*/ 0 w 15"/>
                <a:gd name="T5" fmla="*/ 1 h 31"/>
                <a:gd name="T6" fmla="*/ 0 w 15"/>
                <a:gd name="T7" fmla="*/ 1 h 31"/>
                <a:gd name="T8" fmla="*/ 0 w 15"/>
                <a:gd name="T9" fmla="*/ 1 h 31"/>
                <a:gd name="T10" fmla="*/ 0 w 15"/>
                <a:gd name="T11" fmla="*/ 0 h 31"/>
                <a:gd name="T12" fmla="*/ 0 w 15"/>
                <a:gd name="T13" fmla="*/ 0 h 31"/>
                <a:gd name="T14" fmla="*/ 0 w 15"/>
                <a:gd name="T15" fmla="*/ 1 h 31"/>
                <a:gd name="T16" fmla="*/ 0 w 15"/>
                <a:gd name="T17" fmla="*/ 1 h 31"/>
                <a:gd name="T18" fmla="*/ 0 w 15"/>
                <a:gd name="T19" fmla="*/ 1 h 31"/>
                <a:gd name="T20" fmla="*/ 0 w 15"/>
                <a:gd name="T21" fmla="*/ 1 h 31"/>
                <a:gd name="T22" fmla="*/ 0 w 15"/>
                <a:gd name="T23" fmla="*/ 1 h 31"/>
                <a:gd name="T24" fmla="*/ 0 w 15"/>
                <a:gd name="T25" fmla="*/ 1 h 31"/>
                <a:gd name="T26" fmla="*/ 0 w 15"/>
                <a:gd name="T27" fmla="*/ 1 h 31"/>
                <a:gd name="T28" fmla="*/ 0 w 15"/>
                <a:gd name="T29" fmla="*/ 1 h 31"/>
                <a:gd name="T30" fmla="*/ 0 w 15"/>
                <a:gd name="T31" fmla="*/ 1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5"/>
                <a:gd name="T49" fmla="*/ 0 h 31"/>
                <a:gd name="T50" fmla="*/ 15 w 15"/>
                <a:gd name="T51" fmla="*/ 31 h 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5" h="31">
                  <a:moveTo>
                    <a:pt x="7" y="18"/>
                  </a:moveTo>
                  <a:lnTo>
                    <a:pt x="7" y="25"/>
                  </a:lnTo>
                  <a:lnTo>
                    <a:pt x="15" y="25"/>
                  </a:lnTo>
                  <a:lnTo>
                    <a:pt x="15" y="22"/>
                  </a:lnTo>
                  <a:lnTo>
                    <a:pt x="15" y="14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25"/>
                  </a:lnTo>
                  <a:lnTo>
                    <a:pt x="7" y="25"/>
                  </a:lnTo>
                  <a:lnTo>
                    <a:pt x="7" y="31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7" y="31"/>
                  </a:lnTo>
                  <a:lnTo>
                    <a:pt x="7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1" name="Freeform 442"/>
            <p:cNvSpPr>
              <a:spLocks/>
            </p:cNvSpPr>
            <p:nvPr/>
          </p:nvSpPr>
          <p:spPr bwMode="auto">
            <a:xfrm>
              <a:off x="649" y="816"/>
              <a:ext cx="153" cy="7"/>
            </a:xfrm>
            <a:custGeom>
              <a:avLst/>
              <a:gdLst>
                <a:gd name="T0" fmla="*/ 0 w 307"/>
                <a:gd name="T1" fmla="*/ 1 h 13"/>
                <a:gd name="T2" fmla="*/ 0 w 307"/>
                <a:gd name="T3" fmla="*/ 0 h 13"/>
                <a:gd name="T4" fmla="*/ 0 w 307"/>
                <a:gd name="T5" fmla="*/ 0 h 13"/>
                <a:gd name="T6" fmla="*/ 0 w 307"/>
                <a:gd name="T7" fmla="*/ 1 h 13"/>
                <a:gd name="T8" fmla="*/ 0 w 307"/>
                <a:gd name="T9" fmla="*/ 1 h 13"/>
                <a:gd name="T10" fmla="*/ 0 w 307"/>
                <a:gd name="T11" fmla="*/ 1 h 13"/>
                <a:gd name="T12" fmla="*/ 0 w 307"/>
                <a:gd name="T13" fmla="*/ 1 h 13"/>
                <a:gd name="T14" fmla="*/ 0 w 307"/>
                <a:gd name="T15" fmla="*/ 1 h 13"/>
                <a:gd name="T16" fmla="*/ 0 w 307"/>
                <a:gd name="T17" fmla="*/ 1 h 13"/>
                <a:gd name="T18" fmla="*/ 0 w 307"/>
                <a:gd name="T19" fmla="*/ 1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07"/>
                <a:gd name="T31" fmla="*/ 0 h 13"/>
                <a:gd name="T32" fmla="*/ 307 w 307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07" h="13">
                  <a:moveTo>
                    <a:pt x="292" y="7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300" y="13"/>
                  </a:lnTo>
                  <a:lnTo>
                    <a:pt x="307" y="7"/>
                  </a:lnTo>
                  <a:lnTo>
                    <a:pt x="300" y="13"/>
                  </a:lnTo>
                  <a:lnTo>
                    <a:pt x="307" y="13"/>
                  </a:lnTo>
                  <a:lnTo>
                    <a:pt x="307" y="7"/>
                  </a:lnTo>
                  <a:lnTo>
                    <a:pt x="29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2" name="Freeform 443"/>
            <p:cNvSpPr>
              <a:spLocks/>
            </p:cNvSpPr>
            <p:nvPr/>
          </p:nvSpPr>
          <p:spPr bwMode="auto">
            <a:xfrm>
              <a:off x="721" y="748"/>
              <a:ext cx="7" cy="71"/>
            </a:xfrm>
            <a:custGeom>
              <a:avLst/>
              <a:gdLst>
                <a:gd name="T0" fmla="*/ 0 w 15"/>
                <a:gd name="T1" fmla="*/ 1 h 141"/>
                <a:gd name="T2" fmla="*/ 0 w 15"/>
                <a:gd name="T3" fmla="*/ 1 h 141"/>
                <a:gd name="T4" fmla="*/ 0 w 15"/>
                <a:gd name="T5" fmla="*/ 0 h 141"/>
                <a:gd name="T6" fmla="*/ 0 w 15"/>
                <a:gd name="T7" fmla="*/ 0 h 141"/>
                <a:gd name="T8" fmla="*/ 0 w 15"/>
                <a:gd name="T9" fmla="*/ 1 h 141"/>
                <a:gd name="T10" fmla="*/ 0 w 15"/>
                <a:gd name="T11" fmla="*/ 1 h 1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41"/>
                <a:gd name="T20" fmla="*/ 15 w 15"/>
                <a:gd name="T21" fmla="*/ 141 h 1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41">
                  <a:moveTo>
                    <a:pt x="8" y="141"/>
                  </a:moveTo>
                  <a:lnTo>
                    <a:pt x="15" y="141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8" y="14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3" name="Freeform 444"/>
            <p:cNvSpPr>
              <a:spLocks/>
            </p:cNvSpPr>
            <p:nvPr/>
          </p:nvSpPr>
          <p:spPr bwMode="auto">
            <a:xfrm>
              <a:off x="722" y="765"/>
              <a:ext cx="62" cy="56"/>
            </a:xfrm>
            <a:custGeom>
              <a:avLst/>
              <a:gdLst>
                <a:gd name="T0" fmla="*/ 1 w 124"/>
                <a:gd name="T1" fmla="*/ 1 h 111"/>
                <a:gd name="T2" fmla="*/ 1 w 124"/>
                <a:gd name="T3" fmla="*/ 1 h 111"/>
                <a:gd name="T4" fmla="*/ 1 w 124"/>
                <a:gd name="T5" fmla="*/ 1 h 111"/>
                <a:gd name="T6" fmla="*/ 1 w 124"/>
                <a:gd name="T7" fmla="*/ 0 h 111"/>
                <a:gd name="T8" fmla="*/ 0 w 124"/>
                <a:gd name="T9" fmla="*/ 1 h 111"/>
                <a:gd name="T10" fmla="*/ 1 w 124"/>
                <a:gd name="T11" fmla="*/ 1 h 1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111"/>
                <a:gd name="T20" fmla="*/ 124 w 124"/>
                <a:gd name="T21" fmla="*/ 111 h 1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111">
                  <a:moveTo>
                    <a:pt x="5" y="107"/>
                  </a:moveTo>
                  <a:lnTo>
                    <a:pt x="9" y="111"/>
                  </a:lnTo>
                  <a:lnTo>
                    <a:pt x="124" y="8"/>
                  </a:lnTo>
                  <a:lnTo>
                    <a:pt x="115" y="0"/>
                  </a:lnTo>
                  <a:lnTo>
                    <a:pt x="0" y="103"/>
                  </a:lnTo>
                  <a:lnTo>
                    <a:pt x="5" y="10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4" name="Freeform 445"/>
            <p:cNvSpPr>
              <a:spLocks/>
            </p:cNvSpPr>
            <p:nvPr/>
          </p:nvSpPr>
          <p:spPr bwMode="auto">
            <a:xfrm>
              <a:off x="667" y="764"/>
              <a:ext cx="60" cy="57"/>
            </a:xfrm>
            <a:custGeom>
              <a:avLst/>
              <a:gdLst>
                <a:gd name="T0" fmla="*/ 1 w 120"/>
                <a:gd name="T1" fmla="*/ 1 h 114"/>
                <a:gd name="T2" fmla="*/ 1 w 120"/>
                <a:gd name="T3" fmla="*/ 1 h 114"/>
                <a:gd name="T4" fmla="*/ 1 w 120"/>
                <a:gd name="T5" fmla="*/ 0 h 114"/>
                <a:gd name="T6" fmla="*/ 0 w 120"/>
                <a:gd name="T7" fmla="*/ 1 h 114"/>
                <a:gd name="T8" fmla="*/ 1 w 120"/>
                <a:gd name="T9" fmla="*/ 1 h 114"/>
                <a:gd name="T10" fmla="*/ 1 w 120"/>
                <a:gd name="T11" fmla="*/ 1 h 1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0"/>
                <a:gd name="T19" fmla="*/ 0 h 114"/>
                <a:gd name="T20" fmla="*/ 120 w 120"/>
                <a:gd name="T21" fmla="*/ 114 h 1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0" h="114">
                  <a:moveTo>
                    <a:pt x="116" y="110"/>
                  </a:moveTo>
                  <a:lnTo>
                    <a:pt x="120" y="106"/>
                  </a:lnTo>
                  <a:lnTo>
                    <a:pt x="9" y="0"/>
                  </a:lnTo>
                  <a:lnTo>
                    <a:pt x="0" y="9"/>
                  </a:lnTo>
                  <a:lnTo>
                    <a:pt x="111" y="114"/>
                  </a:lnTo>
                  <a:lnTo>
                    <a:pt x="116" y="1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5" name="Freeform 447"/>
            <p:cNvSpPr>
              <a:spLocks/>
            </p:cNvSpPr>
            <p:nvPr/>
          </p:nvSpPr>
          <p:spPr bwMode="auto">
            <a:xfrm>
              <a:off x="664" y="509"/>
              <a:ext cx="66" cy="48"/>
            </a:xfrm>
            <a:custGeom>
              <a:avLst/>
              <a:gdLst>
                <a:gd name="T0" fmla="*/ 1 w 132"/>
                <a:gd name="T1" fmla="*/ 1 h 96"/>
                <a:gd name="T2" fmla="*/ 1 w 132"/>
                <a:gd name="T3" fmla="*/ 1 h 96"/>
                <a:gd name="T4" fmla="*/ 1 w 132"/>
                <a:gd name="T5" fmla="*/ 1 h 96"/>
                <a:gd name="T6" fmla="*/ 1 w 132"/>
                <a:gd name="T7" fmla="*/ 1 h 96"/>
                <a:gd name="T8" fmla="*/ 1 w 132"/>
                <a:gd name="T9" fmla="*/ 1 h 96"/>
                <a:gd name="T10" fmla="*/ 1 w 132"/>
                <a:gd name="T11" fmla="*/ 1 h 96"/>
                <a:gd name="T12" fmla="*/ 1 w 132"/>
                <a:gd name="T13" fmla="*/ 1 h 96"/>
                <a:gd name="T14" fmla="*/ 0 w 132"/>
                <a:gd name="T15" fmla="*/ 1 h 96"/>
                <a:gd name="T16" fmla="*/ 1 w 132"/>
                <a:gd name="T17" fmla="*/ 1 h 96"/>
                <a:gd name="T18" fmla="*/ 1 w 132"/>
                <a:gd name="T19" fmla="*/ 1 h 96"/>
                <a:gd name="T20" fmla="*/ 1 w 132"/>
                <a:gd name="T21" fmla="*/ 1 h 96"/>
                <a:gd name="T22" fmla="*/ 1 w 132"/>
                <a:gd name="T23" fmla="*/ 1 h 96"/>
                <a:gd name="T24" fmla="*/ 1 w 132"/>
                <a:gd name="T25" fmla="*/ 1 h 96"/>
                <a:gd name="T26" fmla="*/ 1 w 132"/>
                <a:gd name="T27" fmla="*/ 1 h 96"/>
                <a:gd name="T28" fmla="*/ 1 w 132"/>
                <a:gd name="T29" fmla="*/ 1 h 96"/>
                <a:gd name="T30" fmla="*/ 1 w 132"/>
                <a:gd name="T31" fmla="*/ 1 h 96"/>
                <a:gd name="T32" fmla="*/ 1 w 132"/>
                <a:gd name="T33" fmla="*/ 1 h 96"/>
                <a:gd name="T34" fmla="*/ 1 w 132"/>
                <a:gd name="T35" fmla="*/ 1 h 96"/>
                <a:gd name="T36" fmla="*/ 1 w 132"/>
                <a:gd name="T37" fmla="*/ 1 h 96"/>
                <a:gd name="T38" fmla="*/ 1 w 132"/>
                <a:gd name="T39" fmla="*/ 1 h 96"/>
                <a:gd name="T40" fmla="*/ 1 w 132"/>
                <a:gd name="T41" fmla="*/ 1 h 96"/>
                <a:gd name="T42" fmla="*/ 1 w 132"/>
                <a:gd name="T43" fmla="*/ 1 h 96"/>
                <a:gd name="T44" fmla="*/ 1 w 132"/>
                <a:gd name="T45" fmla="*/ 1 h 96"/>
                <a:gd name="T46" fmla="*/ 1 w 132"/>
                <a:gd name="T47" fmla="*/ 1 h 96"/>
                <a:gd name="T48" fmla="*/ 1 w 132"/>
                <a:gd name="T49" fmla="*/ 1 h 96"/>
                <a:gd name="T50" fmla="*/ 1 w 132"/>
                <a:gd name="T51" fmla="*/ 1 h 96"/>
                <a:gd name="T52" fmla="*/ 1 w 132"/>
                <a:gd name="T53" fmla="*/ 1 h 96"/>
                <a:gd name="T54" fmla="*/ 1 w 132"/>
                <a:gd name="T55" fmla="*/ 1 h 96"/>
                <a:gd name="T56" fmla="*/ 1 w 132"/>
                <a:gd name="T57" fmla="*/ 1 h 96"/>
                <a:gd name="T58" fmla="*/ 1 w 132"/>
                <a:gd name="T59" fmla="*/ 1 h 96"/>
                <a:gd name="T60" fmla="*/ 1 w 132"/>
                <a:gd name="T61" fmla="*/ 1 h 96"/>
                <a:gd name="T62" fmla="*/ 1 w 132"/>
                <a:gd name="T63" fmla="*/ 1 h 96"/>
                <a:gd name="T64" fmla="*/ 1 w 132"/>
                <a:gd name="T65" fmla="*/ 1 h 96"/>
                <a:gd name="T66" fmla="*/ 1 w 132"/>
                <a:gd name="T67" fmla="*/ 0 h 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2"/>
                <a:gd name="T103" fmla="*/ 0 h 96"/>
                <a:gd name="T104" fmla="*/ 132 w 132"/>
                <a:gd name="T105" fmla="*/ 96 h 9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2" h="96">
                  <a:moveTo>
                    <a:pt x="24" y="0"/>
                  </a:moveTo>
                  <a:lnTo>
                    <a:pt x="27" y="3"/>
                  </a:lnTo>
                  <a:lnTo>
                    <a:pt x="33" y="10"/>
                  </a:lnTo>
                  <a:lnTo>
                    <a:pt x="38" y="15"/>
                  </a:lnTo>
                  <a:lnTo>
                    <a:pt x="42" y="19"/>
                  </a:lnTo>
                  <a:lnTo>
                    <a:pt x="33" y="17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0" y="12"/>
                  </a:lnTo>
                  <a:lnTo>
                    <a:pt x="3" y="15"/>
                  </a:lnTo>
                  <a:lnTo>
                    <a:pt x="8" y="18"/>
                  </a:lnTo>
                  <a:lnTo>
                    <a:pt x="11" y="21"/>
                  </a:lnTo>
                  <a:lnTo>
                    <a:pt x="15" y="23"/>
                  </a:lnTo>
                  <a:lnTo>
                    <a:pt x="8" y="25"/>
                  </a:lnTo>
                  <a:lnTo>
                    <a:pt x="3" y="28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6" y="45"/>
                  </a:lnTo>
                  <a:lnTo>
                    <a:pt x="15" y="47"/>
                  </a:lnTo>
                  <a:lnTo>
                    <a:pt x="23" y="50"/>
                  </a:lnTo>
                  <a:lnTo>
                    <a:pt x="29" y="50"/>
                  </a:lnTo>
                  <a:lnTo>
                    <a:pt x="30" y="58"/>
                  </a:lnTo>
                  <a:lnTo>
                    <a:pt x="38" y="67"/>
                  </a:lnTo>
                  <a:lnTo>
                    <a:pt x="45" y="77"/>
                  </a:lnTo>
                  <a:lnTo>
                    <a:pt x="51" y="84"/>
                  </a:lnTo>
                  <a:lnTo>
                    <a:pt x="57" y="81"/>
                  </a:lnTo>
                  <a:lnTo>
                    <a:pt x="63" y="77"/>
                  </a:lnTo>
                  <a:lnTo>
                    <a:pt x="68" y="74"/>
                  </a:lnTo>
                  <a:lnTo>
                    <a:pt x="66" y="70"/>
                  </a:lnTo>
                  <a:lnTo>
                    <a:pt x="75" y="77"/>
                  </a:lnTo>
                  <a:lnTo>
                    <a:pt x="89" y="85"/>
                  </a:lnTo>
                  <a:lnTo>
                    <a:pt x="101" y="92"/>
                  </a:lnTo>
                  <a:lnTo>
                    <a:pt x="110" y="96"/>
                  </a:lnTo>
                  <a:lnTo>
                    <a:pt x="108" y="89"/>
                  </a:lnTo>
                  <a:lnTo>
                    <a:pt x="108" y="81"/>
                  </a:lnTo>
                  <a:lnTo>
                    <a:pt x="105" y="73"/>
                  </a:lnTo>
                  <a:lnTo>
                    <a:pt x="99" y="66"/>
                  </a:lnTo>
                  <a:lnTo>
                    <a:pt x="110" y="70"/>
                  </a:lnTo>
                  <a:lnTo>
                    <a:pt x="119" y="70"/>
                  </a:lnTo>
                  <a:lnTo>
                    <a:pt x="126" y="71"/>
                  </a:lnTo>
                  <a:lnTo>
                    <a:pt x="132" y="71"/>
                  </a:lnTo>
                  <a:lnTo>
                    <a:pt x="125" y="63"/>
                  </a:lnTo>
                  <a:lnTo>
                    <a:pt x="116" y="55"/>
                  </a:lnTo>
                  <a:lnTo>
                    <a:pt x="107" y="47"/>
                  </a:lnTo>
                  <a:lnTo>
                    <a:pt x="99" y="44"/>
                  </a:lnTo>
                  <a:lnTo>
                    <a:pt x="104" y="43"/>
                  </a:lnTo>
                  <a:lnTo>
                    <a:pt x="107" y="40"/>
                  </a:lnTo>
                  <a:lnTo>
                    <a:pt x="108" y="37"/>
                  </a:lnTo>
                  <a:lnTo>
                    <a:pt x="111" y="36"/>
                  </a:lnTo>
                  <a:lnTo>
                    <a:pt x="104" y="32"/>
                  </a:lnTo>
                  <a:lnTo>
                    <a:pt x="93" y="26"/>
                  </a:lnTo>
                  <a:lnTo>
                    <a:pt x="81" y="21"/>
                  </a:lnTo>
                  <a:lnTo>
                    <a:pt x="72" y="21"/>
                  </a:lnTo>
                  <a:lnTo>
                    <a:pt x="72" y="18"/>
                  </a:lnTo>
                  <a:lnTo>
                    <a:pt x="71" y="15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0" y="11"/>
                  </a:lnTo>
                  <a:lnTo>
                    <a:pt x="53" y="12"/>
                  </a:lnTo>
                  <a:lnTo>
                    <a:pt x="47" y="17"/>
                  </a:lnTo>
                  <a:lnTo>
                    <a:pt x="45" y="21"/>
                  </a:lnTo>
                  <a:lnTo>
                    <a:pt x="42" y="17"/>
                  </a:lnTo>
                  <a:lnTo>
                    <a:pt x="36" y="11"/>
                  </a:lnTo>
                  <a:lnTo>
                    <a:pt x="32" y="6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6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6" name="Freeform 448"/>
            <p:cNvSpPr>
              <a:spLocks/>
            </p:cNvSpPr>
            <p:nvPr/>
          </p:nvSpPr>
          <p:spPr bwMode="auto">
            <a:xfrm>
              <a:off x="950" y="758"/>
              <a:ext cx="93" cy="100"/>
            </a:xfrm>
            <a:custGeom>
              <a:avLst/>
              <a:gdLst>
                <a:gd name="T0" fmla="*/ 1 w 185"/>
                <a:gd name="T1" fmla="*/ 0 h 202"/>
                <a:gd name="T2" fmla="*/ 1 w 185"/>
                <a:gd name="T3" fmla="*/ 0 h 202"/>
                <a:gd name="T4" fmla="*/ 1 w 185"/>
                <a:gd name="T5" fmla="*/ 0 h 202"/>
                <a:gd name="T6" fmla="*/ 1 w 185"/>
                <a:gd name="T7" fmla="*/ 0 h 202"/>
                <a:gd name="T8" fmla="*/ 1 w 185"/>
                <a:gd name="T9" fmla="*/ 0 h 202"/>
                <a:gd name="T10" fmla="*/ 1 w 185"/>
                <a:gd name="T11" fmla="*/ 0 h 202"/>
                <a:gd name="T12" fmla="*/ 1 w 185"/>
                <a:gd name="T13" fmla="*/ 0 h 202"/>
                <a:gd name="T14" fmla="*/ 1 w 185"/>
                <a:gd name="T15" fmla="*/ 0 h 202"/>
                <a:gd name="T16" fmla="*/ 1 w 185"/>
                <a:gd name="T17" fmla="*/ 0 h 202"/>
                <a:gd name="T18" fmla="*/ 1 w 185"/>
                <a:gd name="T19" fmla="*/ 0 h 202"/>
                <a:gd name="T20" fmla="*/ 1 w 185"/>
                <a:gd name="T21" fmla="*/ 0 h 202"/>
                <a:gd name="T22" fmla="*/ 1 w 185"/>
                <a:gd name="T23" fmla="*/ 0 h 202"/>
                <a:gd name="T24" fmla="*/ 1 w 185"/>
                <a:gd name="T25" fmla="*/ 0 h 202"/>
                <a:gd name="T26" fmla="*/ 1 w 185"/>
                <a:gd name="T27" fmla="*/ 0 h 202"/>
                <a:gd name="T28" fmla="*/ 1 w 185"/>
                <a:gd name="T29" fmla="*/ 0 h 202"/>
                <a:gd name="T30" fmla="*/ 1 w 185"/>
                <a:gd name="T31" fmla="*/ 0 h 202"/>
                <a:gd name="T32" fmla="*/ 1 w 185"/>
                <a:gd name="T33" fmla="*/ 0 h 202"/>
                <a:gd name="T34" fmla="*/ 1 w 185"/>
                <a:gd name="T35" fmla="*/ 0 h 202"/>
                <a:gd name="T36" fmla="*/ 1 w 185"/>
                <a:gd name="T37" fmla="*/ 0 h 202"/>
                <a:gd name="T38" fmla="*/ 1 w 185"/>
                <a:gd name="T39" fmla="*/ 0 h 202"/>
                <a:gd name="T40" fmla="*/ 1 w 185"/>
                <a:gd name="T41" fmla="*/ 0 h 202"/>
                <a:gd name="T42" fmla="*/ 1 w 185"/>
                <a:gd name="T43" fmla="*/ 0 h 202"/>
                <a:gd name="T44" fmla="*/ 1 w 185"/>
                <a:gd name="T45" fmla="*/ 0 h 202"/>
                <a:gd name="T46" fmla="*/ 1 w 185"/>
                <a:gd name="T47" fmla="*/ 0 h 202"/>
                <a:gd name="T48" fmla="*/ 1 w 185"/>
                <a:gd name="T49" fmla="*/ 0 h 202"/>
                <a:gd name="T50" fmla="*/ 1 w 185"/>
                <a:gd name="T51" fmla="*/ 0 h 202"/>
                <a:gd name="T52" fmla="*/ 1 w 185"/>
                <a:gd name="T53" fmla="*/ 0 h 202"/>
                <a:gd name="T54" fmla="*/ 1 w 185"/>
                <a:gd name="T55" fmla="*/ 0 h 202"/>
                <a:gd name="T56" fmla="*/ 1 w 185"/>
                <a:gd name="T57" fmla="*/ 0 h 202"/>
                <a:gd name="T58" fmla="*/ 1 w 185"/>
                <a:gd name="T59" fmla="*/ 0 h 202"/>
                <a:gd name="T60" fmla="*/ 1 w 185"/>
                <a:gd name="T61" fmla="*/ 0 h 202"/>
                <a:gd name="T62" fmla="*/ 1 w 185"/>
                <a:gd name="T63" fmla="*/ 0 h 202"/>
                <a:gd name="T64" fmla="*/ 1 w 185"/>
                <a:gd name="T65" fmla="*/ 0 h 202"/>
                <a:gd name="T66" fmla="*/ 1 w 185"/>
                <a:gd name="T67" fmla="*/ 0 h 202"/>
                <a:gd name="T68" fmla="*/ 1 w 185"/>
                <a:gd name="T69" fmla="*/ 0 h 202"/>
                <a:gd name="T70" fmla="*/ 1 w 185"/>
                <a:gd name="T71" fmla="*/ 0 h 202"/>
                <a:gd name="T72" fmla="*/ 1 w 185"/>
                <a:gd name="T73" fmla="*/ 0 h 202"/>
                <a:gd name="T74" fmla="*/ 1 w 185"/>
                <a:gd name="T75" fmla="*/ 0 h 202"/>
                <a:gd name="T76" fmla="*/ 1 w 185"/>
                <a:gd name="T77" fmla="*/ 0 h 202"/>
                <a:gd name="T78" fmla="*/ 1 w 185"/>
                <a:gd name="T79" fmla="*/ 0 h 202"/>
                <a:gd name="T80" fmla="*/ 1 w 185"/>
                <a:gd name="T81" fmla="*/ 0 h 202"/>
                <a:gd name="T82" fmla="*/ 1 w 185"/>
                <a:gd name="T83" fmla="*/ 0 h 202"/>
                <a:gd name="T84" fmla="*/ 1 w 185"/>
                <a:gd name="T85" fmla="*/ 0 h 202"/>
                <a:gd name="T86" fmla="*/ 1 w 185"/>
                <a:gd name="T87" fmla="*/ 0 h 202"/>
                <a:gd name="T88" fmla="*/ 1 w 185"/>
                <a:gd name="T89" fmla="*/ 0 h 202"/>
                <a:gd name="T90" fmla="*/ 1 w 185"/>
                <a:gd name="T91" fmla="*/ 0 h 202"/>
                <a:gd name="T92" fmla="*/ 1 w 185"/>
                <a:gd name="T93" fmla="*/ 0 h 202"/>
                <a:gd name="T94" fmla="*/ 1 w 185"/>
                <a:gd name="T95" fmla="*/ 0 h 202"/>
                <a:gd name="T96" fmla="*/ 1 w 185"/>
                <a:gd name="T97" fmla="*/ 0 h 20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5"/>
                <a:gd name="T148" fmla="*/ 0 h 202"/>
                <a:gd name="T149" fmla="*/ 185 w 185"/>
                <a:gd name="T150" fmla="*/ 202 h 20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5" h="202">
                  <a:moveTo>
                    <a:pt x="75" y="1"/>
                  </a:moveTo>
                  <a:lnTo>
                    <a:pt x="78" y="10"/>
                  </a:lnTo>
                  <a:lnTo>
                    <a:pt x="81" y="21"/>
                  </a:lnTo>
                  <a:lnTo>
                    <a:pt x="82" y="30"/>
                  </a:lnTo>
                  <a:lnTo>
                    <a:pt x="81" y="34"/>
                  </a:lnTo>
                  <a:lnTo>
                    <a:pt x="78" y="33"/>
                  </a:lnTo>
                  <a:lnTo>
                    <a:pt x="72" y="29"/>
                  </a:lnTo>
                  <a:lnTo>
                    <a:pt x="64" y="25"/>
                  </a:lnTo>
                  <a:lnTo>
                    <a:pt x="58" y="21"/>
                  </a:lnTo>
                  <a:lnTo>
                    <a:pt x="51" y="17"/>
                  </a:lnTo>
                  <a:lnTo>
                    <a:pt x="43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6"/>
                  </a:lnTo>
                  <a:lnTo>
                    <a:pt x="24" y="6"/>
                  </a:lnTo>
                  <a:lnTo>
                    <a:pt x="16" y="3"/>
                  </a:lnTo>
                  <a:lnTo>
                    <a:pt x="10" y="0"/>
                  </a:lnTo>
                  <a:lnTo>
                    <a:pt x="15" y="8"/>
                  </a:lnTo>
                  <a:lnTo>
                    <a:pt x="13" y="17"/>
                  </a:lnTo>
                  <a:lnTo>
                    <a:pt x="7" y="23"/>
                  </a:lnTo>
                  <a:lnTo>
                    <a:pt x="0" y="26"/>
                  </a:lnTo>
                  <a:lnTo>
                    <a:pt x="7" y="30"/>
                  </a:lnTo>
                  <a:lnTo>
                    <a:pt x="16" y="34"/>
                  </a:lnTo>
                  <a:lnTo>
                    <a:pt x="24" y="40"/>
                  </a:lnTo>
                  <a:lnTo>
                    <a:pt x="30" y="45"/>
                  </a:lnTo>
                  <a:lnTo>
                    <a:pt x="31" y="52"/>
                  </a:lnTo>
                  <a:lnTo>
                    <a:pt x="30" y="58"/>
                  </a:lnTo>
                  <a:lnTo>
                    <a:pt x="27" y="65"/>
                  </a:lnTo>
                  <a:lnTo>
                    <a:pt x="25" y="71"/>
                  </a:lnTo>
                  <a:lnTo>
                    <a:pt x="27" y="80"/>
                  </a:lnTo>
                  <a:lnTo>
                    <a:pt x="30" y="88"/>
                  </a:lnTo>
                  <a:lnTo>
                    <a:pt x="31" y="98"/>
                  </a:lnTo>
                  <a:lnTo>
                    <a:pt x="33" y="106"/>
                  </a:lnTo>
                  <a:lnTo>
                    <a:pt x="43" y="104"/>
                  </a:lnTo>
                  <a:lnTo>
                    <a:pt x="54" y="102"/>
                  </a:lnTo>
                  <a:lnTo>
                    <a:pt x="63" y="100"/>
                  </a:lnTo>
                  <a:lnTo>
                    <a:pt x="70" y="102"/>
                  </a:lnTo>
                  <a:lnTo>
                    <a:pt x="75" y="110"/>
                  </a:lnTo>
                  <a:lnTo>
                    <a:pt x="81" y="122"/>
                  </a:lnTo>
                  <a:lnTo>
                    <a:pt x="84" y="136"/>
                  </a:lnTo>
                  <a:lnTo>
                    <a:pt x="87" y="147"/>
                  </a:lnTo>
                  <a:lnTo>
                    <a:pt x="91" y="148"/>
                  </a:lnTo>
                  <a:lnTo>
                    <a:pt x="97" y="152"/>
                  </a:lnTo>
                  <a:lnTo>
                    <a:pt x="103" y="159"/>
                  </a:lnTo>
                  <a:lnTo>
                    <a:pt x="109" y="166"/>
                  </a:lnTo>
                  <a:lnTo>
                    <a:pt x="115" y="176"/>
                  </a:lnTo>
                  <a:lnTo>
                    <a:pt x="121" y="184"/>
                  </a:lnTo>
                  <a:lnTo>
                    <a:pt x="127" y="194"/>
                  </a:lnTo>
                  <a:lnTo>
                    <a:pt x="131" y="202"/>
                  </a:lnTo>
                  <a:lnTo>
                    <a:pt x="133" y="185"/>
                  </a:lnTo>
                  <a:lnTo>
                    <a:pt x="134" y="172"/>
                  </a:lnTo>
                  <a:lnTo>
                    <a:pt x="140" y="163"/>
                  </a:lnTo>
                  <a:lnTo>
                    <a:pt x="151" y="166"/>
                  </a:lnTo>
                  <a:lnTo>
                    <a:pt x="148" y="154"/>
                  </a:lnTo>
                  <a:lnTo>
                    <a:pt x="140" y="137"/>
                  </a:lnTo>
                  <a:lnTo>
                    <a:pt x="134" y="125"/>
                  </a:lnTo>
                  <a:lnTo>
                    <a:pt x="133" y="118"/>
                  </a:lnTo>
                  <a:lnTo>
                    <a:pt x="137" y="119"/>
                  </a:lnTo>
                  <a:lnTo>
                    <a:pt x="145" y="126"/>
                  </a:lnTo>
                  <a:lnTo>
                    <a:pt x="151" y="135"/>
                  </a:lnTo>
                  <a:lnTo>
                    <a:pt x="155" y="141"/>
                  </a:lnTo>
                  <a:lnTo>
                    <a:pt x="160" y="139"/>
                  </a:lnTo>
                  <a:lnTo>
                    <a:pt x="169" y="140"/>
                  </a:lnTo>
                  <a:lnTo>
                    <a:pt x="176" y="144"/>
                  </a:lnTo>
                  <a:lnTo>
                    <a:pt x="185" y="151"/>
                  </a:lnTo>
                  <a:lnTo>
                    <a:pt x="178" y="136"/>
                  </a:lnTo>
                  <a:lnTo>
                    <a:pt x="172" y="124"/>
                  </a:lnTo>
                  <a:lnTo>
                    <a:pt x="170" y="117"/>
                  </a:lnTo>
                  <a:lnTo>
                    <a:pt x="172" y="115"/>
                  </a:lnTo>
                  <a:lnTo>
                    <a:pt x="164" y="106"/>
                  </a:lnTo>
                  <a:lnTo>
                    <a:pt x="158" y="98"/>
                  </a:lnTo>
                  <a:lnTo>
                    <a:pt x="154" y="89"/>
                  </a:lnTo>
                  <a:lnTo>
                    <a:pt x="152" y="85"/>
                  </a:lnTo>
                  <a:lnTo>
                    <a:pt x="154" y="81"/>
                  </a:lnTo>
                  <a:lnTo>
                    <a:pt x="160" y="77"/>
                  </a:lnTo>
                  <a:lnTo>
                    <a:pt x="166" y="74"/>
                  </a:lnTo>
                  <a:lnTo>
                    <a:pt x="172" y="74"/>
                  </a:lnTo>
                  <a:lnTo>
                    <a:pt x="161" y="66"/>
                  </a:lnTo>
                  <a:lnTo>
                    <a:pt x="151" y="59"/>
                  </a:lnTo>
                  <a:lnTo>
                    <a:pt x="142" y="52"/>
                  </a:lnTo>
                  <a:lnTo>
                    <a:pt x="137" y="47"/>
                  </a:lnTo>
                  <a:lnTo>
                    <a:pt x="136" y="43"/>
                  </a:lnTo>
                  <a:lnTo>
                    <a:pt x="136" y="40"/>
                  </a:lnTo>
                  <a:lnTo>
                    <a:pt x="137" y="38"/>
                  </a:lnTo>
                  <a:lnTo>
                    <a:pt x="139" y="37"/>
                  </a:lnTo>
                  <a:lnTo>
                    <a:pt x="134" y="36"/>
                  </a:lnTo>
                  <a:lnTo>
                    <a:pt x="127" y="34"/>
                  </a:lnTo>
                  <a:lnTo>
                    <a:pt x="121" y="34"/>
                  </a:lnTo>
                  <a:lnTo>
                    <a:pt x="114" y="34"/>
                  </a:lnTo>
                  <a:lnTo>
                    <a:pt x="108" y="36"/>
                  </a:lnTo>
                  <a:lnTo>
                    <a:pt x="100" y="36"/>
                  </a:lnTo>
                  <a:lnTo>
                    <a:pt x="96" y="37"/>
                  </a:lnTo>
                  <a:lnTo>
                    <a:pt x="91" y="38"/>
                  </a:lnTo>
                  <a:lnTo>
                    <a:pt x="88" y="33"/>
                  </a:lnTo>
                  <a:lnTo>
                    <a:pt x="85" y="22"/>
                  </a:lnTo>
                  <a:lnTo>
                    <a:pt x="81" y="12"/>
                  </a:lnTo>
                  <a:lnTo>
                    <a:pt x="79" y="6"/>
                  </a:lnTo>
                  <a:lnTo>
                    <a:pt x="75" y="1"/>
                  </a:lnTo>
                  <a:close/>
                </a:path>
              </a:pathLst>
            </a:custGeom>
            <a:solidFill>
              <a:srgbClr val="B2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7" name="Freeform 453"/>
            <p:cNvSpPr>
              <a:spLocks/>
            </p:cNvSpPr>
            <p:nvPr/>
          </p:nvSpPr>
          <p:spPr bwMode="auto">
            <a:xfrm>
              <a:off x="1096" y="811"/>
              <a:ext cx="42" cy="69"/>
            </a:xfrm>
            <a:custGeom>
              <a:avLst/>
              <a:gdLst>
                <a:gd name="T0" fmla="*/ 1 w 83"/>
                <a:gd name="T1" fmla="*/ 0 h 137"/>
                <a:gd name="T2" fmla="*/ 1 w 83"/>
                <a:gd name="T3" fmla="*/ 1 h 137"/>
                <a:gd name="T4" fmla="*/ 1 w 83"/>
                <a:gd name="T5" fmla="*/ 1 h 137"/>
                <a:gd name="T6" fmla="*/ 1 w 83"/>
                <a:gd name="T7" fmla="*/ 1 h 137"/>
                <a:gd name="T8" fmla="*/ 1 w 83"/>
                <a:gd name="T9" fmla="*/ 1 h 137"/>
                <a:gd name="T10" fmla="*/ 1 w 83"/>
                <a:gd name="T11" fmla="*/ 1 h 137"/>
                <a:gd name="T12" fmla="*/ 1 w 83"/>
                <a:gd name="T13" fmla="*/ 1 h 137"/>
                <a:gd name="T14" fmla="*/ 1 w 83"/>
                <a:gd name="T15" fmla="*/ 1 h 137"/>
                <a:gd name="T16" fmla="*/ 1 w 83"/>
                <a:gd name="T17" fmla="*/ 1 h 137"/>
                <a:gd name="T18" fmla="*/ 1 w 83"/>
                <a:gd name="T19" fmla="*/ 1 h 137"/>
                <a:gd name="T20" fmla="*/ 1 w 83"/>
                <a:gd name="T21" fmla="*/ 1 h 137"/>
                <a:gd name="T22" fmla="*/ 1 w 83"/>
                <a:gd name="T23" fmla="*/ 1 h 137"/>
                <a:gd name="T24" fmla="*/ 1 w 83"/>
                <a:gd name="T25" fmla="*/ 1 h 137"/>
                <a:gd name="T26" fmla="*/ 1 w 83"/>
                <a:gd name="T27" fmla="*/ 1 h 137"/>
                <a:gd name="T28" fmla="*/ 1 w 83"/>
                <a:gd name="T29" fmla="*/ 1 h 137"/>
                <a:gd name="T30" fmla="*/ 1 w 83"/>
                <a:gd name="T31" fmla="*/ 1 h 137"/>
                <a:gd name="T32" fmla="*/ 0 w 83"/>
                <a:gd name="T33" fmla="*/ 1 h 137"/>
                <a:gd name="T34" fmla="*/ 1 w 83"/>
                <a:gd name="T35" fmla="*/ 1 h 137"/>
                <a:gd name="T36" fmla="*/ 1 w 83"/>
                <a:gd name="T37" fmla="*/ 1 h 137"/>
                <a:gd name="T38" fmla="*/ 1 w 83"/>
                <a:gd name="T39" fmla="*/ 1 h 137"/>
                <a:gd name="T40" fmla="*/ 1 w 83"/>
                <a:gd name="T41" fmla="*/ 1 h 137"/>
                <a:gd name="T42" fmla="*/ 1 w 83"/>
                <a:gd name="T43" fmla="*/ 1 h 137"/>
                <a:gd name="T44" fmla="*/ 1 w 83"/>
                <a:gd name="T45" fmla="*/ 1 h 137"/>
                <a:gd name="T46" fmla="*/ 1 w 83"/>
                <a:gd name="T47" fmla="*/ 1 h 137"/>
                <a:gd name="T48" fmla="*/ 1 w 83"/>
                <a:gd name="T49" fmla="*/ 1 h 137"/>
                <a:gd name="T50" fmla="*/ 1 w 83"/>
                <a:gd name="T51" fmla="*/ 1 h 137"/>
                <a:gd name="T52" fmla="*/ 1 w 83"/>
                <a:gd name="T53" fmla="*/ 1 h 137"/>
                <a:gd name="T54" fmla="*/ 1 w 83"/>
                <a:gd name="T55" fmla="*/ 1 h 137"/>
                <a:gd name="T56" fmla="*/ 1 w 83"/>
                <a:gd name="T57" fmla="*/ 1 h 137"/>
                <a:gd name="T58" fmla="*/ 1 w 83"/>
                <a:gd name="T59" fmla="*/ 1 h 137"/>
                <a:gd name="T60" fmla="*/ 1 w 83"/>
                <a:gd name="T61" fmla="*/ 1 h 137"/>
                <a:gd name="T62" fmla="*/ 1 w 83"/>
                <a:gd name="T63" fmla="*/ 1 h 137"/>
                <a:gd name="T64" fmla="*/ 1 w 83"/>
                <a:gd name="T65" fmla="*/ 1 h 137"/>
                <a:gd name="T66" fmla="*/ 1 w 83"/>
                <a:gd name="T67" fmla="*/ 1 h 137"/>
                <a:gd name="T68" fmla="*/ 1 w 83"/>
                <a:gd name="T69" fmla="*/ 1 h 137"/>
                <a:gd name="T70" fmla="*/ 1 w 83"/>
                <a:gd name="T71" fmla="*/ 1 h 137"/>
                <a:gd name="T72" fmla="*/ 1 w 83"/>
                <a:gd name="T73" fmla="*/ 1 h 137"/>
                <a:gd name="T74" fmla="*/ 1 w 83"/>
                <a:gd name="T75" fmla="*/ 1 h 137"/>
                <a:gd name="T76" fmla="*/ 1 w 83"/>
                <a:gd name="T77" fmla="*/ 1 h 137"/>
                <a:gd name="T78" fmla="*/ 1 w 83"/>
                <a:gd name="T79" fmla="*/ 1 h 137"/>
                <a:gd name="T80" fmla="*/ 1 w 83"/>
                <a:gd name="T81" fmla="*/ 1 h 137"/>
                <a:gd name="T82" fmla="*/ 1 w 83"/>
                <a:gd name="T83" fmla="*/ 1 h 137"/>
                <a:gd name="T84" fmla="*/ 1 w 83"/>
                <a:gd name="T85" fmla="*/ 1 h 137"/>
                <a:gd name="T86" fmla="*/ 1 w 83"/>
                <a:gd name="T87" fmla="*/ 1 h 137"/>
                <a:gd name="T88" fmla="*/ 1 w 83"/>
                <a:gd name="T89" fmla="*/ 1 h 137"/>
                <a:gd name="T90" fmla="*/ 1 w 83"/>
                <a:gd name="T91" fmla="*/ 1 h 137"/>
                <a:gd name="T92" fmla="*/ 1 w 83"/>
                <a:gd name="T93" fmla="*/ 1 h 137"/>
                <a:gd name="T94" fmla="*/ 1 w 83"/>
                <a:gd name="T95" fmla="*/ 1 h 137"/>
                <a:gd name="T96" fmla="*/ 1 w 83"/>
                <a:gd name="T97" fmla="*/ 1 h 137"/>
                <a:gd name="T98" fmla="*/ 1 w 83"/>
                <a:gd name="T99" fmla="*/ 1 h 137"/>
                <a:gd name="T100" fmla="*/ 1 w 83"/>
                <a:gd name="T101" fmla="*/ 1 h 137"/>
                <a:gd name="T102" fmla="*/ 1 w 83"/>
                <a:gd name="T103" fmla="*/ 1 h 137"/>
                <a:gd name="T104" fmla="*/ 1 w 83"/>
                <a:gd name="T105" fmla="*/ 1 h 137"/>
                <a:gd name="T106" fmla="*/ 1 w 83"/>
                <a:gd name="T107" fmla="*/ 1 h 137"/>
                <a:gd name="T108" fmla="*/ 1 w 83"/>
                <a:gd name="T109" fmla="*/ 1 h 137"/>
                <a:gd name="T110" fmla="*/ 1 w 83"/>
                <a:gd name="T111" fmla="*/ 1 h 137"/>
                <a:gd name="T112" fmla="*/ 1 w 83"/>
                <a:gd name="T113" fmla="*/ 1 h 137"/>
                <a:gd name="T114" fmla="*/ 1 w 83"/>
                <a:gd name="T115" fmla="*/ 1 h 137"/>
                <a:gd name="T116" fmla="*/ 1 w 83"/>
                <a:gd name="T117" fmla="*/ 1 h 137"/>
                <a:gd name="T118" fmla="*/ 1 w 83"/>
                <a:gd name="T119" fmla="*/ 1 h 137"/>
                <a:gd name="T120" fmla="*/ 1 w 83"/>
                <a:gd name="T121" fmla="*/ 1 h 137"/>
                <a:gd name="T122" fmla="*/ 1 w 83"/>
                <a:gd name="T123" fmla="*/ 0 h 1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3"/>
                <a:gd name="T187" fmla="*/ 0 h 137"/>
                <a:gd name="T188" fmla="*/ 83 w 83"/>
                <a:gd name="T189" fmla="*/ 137 h 1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3" h="137">
                  <a:moveTo>
                    <a:pt x="46" y="0"/>
                  </a:moveTo>
                  <a:lnTo>
                    <a:pt x="43" y="12"/>
                  </a:lnTo>
                  <a:lnTo>
                    <a:pt x="39" y="22"/>
                  </a:lnTo>
                  <a:lnTo>
                    <a:pt x="30" y="29"/>
                  </a:lnTo>
                  <a:lnTo>
                    <a:pt x="15" y="30"/>
                  </a:lnTo>
                  <a:lnTo>
                    <a:pt x="16" y="36"/>
                  </a:lnTo>
                  <a:lnTo>
                    <a:pt x="16" y="41"/>
                  </a:lnTo>
                  <a:lnTo>
                    <a:pt x="15" y="45"/>
                  </a:lnTo>
                  <a:lnTo>
                    <a:pt x="9" y="48"/>
                  </a:lnTo>
                  <a:lnTo>
                    <a:pt x="12" y="54"/>
                  </a:lnTo>
                  <a:lnTo>
                    <a:pt x="12" y="61"/>
                  </a:lnTo>
                  <a:lnTo>
                    <a:pt x="9" y="66"/>
                  </a:lnTo>
                  <a:lnTo>
                    <a:pt x="3" y="70"/>
                  </a:lnTo>
                  <a:lnTo>
                    <a:pt x="9" y="74"/>
                  </a:lnTo>
                  <a:lnTo>
                    <a:pt x="10" y="81"/>
                  </a:lnTo>
                  <a:lnTo>
                    <a:pt x="6" y="87"/>
                  </a:lnTo>
                  <a:lnTo>
                    <a:pt x="0" y="91"/>
                  </a:lnTo>
                  <a:lnTo>
                    <a:pt x="6" y="92"/>
                  </a:lnTo>
                  <a:lnTo>
                    <a:pt x="9" y="96"/>
                  </a:lnTo>
                  <a:lnTo>
                    <a:pt x="7" y="102"/>
                  </a:lnTo>
                  <a:lnTo>
                    <a:pt x="4" y="106"/>
                  </a:lnTo>
                  <a:lnTo>
                    <a:pt x="12" y="107"/>
                  </a:lnTo>
                  <a:lnTo>
                    <a:pt x="16" y="111"/>
                  </a:lnTo>
                  <a:lnTo>
                    <a:pt x="19" y="117"/>
                  </a:lnTo>
                  <a:lnTo>
                    <a:pt x="18" y="121"/>
                  </a:lnTo>
                  <a:lnTo>
                    <a:pt x="27" y="122"/>
                  </a:lnTo>
                  <a:lnTo>
                    <a:pt x="33" y="125"/>
                  </a:lnTo>
                  <a:lnTo>
                    <a:pt x="37" y="131"/>
                  </a:lnTo>
                  <a:lnTo>
                    <a:pt x="39" y="137"/>
                  </a:lnTo>
                  <a:lnTo>
                    <a:pt x="39" y="129"/>
                  </a:lnTo>
                  <a:lnTo>
                    <a:pt x="42" y="121"/>
                  </a:lnTo>
                  <a:lnTo>
                    <a:pt x="46" y="118"/>
                  </a:lnTo>
                  <a:lnTo>
                    <a:pt x="52" y="122"/>
                  </a:lnTo>
                  <a:lnTo>
                    <a:pt x="52" y="115"/>
                  </a:lnTo>
                  <a:lnTo>
                    <a:pt x="57" y="111"/>
                  </a:lnTo>
                  <a:lnTo>
                    <a:pt x="63" y="110"/>
                  </a:lnTo>
                  <a:lnTo>
                    <a:pt x="69" y="111"/>
                  </a:lnTo>
                  <a:lnTo>
                    <a:pt x="64" y="104"/>
                  </a:lnTo>
                  <a:lnTo>
                    <a:pt x="64" y="98"/>
                  </a:lnTo>
                  <a:lnTo>
                    <a:pt x="67" y="93"/>
                  </a:lnTo>
                  <a:lnTo>
                    <a:pt x="73" y="93"/>
                  </a:lnTo>
                  <a:lnTo>
                    <a:pt x="69" y="84"/>
                  </a:lnTo>
                  <a:lnTo>
                    <a:pt x="70" y="76"/>
                  </a:lnTo>
                  <a:lnTo>
                    <a:pt x="76" y="72"/>
                  </a:lnTo>
                  <a:lnTo>
                    <a:pt x="83" y="70"/>
                  </a:lnTo>
                  <a:lnTo>
                    <a:pt x="78" y="63"/>
                  </a:lnTo>
                  <a:lnTo>
                    <a:pt x="76" y="58"/>
                  </a:lnTo>
                  <a:lnTo>
                    <a:pt x="76" y="52"/>
                  </a:lnTo>
                  <a:lnTo>
                    <a:pt x="80" y="50"/>
                  </a:lnTo>
                  <a:lnTo>
                    <a:pt x="73" y="50"/>
                  </a:lnTo>
                  <a:lnTo>
                    <a:pt x="69" y="47"/>
                  </a:lnTo>
                  <a:lnTo>
                    <a:pt x="69" y="43"/>
                  </a:lnTo>
                  <a:lnTo>
                    <a:pt x="72" y="39"/>
                  </a:lnTo>
                  <a:lnTo>
                    <a:pt x="64" y="39"/>
                  </a:lnTo>
                  <a:lnTo>
                    <a:pt x="61" y="36"/>
                  </a:lnTo>
                  <a:lnTo>
                    <a:pt x="61" y="32"/>
                  </a:lnTo>
                  <a:lnTo>
                    <a:pt x="63" y="28"/>
                  </a:lnTo>
                  <a:lnTo>
                    <a:pt x="57" y="26"/>
                  </a:lnTo>
                  <a:lnTo>
                    <a:pt x="49" y="22"/>
                  </a:lnTo>
                  <a:lnTo>
                    <a:pt x="46" y="15"/>
                  </a:lnTo>
                  <a:lnTo>
                    <a:pt x="49" y="4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D8A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8" name="Freeform 454"/>
            <p:cNvSpPr>
              <a:spLocks/>
            </p:cNvSpPr>
            <p:nvPr/>
          </p:nvSpPr>
          <p:spPr bwMode="auto">
            <a:xfrm>
              <a:off x="493" y="844"/>
              <a:ext cx="85" cy="50"/>
            </a:xfrm>
            <a:custGeom>
              <a:avLst/>
              <a:gdLst>
                <a:gd name="T0" fmla="*/ 1 w 169"/>
                <a:gd name="T1" fmla="*/ 1 h 100"/>
                <a:gd name="T2" fmla="*/ 1 w 169"/>
                <a:gd name="T3" fmla="*/ 1 h 100"/>
                <a:gd name="T4" fmla="*/ 1 w 169"/>
                <a:gd name="T5" fmla="*/ 1 h 100"/>
                <a:gd name="T6" fmla="*/ 1 w 169"/>
                <a:gd name="T7" fmla="*/ 1 h 100"/>
                <a:gd name="T8" fmla="*/ 1 w 169"/>
                <a:gd name="T9" fmla="*/ 1 h 100"/>
                <a:gd name="T10" fmla="*/ 1 w 169"/>
                <a:gd name="T11" fmla="*/ 1 h 100"/>
                <a:gd name="T12" fmla="*/ 1 w 169"/>
                <a:gd name="T13" fmla="*/ 1 h 100"/>
                <a:gd name="T14" fmla="*/ 1 w 169"/>
                <a:gd name="T15" fmla="*/ 0 h 100"/>
                <a:gd name="T16" fmla="*/ 1 w 169"/>
                <a:gd name="T17" fmla="*/ 1 h 100"/>
                <a:gd name="T18" fmla="*/ 1 w 169"/>
                <a:gd name="T19" fmla="*/ 1 h 100"/>
                <a:gd name="T20" fmla="*/ 1 w 169"/>
                <a:gd name="T21" fmla="*/ 1 h 100"/>
                <a:gd name="T22" fmla="*/ 1 w 169"/>
                <a:gd name="T23" fmla="*/ 1 h 100"/>
                <a:gd name="T24" fmla="*/ 1 w 169"/>
                <a:gd name="T25" fmla="*/ 1 h 100"/>
                <a:gd name="T26" fmla="*/ 1 w 169"/>
                <a:gd name="T27" fmla="*/ 1 h 100"/>
                <a:gd name="T28" fmla="*/ 1 w 169"/>
                <a:gd name="T29" fmla="*/ 1 h 100"/>
                <a:gd name="T30" fmla="*/ 1 w 169"/>
                <a:gd name="T31" fmla="*/ 1 h 100"/>
                <a:gd name="T32" fmla="*/ 1 w 169"/>
                <a:gd name="T33" fmla="*/ 1 h 100"/>
                <a:gd name="T34" fmla="*/ 1 w 169"/>
                <a:gd name="T35" fmla="*/ 1 h 100"/>
                <a:gd name="T36" fmla="*/ 1 w 169"/>
                <a:gd name="T37" fmla="*/ 1 h 100"/>
                <a:gd name="T38" fmla="*/ 1 w 169"/>
                <a:gd name="T39" fmla="*/ 1 h 100"/>
                <a:gd name="T40" fmla="*/ 1 w 169"/>
                <a:gd name="T41" fmla="*/ 1 h 100"/>
                <a:gd name="T42" fmla="*/ 1 w 169"/>
                <a:gd name="T43" fmla="*/ 1 h 100"/>
                <a:gd name="T44" fmla="*/ 1 w 169"/>
                <a:gd name="T45" fmla="*/ 1 h 100"/>
                <a:gd name="T46" fmla="*/ 1 w 169"/>
                <a:gd name="T47" fmla="*/ 1 h 100"/>
                <a:gd name="T48" fmla="*/ 1 w 169"/>
                <a:gd name="T49" fmla="*/ 1 h 100"/>
                <a:gd name="T50" fmla="*/ 1 w 169"/>
                <a:gd name="T51" fmla="*/ 1 h 100"/>
                <a:gd name="T52" fmla="*/ 1 w 169"/>
                <a:gd name="T53" fmla="*/ 1 h 100"/>
                <a:gd name="T54" fmla="*/ 1 w 169"/>
                <a:gd name="T55" fmla="*/ 1 h 100"/>
                <a:gd name="T56" fmla="*/ 1 w 169"/>
                <a:gd name="T57" fmla="*/ 1 h 100"/>
                <a:gd name="T58" fmla="*/ 1 w 169"/>
                <a:gd name="T59" fmla="*/ 1 h 100"/>
                <a:gd name="T60" fmla="*/ 1 w 169"/>
                <a:gd name="T61" fmla="*/ 1 h 100"/>
                <a:gd name="T62" fmla="*/ 1 w 169"/>
                <a:gd name="T63" fmla="*/ 1 h 100"/>
                <a:gd name="T64" fmla="*/ 1 w 169"/>
                <a:gd name="T65" fmla="*/ 1 h 100"/>
                <a:gd name="T66" fmla="*/ 1 w 169"/>
                <a:gd name="T67" fmla="*/ 1 h 100"/>
                <a:gd name="T68" fmla="*/ 1 w 169"/>
                <a:gd name="T69" fmla="*/ 1 h 100"/>
                <a:gd name="T70" fmla="*/ 1 w 169"/>
                <a:gd name="T71" fmla="*/ 1 h 100"/>
                <a:gd name="T72" fmla="*/ 1 w 169"/>
                <a:gd name="T73" fmla="*/ 1 h 100"/>
                <a:gd name="T74" fmla="*/ 1 w 169"/>
                <a:gd name="T75" fmla="*/ 1 h 100"/>
                <a:gd name="T76" fmla="*/ 1 w 169"/>
                <a:gd name="T77" fmla="*/ 1 h 100"/>
                <a:gd name="T78" fmla="*/ 1 w 169"/>
                <a:gd name="T79" fmla="*/ 1 h 100"/>
                <a:gd name="T80" fmla="*/ 1 w 169"/>
                <a:gd name="T81" fmla="*/ 1 h 100"/>
                <a:gd name="T82" fmla="*/ 1 w 169"/>
                <a:gd name="T83" fmla="*/ 1 h 100"/>
                <a:gd name="T84" fmla="*/ 1 w 169"/>
                <a:gd name="T85" fmla="*/ 1 h 100"/>
                <a:gd name="T86" fmla="*/ 1 w 169"/>
                <a:gd name="T87" fmla="*/ 1 h 100"/>
                <a:gd name="T88" fmla="*/ 1 w 169"/>
                <a:gd name="T89" fmla="*/ 1 h 100"/>
                <a:gd name="T90" fmla="*/ 1 w 169"/>
                <a:gd name="T91" fmla="*/ 1 h 100"/>
                <a:gd name="T92" fmla="*/ 1 w 169"/>
                <a:gd name="T93" fmla="*/ 1 h 100"/>
                <a:gd name="T94" fmla="*/ 1 w 169"/>
                <a:gd name="T95" fmla="*/ 1 h 100"/>
                <a:gd name="T96" fmla="*/ 1 w 169"/>
                <a:gd name="T97" fmla="*/ 1 h 100"/>
                <a:gd name="T98" fmla="*/ 1 w 169"/>
                <a:gd name="T99" fmla="*/ 1 h 100"/>
                <a:gd name="T100" fmla="*/ 0 w 169"/>
                <a:gd name="T101" fmla="*/ 1 h 100"/>
                <a:gd name="T102" fmla="*/ 0 w 169"/>
                <a:gd name="T103" fmla="*/ 1 h 1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9"/>
                <a:gd name="T157" fmla="*/ 0 h 100"/>
                <a:gd name="T158" fmla="*/ 169 w 169"/>
                <a:gd name="T159" fmla="*/ 100 h 10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9" h="100">
                  <a:moveTo>
                    <a:pt x="0" y="12"/>
                  </a:moveTo>
                  <a:lnTo>
                    <a:pt x="3" y="15"/>
                  </a:lnTo>
                  <a:lnTo>
                    <a:pt x="7" y="19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21" y="19"/>
                  </a:lnTo>
                  <a:lnTo>
                    <a:pt x="25" y="12"/>
                  </a:lnTo>
                  <a:lnTo>
                    <a:pt x="30" y="7"/>
                  </a:lnTo>
                  <a:lnTo>
                    <a:pt x="34" y="4"/>
                  </a:lnTo>
                  <a:lnTo>
                    <a:pt x="37" y="6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3" y="11"/>
                  </a:lnTo>
                  <a:lnTo>
                    <a:pt x="51" y="8"/>
                  </a:lnTo>
                  <a:lnTo>
                    <a:pt x="63" y="4"/>
                  </a:lnTo>
                  <a:lnTo>
                    <a:pt x="76" y="0"/>
                  </a:lnTo>
                  <a:lnTo>
                    <a:pt x="82" y="1"/>
                  </a:lnTo>
                  <a:lnTo>
                    <a:pt x="84" y="7"/>
                  </a:lnTo>
                  <a:lnTo>
                    <a:pt x="84" y="11"/>
                  </a:lnTo>
                  <a:lnTo>
                    <a:pt x="84" y="14"/>
                  </a:lnTo>
                  <a:lnTo>
                    <a:pt x="85" y="15"/>
                  </a:lnTo>
                  <a:lnTo>
                    <a:pt x="90" y="15"/>
                  </a:lnTo>
                  <a:lnTo>
                    <a:pt x="96" y="15"/>
                  </a:lnTo>
                  <a:lnTo>
                    <a:pt x="105" y="15"/>
                  </a:lnTo>
                  <a:lnTo>
                    <a:pt x="114" y="15"/>
                  </a:lnTo>
                  <a:lnTo>
                    <a:pt x="123" y="16"/>
                  </a:lnTo>
                  <a:lnTo>
                    <a:pt x="130" y="16"/>
                  </a:lnTo>
                  <a:lnTo>
                    <a:pt x="136" y="18"/>
                  </a:lnTo>
                  <a:lnTo>
                    <a:pt x="139" y="19"/>
                  </a:lnTo>
                  <a:lnTo>
                    <a:pt x="139" y="23"/>
                  </a:lnTo>
                  <a:lnTo>
                    <a:pt x="138" y="26"/>
                  </a:lnTo>
                  <a:lnTo>
                    <a:pt x="136" y="29"/>
                  </a:lnTo>
                  <a:lnTo>
                    <a:pt x="135" y="32"/>
                  </a:lnTo>
                  <a:lnTo>
                    <a:pt x="139" y="34"/>
                  </a:lnTo>
                  <a:lnTo>
                    <a:pt x="147" y="36"/>
                  </a:lnTo>
                  <a:lnTo>
                    <a:pt x="153" y="38"/>
                  </a:lnTo>
                  <a:lnTo>
                    <a:pt x="157" y="41"/>
                  </a:lnTo>
                  <a:lnTo>
                    <a:pt x="157" y="43"/>
                  </a:lnTo>
                  <a:lnTo>
                    <a:pt x="156" y="45"/>
                  </a:lnTo>
                  <a:lnTo>
                    <a:pt x="154" y="47"/>
                  </a:lnTo>
                  <a:lnTo>
                    <a:pt x="153" y="49"/>
                  </a:lnTo>
                  <a:lnTo>
                    <a:pt x="154" y="51"/>
                  </a:lnTo>
                  <a:lnTo>
                    <a:pt x="160" y="52"/>
                  </a:lnTo>
                  <a:lnTo>
                    <a:pt x="165" y="52"/>
                  </a:lnTo>
                  <a:lnTo>
                    <a:pt x="168" y="55"/>
                  </a:lnTo>
                  <a:lnTo>
                    <a:pt x="168" y="56"/>
                  </a:lnTo>
                  <a:lnTo>
                    <a:pt x="165" y="59"/>
                  </a:lnTo>
                  <a:lnTo>
                    <a:pt x="163" y="60"/>
                  </a:lnTo>
                  <a:lnTo>
                    <a:pt x="162" y="63"/>
                  </a:lnTo>
                  <a:lnTo>
                    <a:pt x="163" y="66"/>
                  </a:lnTo>
                  <a:lnTo>
                    <a:pt x="166" y="69"/>
                  </a:lnTo>
                  <a:lnTo>
                    <a:pt x="169" y="71"/>
                  </a:lnTo>
                  <a:lnTo>
                    <a:pt x="169" y="76"/>
                  </a:lnTo>
                  <a:lnTo>
                    <a:pt x="166" y="78"/>
                  </a:lnTo>
                  <a:lnTo>
                    <a:pt x="162" y="78"/>
                  </a:lnTo>
                  <a:lnTo>
                    <a:pt x="157" y="77"/>
                  </a:lnTo>
                  <a:lnTo>
                    <a:pt x="154" y="78"/>
                  </a:lnTo>
                  <a:lnTo>
                    <a:pt x="153" y="81"/>
                  </a:lnTo>
                  <a:lnTo>
                    <a:pt x="153" y="84"/>
                  </a:lnTo>
                  <a:lnTo>
                    <a:pt x="153" y="88"/>
                  </a:lnTo>
                  <a:lnTo>
                    <a:pt x="150" y="91"/>
                  </a:lnTo>
                  <a:lnTo>
                    <a:pt x="145" y="91"/>
                  </a:lnTo>
                  <a:lnTo>
                    <a:pt x="141" y="87"/>
                  </a:lnTo>
                  <a:lnTo>
                    <a:pt x="135" y="82"/>
                  </a:lnTo>
                  <a:lnTo>
                    <a:pt x="132" y="81"/>
                  </a:lnTo>
                  <a:lnTo>
                    <a:pt x="130" y="85"/>
                  </a:lnTo>
                  <a:lnTo>
                    <a:pt x="130" y="91"/>
                  </a:lnTo>
                  <a:lnTo>
                    <a:pt x="130" y="97"/>
                  </a:lnTo>
                  <a:lnTo>
                    <a:pt x="127" y="100"/>
                  </a:lnTo>
                  <a:lnTo>
                    <a:pt x="118" y="96"/>
                  </a:lnTo>
                  <a:lnTo>
                    <a:pt x="106" y="88"/>
                  </a:lnTo>
                  <a:lnTo>
                    <a:pt x="94" y="80"/>
                  </a:lnTo>
                  <a:lnTo>
                    <a:pt x="85" y="77"/>
                  </a:lnTo>
                  <a:lnTo>
                    <a:pt x="82" y="81"/>
                  </a:lnTo>
                  <a:lnTo>
                    <a:pt x="84" y="89"/>
                  </a:lnTo>
                  <a:lnTo>
                    <a:pt x="85" y="96"/>
                  </a:lnTo>
                  <a:lnTo>
                    <a:pt x="82" y="100"/>
                  </a:lnTo>
                  <a:lnTo>
                    <a:pt x="75" y="95"/>
                  </a:lnTo>
                  <a:lnTo>
                    <a:pt x="66" y="82"/>
                  </a:lnTo>
                  <a:lnTo>
                    <a:pt x="58" y="70"/>
                  </a:lnTo>
                  <a:lnTo>
                    <a:pt x="54" y="65"/>
                  </a:lnTo>
                  <a:lnTo>
                    <a:pt x="52" y="67"/>
                  </a:lnTo>
                  <a:lnTo>
                    <a:pt x="52" y="73"/>
                  </a:lnTo>
                  <a:lnTo>
                    <a:pt x="49" y="80"/>
                  </a:lnTo>
                  <a:lnTo>
                    <a:pt x="45" y="82"/>
                  </a:lnTo>
                  <a:lnTo>
                    <a:pt x="39" y="78"/>
                  </a:lnTo>
                  <a:lnTo>
                    <a:pt x="36" y="66"/>
                  </a:lnTo>
                  <a:lnTo>
                    <a:pt x="34" y="54"/>
                  </a:lnTo>
                  <a:lnTo>
                    <a:pt x="33" y="48"/>
                  </a:lnTo>
                  <a:lnTo>
                    <a:pt x="30" y="48"/>
                  </a:lnTo>
                  <a:lnTo>
                    <a:pt x="27" y="49"/>
                  </a:lnTo>
                  <a:lnTo>
                    <a:pt x="22" y="51"/>
                  </a:lnTo>
                  <a:lnTo>
                    <a:pt x="19" y="51"/>
                  </a:lnTo>
                  <a:lnTo>
                    <a:pt x="18" y="48"/>
                  </a:lnTo>
                  <a:lnTo>
                    <a:pt x="18" y="41"/>
                  </a:lnTo>
                  <a:lnTo>
                    <a:pt x="16" y="33"/>
                  </a:lnTo>
                  <a:lnTo>
                    <a:pt x="10" y="26"/>
                  </a:lnTo>
                  <a:lnTo>
                    <a:pt x="7" y="23"/>
                  </a:lnTo>
                  <a:lnTo>
                    <a:pt x="6" y="22"/>
                  </a:lnTo>
                  <a:lnTo>
                    <a:pt x="3" y="19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59" name="Freeform 459"/>
            <p:cNvSpPr>
              <a:spLocks/>
            </p:cNvSpPr>
            <p:nvPr/>
          </p:nvSpPr>
          <p:spPr bwMode="auto">
            <a:xfrm>
              <a:off x="560" y="1064"/>
              <a:ext cx="75" cy="73"/>
            </a:xfrm>
            <a:custGeom>
              <a:avLst/>
              <a:gdLst>
                <a:gd name="T0" fmla="*/ 1 w 149"/>
                <a:gd name="T1" fmla="*/ 0 h 147"/>
                <a:gd name="T2" fmla="*/ 1 w 149"/>
                <a:gd name="T3" fmla="*/ 0 h 147"/>
                <a:gd name="T4" fmla="*/ 1 w 149"/>
                <a:gd name="T5" fmla="*/ 0 h 147"/>
                <a:gd name="T6" fmla="*/ 1 w 149"/>
                <a:gd name="T7" fmla="*/ 0 h 147"/>
                <a:gd name="T8" fmla="*/ 1 w 149"/>
                <a:gd name="T9" fmla="*/ 0 h 147"/>
                <a:gd name="T10" fmla="*/ 1 w 149"/>
                <a:gd name="T11" fmla="*/ 0 h 147"/>
                <a:gd name="T12" fmla="*/ 1 w 149"/>
                <a:gd name="T13" fmla="*/ 0 h 147"/>
                <a:gd name="T14" fmla="*/ 1 w 149"/>
                <a:gd name="T15" fmla="*/ 0 h 147"/>
                <a:gd name="T16" fmla="*/ 1 w 149"/>
                <a:gd name="T17" fmla="*/ 0 h 147"/>
                <a:gd name="T18" fmla="*/ 1 w 149"/>
                <a:gd name="T19" fmla="*/ 0 h 147"/>
                <a:gd name="T20" fmla="*/ 1 w 149"/>
                <a:gd name="T21" fmla="*/ 0 h 147"/>
                <a:gd name="T22" fmla="*/ 1 w 149"/>
                <a:gd name="T23" fmla="*/ 0 h 147"/>
                <a:gd name="T24" fmla="*/ 1 w 149"/>
                <a:gd name="T25" fmla="*/ 0 h 147"/>
                <a:gd name="T26" fmla="*/ 1 w 149"/>
                <a:gd name="T27" fmla="*/ 0 h 147"/>
                <a:gd name="T28" fmla="*/ 1 w 149"/>
                <a:gd name="T29" fmla="*/ 0 h 147"/>
                <a:gd name="T30" fmla="*/ 1 w 149"/>
                <a:gd name="T31" fmla="*/ 0 h 147"/>
                <a:gd name="T32" fmla="*/ 1 w 149"/>
                <a:gd name="T33" fmla="*/ 0 h 147"/>
                <a:gd name="T34" fmla="*/ 1 w 149"/>
                <a:gd name="T35" fmla="*/ 0 h 147"/>
                <a:gd name="T36" fmla="*/ 1 w 149"/>
                <a:gd name="T37" fmla="*/ 0 h 147"/>
                <a:gd name="T38" fmla="*/ 1 w 149"/>
                <a:gd name="T39" fmla="*/ 0 h 147"/>
                <a:gd name="T40" fmla="*/ 1 w 149"/>
                <a:gd name="T41" fmla="*/ 0 h 147"/>
                <a:gd name="T42" fmla="*/ 1 w 149"/>
                <a:gd name="T43" fmla="*/ 0 h 147"/>
                <a:gd name="T44" fmla="*/ 1 w 149"/>
                <a:gd name="T45" fmla="*/ 0 h 147"/>
                <a:gd name="T46" fmla="*/ 1 w 149"/>
                <a:gd name="T47" fmla="*/ 0 h 147"/>
                <a:gd name="T48" fmla="*/ 1 w 149"/>
                <a:gd name="T49" fmla="*/ 0 h 147"/>
                <a:gd name="T50" fmla="*/ 1 w 149"/>
                <a:gd name="T51" fmla="*/ 0 h 147"/>
                <a:gd name="T52" fmla="*/ 1 w 149"/>
                <a:gd name="T53" fmla="*/ 0 h 147"/>
                <a:gd name="T54" fmla="*/ 1 w 149"/>
                <a:gd name="T55" fmla="*/ 0 h 147"/>
                <a:gd name="T56" fmla="*/ 1 w 149"/>
                <a:gd name="T57" fmla="*/ 0 h 147"/>
                <a:gd name="T58" fmla="*/ 1 w 149"/>
                <a:gd name="T59" fmla="*/ 0 h 147"/>
                <a:gd name="T60" fmla="*/ 1 w 149"/>
                <a:gd name="T61" fmla="*/ 0 h 147"/>
                <a:gd name="T62" fmla="*/ 1 w 149"/>
                <a:gd name="T63" fmla="*/ 0 h 147"/>
                <a:gd name="T64" fmla="*/ 1 w 149"/>
                <a:gd name="T65" fmla="*/ 0 h 147"/>
                <a:gd name="T66" fmla="*/ 1 w 149"/>
                <a:gd name="T67" fmla="*/ 0 h 147"/>
                <a:gd name="T68" fmla="*/ 1 w 149"/>
                <a:gd name="T69" fmla="*/ 0 h 147"/>
                <a:gd name="T70" fmla="*/ 1 w 149"/>
                <a:gd name="T71" fmla="*/ 0 h 147"/>
                <a:gd name="T72" fmla="*/ 1 w 149"/>
                <a:gd name="T73" fmla="*/ 0 h 147"/>
                <a:gd name="T74" fmla="*/ 1 w 149"/>
                <a:gd name="T75" fmla="*/ 0 h 147"/>
                <a:gd name="T76" fmla="*/ 1 w 149"/>
                <a:gd name="T77" fmla="*/ 0 h 147"/>
                <a:gd name="T78" fmla="*/ 1 w 149"/>
                <a:gd name="T79" fmla="*/ 0 h 147"/>
                <a:gd name="T80" fmla="*/ 1 w 149"/>
                <a:gd name="T81" fmla="*/ 0 h 147"/>
                <a:gd name="T82" fmla="*/ 1 w 149"/>
                <a:gd name="T83" fmla="*/ 0 h 147"/>
                <a:gd name="T84" fmla="*/ 1 w 149"/>
                <a:gd name="T85" fmla="*/ 0 h 147"/>
                <a:gd name="T86" fmla="*/ 1 w 149"/>
                <a:gd name="T87" fmla="*/ 0 h 147"/>
                <a:gd name="T88" fmla="*/ 1 w 149"/>
                <a:gd name="T89" fmla="*/ 0 h 147"/>
                <a:gd name="T90" fmla="*/ 1 w 149"/>
                <a:gd name="T91" fmla="*/ 0 h 147"/>
                <a:gd name="T92" fmla="*/ 1 w 149"/>
                <a:gd name="T93" fmla="*/ 0 h 147"/>
                <a:gd name="T94" fmla="*/ 1 w 149"/>
                <a:gd name="T95" fmla="*/ 0 h 147"/>
                <a:gd name="T96" fmla="*/ 1 w 149"/>
                <a:gd name="T97" fmla="*/ 0 h 147"/>
                <a:gd name="T98" fmla="*/ 1 w 149"/>
                <a:gd name="T99" fmla="*/ 0 h 147"/>
                <a:gd name="T100" fmla="*/ 1 w 149"/>
                <a:gd name="T101" fmla="*/ 0 h 14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9"/>
                <a:gd name="T154" fmla="*/ 0 h 147"/>
                <a:gd name="T155" fmla="*/ 149 w 149"/>
                <a:gd name="T156" fmla="*/ 147 h 14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9" h="147">
                  <a:moveTo>
                    <a:pt x="15" y="0"/>
                  </a:moveTo>
                  <a:lnTo>
                    <a:pt x="16" y="3"/>
                  </a:lnTo>
                  <a:lnTo>
                    <a:pt x="21" y="6"/>
                  </a:lnTo>
                  <a:lnTo>
                    <a:pt x="24" y="10"/>
                  </a:lnTo>
                  <a:lnTo>
                    <a:pt x="25" y="14"/>
                  </a:lnTo>
                  <a:lnTo>
                    <a:pt x="27" y="18"/>
                  </a:lnTo>
                  <a:lnTo>
                    <a:pt x="31" y="25"/>
                  </a:lnTo>
                  <a:lnTo>
                    <a:pt x="36" y="32"/>
                  </a:lnTo>
                  <a:lnTo>
                    <a:pt x="42" y="35"/>
                  </a:lnTo>
                  <a:lnTo>
                    <a:pt x="46" y="30"/>
                  </a:lnTo>
                  <a:lnTo>
                    <a:pt x="55" y="26"/>
                  </a:lnTo>
                  <a:lnTo>
                    <a:pt x="64" y="21"/>
                  </a:lnTo>
                  <a:lnTo>
                    <a:pt x="73" y="18"/>
                  </a:lnTo>
                  <a:lnTo>
                    <a:pt x="78" y="18"/>
                  </a:lnTo>
                  <a:lnTo>
                    <a:pt x="84" y="17"/>
                  </a:lnTo>
                  <a:lnTo>
                    <a:pt x="91" y="17"/>
                  </a:lnTo>
                  <a:lnTo>
                    <a:pt x="99" y="17"/>
                  </a:lnTo>
                  <a:lnTo>
                    <a:pt x="106" y="17"/>
                  </a:lnTo>
                  <a:lnTo>
                    <a:pt x="114" y="15"/>
                  </a:lnTo>
                  <a:lnTo>
                    <a:pt x="120" y="15"/>
                  </a:lnTo>
                  <a:lnTo>
                    <a:pt x="123" y="14"/>
                  </a:lnTo>
                  <a:lnTo>
                    <a:pt x="112" y="20"/>
                  </a:lnTo>
                  <a:lnTo>
                    <a:pt x="103" y="25"/>
                  </a:lnTo>
                  <a:lnTo>
                    <a:pt x="97" y="30"/>
                  </a:lnTo>
                  <a:lnTo>
                    <a:pt x="93" y="32"/>
                  </a:lnTo>
                  <a:lnTo>
                    <a:pt x="90" y="32"/>
                  </a:lnTo>
                  <a:lnTo>
                    <a:pt x="87" y="33"/>
                  </a:lnTo>
                  <a:lnTo>
                    <a:pt x="84" y="33"/>
                  </a:lnTo>
                  <a:lnTo>
                    <a:pt x="81" y="35"/>
                  </a:lnTo>
                  <a:lnTo>
                    <a:pt x="87" y="36"/>
                  </a:lnTo>
                  <a:lnTo>
                    <a:pt x="93" y="36"/>
                  </a:lnTo>
                  <a:lnTo>
                    <a:pt x="99" y="37"/>
                  </a:lnTo>
                  <a:lnTo>
                    <a:pt x="105" y="40"/>
                  </a:lnTo>
                  <a:lnTo>
                    <a:pt x="112" y="41"/>
                  </a:lnTo>
                  <a:lnTo>
                    <a:pt x="118" y="44"/>
                  </a:lnTo>
                  <a:lnTo>
                    <a:pt x="124" y="48"/>
                  </a:lnTo>
                  <a:lnTo>
                    <a:pt x="130" y="54"/>
                  </a:lnTo>
                  <a:lnTo>
                    <a:pt x="136" y="57"/>
                  </a:lnTo>
                  <a:lnTo>
                    <a:pt x="142" y="61"/>
                  </a:lnTo>
                  <a:lnTo>
                    <a:pt x="146" y="63"/>
                  </a:lnTo>
                  <a:lnTo>
                    <a:pt x="149" y="68"/>
                  </a:lnTo>
                  <a:lnTo>
                    <a:pt x="143" y="65"/>
                  </a:lnTo>
                  <a:lnTo>
                    <a:pt x="139" y="63"/>
                  </a:lnTo>
                  <a:lnTo>
                    <a:pt x="133" y="62"/>
                  </a:lnTo>
                  <a:lnTo>
                    <a:pt x="127" y="62"/>
                  </a:lnTo>
                  <a:lnTo>
                    <a:pt x="118" y="63"/>
                  </a:lnTo>
                  <a:lnTo>
                    <a:pt x="106" y="63"/>
                  </a:lnTo>
                  <a:lnTo>
                    <a:pt x="93" y="62"/>
                  </a:lnTo>
                  <a:lnTo>
                    <a:pt x="84" y="58"/>
                  </a:lnTo>
                  <a:lnTo>
                    <a:pt x="94" y="66"/>
                  </a:lnTo>
                  <a:lnTo>
                    <a:pt x="102" y="76"/>
                  </a:lnTo>
                  <a:lnTo>
                    <a:pt x="108" y="84"/>
                  </a:lnTo>
                  <a:lnTo>
                    <a:pt x="112" y="94"/>
                  </a:lnTo>
                  <a:lnTo>
                    <a:pt x="117" y="102"/>
                  </a:lnTo>
                  <a:lnTo>
                    <a:pt x="120" y="110"/>
                  </a:lnTo>
                  <a:lnTo>
                    <a:pt x="124" y="117"/>
                  </a:lnTo>
                  <a:lnTo>
                    <a:pt x="130" y="122"/>
                  </a:lnTo>
                  <a:lnTo>
                    <a:pt x="124" y="118"/>
                  </a:lnTo>
                  <a:lnTo>
                    <a:pt x="115" y="114"/>
                  </a:lnTo>
                  <a:lnTo>
                    <a:pt x="106" y="110"/>
                  </a:lnTo>
                  <a:lnTo>
                    <a:pt x="96" y="105"/>
                  </a:lnTo>
                  <a:lnTo>
                    <a:pt x="87" y="99"/>
                  </a:lnTo>
                  <a:lnTo>
                    <a:pt x="76" y="92"/>
                  </a:lnTo>
                  <a:lnTo>
                    <a:pt x="69" y="83"/>
                  </a:lnTo>
                  <a:lnTo>
                    <a:pt x="63" y="72"/>
                  </a:lnTo>
                  <a:lnTo>
                    <a:pt x="61" y="74"/>
                  </a:lnTo>
                  <a:lnTo>
                    <a:pt x="61" y="76"/>
                  </a:lnTo>
                  <a:lnTo>
                    <a:pt x="63" y="80"/>
                  </a:lnTo>
                  <a:lnTo>
                    <a:pt x="64" y="84"/>
                  </a:lnTo>
                  <a:lnTo>
                    <a:pt x="67" y="99"/>
                  </a:lnTo>
                  <a:lnTo>
                    <a:pt x="64" y="114"/>
                  </a:lnTo>
                  <a:lnTo>
                    <a:pt x="60" y="131"/>
                  </a:lnTo>
                  <a:lnTo>
                    <a:pt x="58" y="147"/>
                  </a:lnTo>
                  <a:lnTo>
                    <a:pt x="52" y="121"/>
                  </a:lnTo>
                  <a:lnTo>
                    <a:pt x="42" y="101"/>
                  </a:lnTo>
                  <a:lnTo>
                    <a:pt x="36" y="83"/>
                  </a:lnTo>
                  <a:lnTo>
                    <a:pt x="37" y="69"/>
                  </a:lnTo>
                  <a:lnTo>
                    <a:pt x="37" y="66"/>
                  </a:lnTo>
                  <a:lnTo>
                    <a:pt x="36" y="66"/>
                  </a:lnTo>
                  <a:lnTo>
                    <a:pt x="34" y="68"/>
                  </a:lnTo>
                  <a:lnTo>
                    <a:pt x="33" y="70"/>
                  </a:lnTo>
                  <a:lnTo>
                    <a:pt x="30" y="77"/>
                  </a:lnTo>
                  <a:lnTo>
                    <a:pt x="24" y="83"/>
                  </a:lnTo>
                  <a:lnTo>
                    <a:pt x="13" y="87"/>
                  </a:lnTo>
                  <a:lnTo>
                    <a:pt x="0" y="95"/>
                  </a:lnTo>
                  <a:lnTo>
                    <a:pt x="4" y="88"/>
                  </a:lnTo>
                  <a:lnTo>
                    <a:pt x="7" y="81"/>
                  </a:lnTo>
                  <a:lnTo>
                    <a:pt x="9" y="74"/>
                  </a:lnTo>
                  <a:lnTo>
                    <a:pt x="12" y="66"/>
                  </a:lnTo>
                  <a:lnTo>
                    <a:pt x="16" y="57"/>
                  </a:lnTo>
                  <a:lnTo>
                    <a:pt x="24" y="48"/>
                  </a:lnTo>
                  <a:lnTo>
                    <a:pt x="31" y="43"/>
                  </a:lnTo>
                  <a:lnTo>
                    <a:pt x="39" y="39"/>
                  </a:lnTo>
                  <a:lnTo>
                    <a:pt x="36" y="35"/>
                  </a:lnTo>
                  <a:lnTo>
                    <a:pt x="31" y="28"/>
                  </a:lnTo>
                  <a:lnTo>
                    <a:pt x="27" y="21"/>
                  </a:lnTo>
                  <a:lnTo>
                    <a:pt x="24" y="15"/>
                  </a:lnTo>
                  <a:lnTo>
                    <a:pt x="21" y="10"/>
                  </a:lnTo>
                  <a:lnTo>
                    <a:pt x="18" y="6"/>
                  </a:lnTo>
                  <a:lnTo>
                    <a:pt x="15" y="3"/>
                  </a:lnTo>
                  <a:lnTo>
                    <a:pt x="13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0" name="Freeform 460"/>
            <p:cNvSpPr>
              <a:spLocks/>
            </p:cNvSpPr>
            <p:nvPr/>
          </p:nvSpPr>
          <p:spPr bwMode="auto">
            <a:xfrm>
              <a:off x="593" y="631"/>
              <a:ext cx="80" cy="112"/>
            </a:xfrm>
            <a:custGeom>
              <a:avLst/>
              <a:gdLst>
                <a:gd name="T0" fmla="*/ 1 w 160"/>
                <a:gd name="T1" fmla="*/ 1 h 224"/>
                <a:gd name="T2" fmla="*/ 1 w 160"/>
                <a:gd name="T3" fmla="*/ 1 h 224"/>
                <a:gd name="T4" fmla="*/ 1 w 160"/>
                <a:gd name="T5" fmla="*/ 1 h 224"/>
                <a:gd name="T6" fmla="*/ 1 w 160"/>
                <a:gd name="T7" fmla="*/ 1 h 224"/>
                <a:gd name="T8" fmla="*/ 1 w 160"/>
                <a:gd name="T9" fmla="*/ 1 h 224"/>
                <a:gd name="T10" fmla="*/ 1 w 160"/>
                <a:gd name="T11" fmla="*/ 1 h 224"/>
                <a:gd name="T12" fmla="*/ 1 w 160"/>
                <a:gd name="T13" fmla="*/ 1 h 224"/>
                <a:gd name="T14" fmla="*/ 1 w 160"/>
                <a:gd name="T15" fmla="*/ 1 h 224"/>
                <a:gd name="T16" fmla="*/ 1 w 160"/>
                <a:gd name="T17" fmla="*/ 1 h 224"/>
                <a:gd name="T18" fmla="*/ 1 w 160"/>
                <a:gd name="T19" fmla="*/ 1 h 224"/>
                <a:gd name="T20" fmla="*/ 1 w 160"/>
                <a:gd name="T21" fmla="*/ 1 h 224"/>
                <a:gd name="T22" fmla="*/ 1 w 160"/>
                <a:gd name="T23" fmla="*/ 1 h 224"/>
                <a:gd name="T24" fmla="*/ 1 w 160"/>
                <a:gd name="T25" fmla="*/ 1 h 224"/>
                <a:gd name="T26" fmla="*/ 1 w 160"/>
                <a:gd name="T27" fmla="*/ 1 h 224"/>
                <a:gd name="T28" fmla="*/ 1 w 160"/>
                <a:gd name="T29" fmla="*/ 1 h 224"/>
                <a:gd name="T30" fmla="*/ 1 w 160"/>
                <a:gd name="T31" fmla="*/ 1 h 224"/>
                <a:gd name="T32" fmla="*/ 1 w 160"/>
                <a:gd name="T33" fmla="*/ 1 h 224"/>
                <a:gd name="T34" fmla="*/ 1 w 160"/>
                <a:gd name="T35" fmla="*/ 1 h 224"/>
                <a:gd name="T36" fmla="*/ 1 w 160"/>
                <a:gd name="T37" fmla="*/ 1 h 224"/>
                <a:gd name="T38" fmla="*/ 1 w 160"/>
                <a:gd name="T39" fmla="*/ 1 h 224"/>
                <a:gd name="T40" fmla="*/ 1 w 160"/>
                <a:gd name="T41" fmla="*/ 1 h 224"/>
                <a:gd name="T42" fmla="*/ 1 w 160"/>
                <a:gd name="T43" fmla="*/ 1 h 224"/>
                <a:gd name="T44" fmla="*/ 1 w 160"/>
                <a:gd name="T45" fmla="*/ 1 h 224"/>
                <a:gd name="T46" fmla="*/ 1 w 160"/>
                <a:gd name="T47" fmla="*/ 1 h 224"/>
                <a:gd name="T48" fmla="*/ 1 w 160"/>
                <a:gd name="T49" fmla="*/ 1 h 224"/>
                <a:gd name="T50" fmla="*/ 1 w 160"/>
                <a:gd name="T51" fmla="*/ 1 h 224"/>
                <a:gd name="T52" fmla="*/ 1 w 160"/>
                <a:gd name="T53" fmla="*/ 1 h 224"/>
                <a:gd name="T54" fmla="*/ 1 w 160"/>
                <a:gd name="T55" fmla="*/ 1 h 224"/>
                <a:gd name="T56" fmla="*/ 1 w 160"/>
                <a:gd name="T57" fmla="*/ 1 h 224"/>
                <a:gd name="T58" fmla="*/ 1 w 160"/>
                <a:gd name="T59" fmla="*/ 1 h 224"/>
                <a:gd name="T60" fmla="*/ 1 w 160"/>
                <a:gd name="T61" fmla="*/ 1 h 224"/>
                <a:gd name="T62" fmla="*/ 1 w 160"/>
                <a:gd name="T63" fmla="*/ 1 h 224"/>
                <a:gd name="T64" fmla="*/ 1 w 160"/>
                <a:gd name="T65" fmla="*/ 1 h 224"/>
                <a:gd name="T66" fmla="*/ 1 w 160"/>
                <a:gd name="T67" fmla="*/ 1 h 224"/>
                <a:gd name="T68" fmla="*/ 1 w 160"/>
                <a:gd name="T69" fmla="*/ 1 h 224"/>
                <a:gd name="T70" fmla="*/ 1 w 160"/>
                <a:gd name="T71" fmla="*/ 1 h 224"/>
                <a:gd name="T72" fmla="*/ 1 w 160"/>
                <a:gd name="T73" fmla="*/ 1 h 224"/>
                <a:gd name="T74" fmla="*/ 1 w 160"/>
                <a:gd name="T75" fmla="*/ 1 h 224"/>
                <a:gd name="T76" fmla="*/ 1 w 160"/>
                <a:gd name="T77" fmla="*/ 1 h 224"/>
                <a:gd name="T78" fmla="*/ 1 w 160"/>
                <a:gd name="T79" fmla="*/ 1 h 224"/>
                <a:gd name="T80" fmla="*/ 1 w 160"/>
                <a:gd name="T81" fmla="*/ 1 h 224"/>
                <a:gd name="T82" fmla="*/ 1 w 160"/>
                <a:gd name="T83" fmla="*/ 1 h 224"/>
                <a:gd name="T84" fmla="*/ 1 w 160"/>
                <a:gd name="T85" fmla="*/ 1 h 224"/>
                <a:gd name="T86" fmla="*/ 1 w 160"/>
                <a:gd name="T87" fmla="*/ 1 h 224"/>
                <a:gd name="T88" fmla="*/ 1 w 160"/>
                <a:gd name="T89" fmla="*/ 1 h 224"/>
                <a:gd name="T90" fmla="*/ 1 w 160"/>
                <a:gd name="T91" fmla="*/ 1 h 224"/>
                <a:gd name="T92" fmla="*/ 1 w 160"/>
                <a:gd name="T93" fmla="*/ 1 h 224"/>
                <a:gd name="T94" fmla="*/ 1 w 160"/>
                <a:gd name="T95" fmla="*/ 1 h 224"/>
                <a:gd name="T96" fmla="*/ 1 w 160"/>
                <a:gd name="T97" fmla="*/ 1 h 224"/>
                <a:gd name="T98" fmla="*/ 1 w 160"/>
                <a:gd name="T99" fmla="*/ 1 h 224"/>
                <a:gd name="T100" fmla="*/ 1 w 160"/>
                <a:gd name="T101" fmla="*/ 1 h 2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0"/>
                <a:gd name="T154" fmla="*/ 0 h 224"/>
                <a:gd name="T155" fmla="*/ 160 w 160"/>
                <a:gd name="T156" fmla="*/ 224 h 2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0" h="224">
                  <a:moveTo>
                    <a:pt x="24" y="28"/>
                  </a:moveTo>
                  <a:lnTo>
                    <a:pt x="27" y="31"/>
                  </a:lnTo>
                  <a:lnTo>
                    <a:pt x="29" y="35"/>
                  </a:lnTo>
                  <a:lnTo>
                    <a:pt x="32" y="39"/>
                  </a:lnTo>
                  <a:lnTo>
                    <a:pt x="33" y="43"/>
                  </a:lnTo>
                  <a:lnTo>
                    <a:pt x="35" y="49"/>
                  </a:lnTo>
                  <a:lnTo>
                    <a:pt x="39" y="57"/>
                  </a:lnTo>
                  <a:lnTo>
                    <a:pt x="44" y="64"/>
                  </a:lnTo>
                  <a:lnTo>
                    <a:pt x="50" y="66"/>
                  </a:lnTo>
                  <a:lnTo>
                    <a:pt x="56" y="59"/>
                  </a:lnTo>
                  <a:lnTo>
                    <a:pt x="63" y="49"/>
                  </a:lnTo>
                  <a:lnTo>
                    <a:pt x="73" y="38"/>
                  </a:lnTo>
                  <a:lnTo>
                    <a:pt x="84" y="29"/>
                  </a:lnTo>
                  <a:lnTo>
                    <a:pt x="88" y="27"/>
                  </a:lnTo>
                  <a:lnTo>
                    <a:pt x="94" y="24"/>
                  </a:lnTo>
                  <a:lnTo>
                    <a:pt x="103" y="20"/>
                  </a:lnTo>
                  <a:lnTo>
                    <a:pt x="111" y="16"/>
                  </a:lnTo>
                  <a:lnTo>
                    <a:pt x="120" y="11"/>
                  </a:lnTo>
                  <a:lnTo>
                    <a:pt x="126" y="7"/>
                  </a:lnTo>
                  <a:lnTo>
                    <a:pt x="132" y="3"/>
                  </a:lnTo>
                  <a:lnTo>
                    <a:pt x="135" y="0"/>
                  </a:lnTo>
                  <a:lnTo>
                    <a:pt x="126" y="13"/>
                  </a:lnTo>
                  <a:lnTo>
                    <a:pt x="115" y="25"/>
                  </a:lnTo>
                  <a:lnTo>
                    <a:pt x="108" y="36"/>
                  </a:lnTo>
                  <a:lnTo>
                    <a:pt x="102" y="40"/>
                  </a:lnTo>
                  <a:lnTo>
                    <a:pt x="99" y="42"/>
                  </a:lnTo>
                  <a:lnTo>
                    <a:pt x="96" y="44"/>
                  </a:lnTo>
                  <a:lnTo>
                    <a:pt x="93" y="46"/>
                  </a:lnTo>
                  <a:lnTo>
                    <a:pt x="91" y="49"/>
                  </a:lnTo>
                  <a:lnTo>
                    <a:pt x="97" y="47"/>
                  </a:lnTo>
                  <a:lnTo>
                    <a:pt x="103" y="47"/>
                  </a:lnTo>
                  <a:lnTo>
                    <a:pt x="109" y="46"/>
                  </a:lnTo>
                  <a:lnTo>
                    <a:pt x="117" y="46"/>
                  </a:lnTo>
                  <a:lnTo>
                    <a:pt x="123" y="47"/>
                  </a:lnTo>
                  <a:lnTo>
                    <a:pt x="129" y="49"/>
                  </a:lnTo>
                  <a:lnTo>
                    <a:pt x="135" y="51"/>
                  </a:lnTo>
                  <a:lnTo>
                    <a:pt x="141" y="57"/>
                  </a:lnTo>
                  <a:lnTo>
                    <a:pt x="147" y="58"/>
                  </a:lnTo>
                  <a:lnTo>
                    <a:pt x="153" y="61"/>
                  </a:lnTo>
                  <a:lnTo>
                    <a:pt x="157" y="65"/>
                  </a:lnTo>
                  <a:lnTo>
                    <a:pt x="160" y="69"/>
                  </a:lnTo>
                  <a:lnTo>
                    <a:pt x="156" y="68"/>
                  </a:lnTo>
                  <a:lnTo>
                    <a:pt x="150" y="66"/>
                  </a:lnTo>
                  <a:lnTo>
                    <a:pt x="144" y="68"/>
                  </a:lnTo>
                  <a:lnTo>
                    <a:pt x="138" y="69"/>
                  </a:lnTo>
                  <a:lnTo>
                    <a:pt x="135" y="70"/>
                  </a:lnTo>
                  <a:lnTo>
                    <a:pt x="129" y="75"/>
                  </a:lnTo>
                  <a:lnTo>
                    <a:pt x="123" y="77"/>
                  </a:lnTo>
                  <a:lnTo>
                    <a:pt x="115" y="80"/>
                  </a:lnTo>
                  <a:lnTo>
                    <a:pt x="109" y="83"/>
                  </a:lnTo>
                  <a:lnTo>
                    <a:pt x="103" y="84"/>
                  </a:lnTo>
                  <a:lnTo>
                    <a:pt x="97" y="84"/>
                  </a:lnTo>
                  <a:lnTo>
                    <a:pt x="93" y="83"/>
                  </a:lnTo>
                  <a:lnTo>
                    <a:pt x="109" y="101"/>
                  </a:lnTo>
                  <a:lnTo>
                    <a:pt x="120" y="121"/>
                  </a:lnTo>
                  <a:lnTo>
                    <a:pt x="126" y="143"/>
                  </a:lnTo>
                  <a:lnTo>
                    <a:pt x="135" y="157"/>
                  </a:lnTo>
                  <a:lnTo>
                    <a:pt x="129" y="154"/>
                  </a:lnTo>
                  <a:lnTo>
                    <a:pt x="121" y="151"/>
                  </a:lnTo>
                  <a:lnTo>
                    <a:pt x="112" y="149"/>
                  </a:lnTo>
                  <a:lnTo>
                    <a:pt x="102" y="146"/>
                  </a:lnTo>
                  <a:lnTo>
                    <a:pt x="91" y="142"/>
                  </a:lnTo>
                  <a:lnTo>
                    <a:pt x="82" y="136"/>
                  </a:lnTo>
                  <a:lnTo>
                    <a:pt x="75" y="125"/>
                  </a:lnTo>
                  <a:lnTo>
                    <a:pt x="69" y="112"/>
                  </a:lnTo>
                  <a:lnTo>
                    <a:pt x="67" y="116"/>
                  </a:lnTo>
                  <a:lnTo>
                    <a:pt x="67" y="120"/>
                  </a:lnTo>
                  <a:lnTo>
                    <a:pt x="67" y="124"/>
                  </a:lnTo>
                  <a:lnTo>
                    <a:pt x="70" y="130"/>
                  </a:lnTo>
                  <a:lnTo>
                    <a:pt x="72" y="150"/>
                  </a:lnTo>
                  <a:lnTo>
                    <a:pt x="67" y="175"/>
                  </a:lnTo>
                  <a:lnTo>
                    <a:pt x="62" y="201"/>
                  </a:lnTo>
                  <a:lnTo>
                    <a:pt x="59" y="224"/>
                  </a:lnTo>
                  <a:lnTo>
                    <a:pt x="54" y="190"/>
                  </a:lnTo>
                  <a:lnTo>
                    <a:pt x="45" y="162"/>
                  </a:lnTo>
                  <a:lnTo>
                    <a:pt x="39" y="140"/>
                  </a:lnTo>
                  <a:lnTo>
                    <a:pt x="42" y="119"/>
                  </a:lnTo>
                  <a:lnTo>
                    <a:pt x="42" y="116"/>
                  </a:lnTo>
                  <a:lnTo>
                    <a:pt x="41" y="116"/>
                  </a:lnTo>
                  <a:lnTo>
                    <a:pt x="39" y="119"/>
                  </a:lnTo>
                  <a:lnTo>
                    <a:pt x="38" y="123"/>
                  </a:lnTo>
                  <a:lnTo>
                    <a:pt x="33" y="135"/>
                  </a:lnTo>
                  <a:lnTo>
                    <a:pt x="26" y="145"/>
                  </a:lnTo>
                  <a:lnTo>
                    <a:pt x="15" y="156"/>
                  </a:lnTo>
                  <a:lnTo>
                    <a:pt x="0" y="173"/>
                  </a:lnTo>
                  <a:lnTo>
                    <a:pt x="6" y="162"/>
                  </a:lnTo>
                  <a:lnTo>
                    <a:pt x="11" y="151"/>
                  </a:lnTo>
                  <a:lnTo>
                    <a:pt x="12" y="140"/>
                  </a:lnTo>
                  <a:lnTo>
                    <a:pt x="15" y="127"/>
                  </a:lnTo>
                  <a:lnTo>
                    <a:pt x="21" y="110"/>
                  </a:lnTo>
                  <a:lnTo>
                    <a:pt x="29" y="95"/>
                  </a:lnTo>
                  <a:lnTo>
                    <a:pt x="39" y="83"/>
                  </a:lnTo>
                  <a:lnTo>
                    <a:pt x="47" y="75"/>
                  </a:lnTo>
                  <a:lnTo>
                    <a:pt x="44" y="69"/>
                  </a:lnTo>
                  <a:lnTo>
                    <a:pt x="39" y="61"/>
                  </a:lnTo>
                  <a:lnTo>
                    <a:pt x="35" y="53"/>
                  </a:lnTo>
                  <a:lnTo>
                    <a:pt x="32" y="46"/>
                  </a:lnTo>
                  <a:lnTo>
                    <a:pt x="30" y="40"/>
                  </a:lnTo>
                  <a:lnTo>
                    <a:pt x="27" y="36"/>
                  </a:lnTo>
                  <a:lnTo>
                    <a:pt x="24" y="32"/>
                  </a:lnTo>
                  <a:lnTo>
                    <a:pt x="23" y="31"/>
                  </a:lnTo>
                  <a:lnTo>
                    <a:pt x="24" y="28"/>
                  </a:lnTo>
                  <a:close/>
                </a:path>
              </a:pathLst>
            </a:custGeom>
            <a:solidFill>
              <a:srgbClr val="FF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1" name="Freeform 462"/>
            <p:cNvSpPr>
              <a:spLocks/>
            </p:cNvSpPr>
            <p:nvPr/>
          </p:nvSpPr>
          <p:spPr bwMode="auto">
            <a:xfrm>
              <a:off x="783" y="622"/>
              <a:ext cx="79" cy="40"/>
            </a:xfrm>
            <a:custGeom>
              <a:avLst/>
              <a:gdLst>
                <a:gd name="T0" fmla="*/ 0 w 159"/>
                <a:gd name="T1" fmla="*/ 1 h 79"/>
                <a:gd name="T2" fmla="*/ 0 w 159"/>
                <a:gd name="T3" fmla="*/ 1 h 79"/>
                <a:gd name="T4" fmla="*/ 0 w 159"/>
                <a:gd name="T5" fmla="*/ 1 h 79"/>
                <a:gd name="T6" fmla="*/ 0 w 159"/>
                <a:gd name="T7" fmla="*/ 1 h 79"/>
                <a:gd name="T8" fmla="*/ 0 w 159"/>
                <a:gd name="T9" fmla="*/ 1 h 79"/>
                <a:gd name="T10" fmla="*/ 0 w 159"/>
                <a:gd name="T11" fmla="*/ 1 h 79"/>
                <a:gd name="T12" fmla="*/ 0 w 159"/>
                <a:gd name="T13" fmla="*/ 1 h 79"/>
                <a:gd name="T14" fmla="*/ 0 w 159"/>
                <a:gd name="T15" fmla="*/ 1 h 79"/>
                <a:gd name="T16" fmla="*/ 0 w 159"/>
                <a:gd name="T17" fmla="*/ 1 h 79"/>
                <a:gd name="T18" fmla="*/ 0 w 159"/>
                <a:gd name="T19" fmla="*/ 1 h 79"/>
                <a:gd name="T20" fmla="*/ 0 w 159"/>
                <a:gd name="T21" fmla="*/ 1 h 79"/>
                <a:gd name="T22" fmla="*/ 0 w 159"/>
                <a:gd name="T23" fmla="*/ 1 h 79"/>
                <a:gd name="T24" fmla="*/ 0 w 159"/>
                <a:gd name="T25" fmla="*/ 1 h 79"/>
                <a:gd name="T26" fmla="*/ 0 w 159"/>
                <a:gd name="T27" fmla="*/ 1 h 79"/>
                <a:gd name="T28" fmla="*/ 0 w 159"/>
                <a:gd name="T29" fmla="*/ 1 h 79"/>
                <a:gd name="T30" fmla="*/ 0 w 159"/>
                <a:gd name="T31" fmla="*/ 1 h 79"/>
                <a:gd name="T32" fmla="*/ 0 w 159"/>
                <a:gd name="T33" fmla="*/ 1 h 79"/>
                <a:gd name="T34" fmla="*/ 0 w 159"/>
                <a:gd name="T35" fmla="*/ 1 h 79"/>
                <a:gd name="T36" fmla="*/ 0 w 159"/>
                <a:gd name="T37" fmla="*/ 1 h 79"/>
                <a:gd name="T38" fmla="*/ 0 w 159"/>
                <a:gd name="T39" fmla="*/ 1 h 79"/>
                <a:gd name="T40" fmla="*/ 0 w 159"/>
                <a:gd name="T41" fmla="*/ 1 h 79"/>
                <a:gd name="T42" fmla="*/ 0 w 159"/>
                <a:gd name="T43" fmla="*/ 1 h 79"/>
                <a:gd name="T44" fmla="*/ 0 w 159"/>
                <a:gd name="T45" fmla="*/ 1 h 79"/>
                <a:gd name="T46" fmla="*/ 0 w 159"/>
                <a:gd name="T47" fmla="*/ 1 h 79"/>
                <a:gd name="T48" fmla="*/ 0 w 159"/>
                <a:gd name="T49" fmla="*/ 1 h 79"/>
                <a:gd name="T50" fmla="*/ 0 w 159"/>
                <a:gd name="T51" fmla="*/ 1 h 79"/>
                <a:gd name="T52" fmla="*/ 0 w 159"/>
                <a:gd name="T53" fmla="*/ 1 h 79"/>
                <a:gd name="T54" fmla="*/ 0 w 159"/>
                <a:gd name="T55" fmla="*/ 1 h 79"/>
                <a:gd name="T56" fmla="*/ 0 w 159"/>
                <a:gd name="T57" fmla="*/ 1 h 79"/>
                <a:gd name="T58" fmla="*/ 0 w 159"/>
                <a:gd name="T59" fmla="*/ 1 h 79"/>
                <a:gd name="T60" fmla="*/ 0 w 159"/>
                <a:gd name="T61" fmla="*/ 1 h 79"/>
                <a:gd name="T62" fmla="*/ 0 w 159"/>
                <a:gd name="T63" fmla="*/ 1 h 79"/>
                <a:gd name="T64" fmla="*/ 0 w 159"/>
                <a:gd name="T65" fmla="*/ 1 h 79"/>
                <a:gd name="T66" fmla="*/ 0 w 159"/>
                <a:gd name="T67" fmla="*/ 1 h 79"/>
                <a:gd name="T68" fmla="*/ 0 w 159"/>
                <a:gd name="T69" fmla="*/ 1 h 79"/>
                <a:gd name="T70" fmla="*/ 0 w 159"/>
                <a:gd name="T71" fmla="*/ 1 h 79"/>
                <a:gd name="T72" fmla="*/ 0 w 159"/>
                <a:gd name="T73" fmla="*/ 1 h 79"/>
                <a:gd name="T74" fmla="*/ 0 w 159"/>
                <a:gd name="T75" fmla="*/ 1 h 79"/>
                <a:gd name="T76" fmla="*/ 0 w 159"/>
                <a:gd name="T77" fmla="*/ 1 h 79"/>
                <a:gd name="T78" fmla="*/ 0 w 159"/>
                <a:gd name="T79" fmla="*/ 1 h 79"/>
                <a:gd name="T80" fmla="*/ 0 w 159"/>
                <a:gd name="T81" fmla="*/ 1 h 79"/>
                <a:gd name="T82" fmla="*/ 0 w 159"/>
                <a:gd name="T83" fmla="*/ 1 h 79"/>
                <a:gd name="T84" fmla="*/ 0 w 159"/>
                <a:gd name="T85" fmla="*/ 1 h 79"/>
                <a:gd name="T86" fmla="*/ 0 w 159"/>
                <a:gd name="T87" fmla="*/ 1 h 79"/>
                <a:gd name="T88" fmla="*/ 0 w 159"/>
                <a:gd name="T89" fmla="*/ 1 h 7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9"/>
                <a:gd name="T136" fmla="*/ 0 h 79"/>
                <a:gd name="T137" fmla="*/ 159 w 159"/>
                <a:gd name="T138" fmla="*/ 79 h 7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9" h="79">
                  <a:moveTo>
                    <a:pt x="138" y="53"/>
                  </a:moveTo>
                  <a:lnTo>
                    <a:pt x="132" y="52"/>
                  </a:lnTo>
                  <a:lnTo>
                    <a:pt x="125" y="49"/>
                  </a:lnTo>
                  <a:lnTo>
                    <a:pt x="119" y="48"/>
                  </a:lnTo>
                  <a:lnTo>
                    <a:pt x="116" y="46"/>
                  </a:lnTo>
                  <a:lnTo>
                    <a:pt x="122" y="44"/>
                  </a:lnTo>
                  <a:lnTo>
                    <a:pt x="132" y="39"/>
                  </a:lnTo>
                  <a:lnTo>
                    <a:pt x="143" y="35"/>
                  </a:lnTo>
                  <a:lnTo>
                    <a:pt x="150" y="33"/>
                  </a:lnTo>
                  <a:lnTo>
                    <a:pt x="149" y="30"/>
                  </a:lnTo>
                  <a:lnTo>
                    <a:pt x="152" y="27"/>
                  </a:lnTo>
                  <a:lnTo>
                    <a:pt x="156" y="24"/>
                  </a:lnTo>
                  <a:lnTo>
                    <a:pt x="159" y="22"/>
                  </a:lnTo>
                  <a:lnTo>
                    <a:pt x="153" y="20"/>
                  </a:lnTo>
                  <a:lnTo>
                    <a:pt x="149" y="17"/>
                  </a:lnTo>
                  <a:lnTo>
                    <a:pt x="147" y="13"/>
                  </a:lnTo>
                  <a:lnTo>
                    <a:pt x="147" y="9"/>
                  </a:lnTo>
                  <a:lnTo>
                    <a:pt x="143" y="11"/>
                  </a:lnTo>
                  <a:lnTo>
                    <a:pt x="137" y="13"/>
                  </a:lnTo>
                  <a:lnTo>
                    <a:pt x="131" y="16"/>
                  </a:lnTo>
                  <a:lnTo>
                    <a:pt x="126" y="17"/>
                  </a:lnTo>
                  <a:lnTo>
                    <a:pt x="122" y="16"/>
                  </a:lnTo>
                  <a:lnTo>
                    <a:pt x="120" y="13"/>
                  </a:lnTo>
                  <a:lnTo>
                    <a:pt x="117" y="9"/>
                  </a:lnTo>
                  <a:lnTo>
                    <a:pt x="113" y="6"/>
                  </a:lnTo>
                  <a:lnTo>
                    <a:pt x="107" y="5"/>
                  </a:lnTo>
                  <a:lnTo>
                    <a:pt x="101" y="2"/>
                  </a:lnTo>
                  <a:lnTo>
                    <a:pt x="95" y="1"/>
                  </a:lnTo>
                  <a:lnTo>
                    <a:pt x="90" y="0"/>
                  </a:lnTo>
                  <a:lnTo>
                    <a:pt x="87" y="5"/>
                  </a:lnTo>
                  <a:lnTo>
                    <a:pt x="84" y="11"/>
                  </a:lnTo>
                  <a:lnTo>
                    <a:pt x="83" y="16"/>
                  </a:lnTo>
                  <a:lnTo>
                    <a:pt x="80" y="19"/>
                  </a:lnTo>
                  <a:lnTo>
                    <a:pt x="74" y="19"/>
                  </a:lnTo>
                  <a:lnTo>
                    <a:pt x="65" y="17"/>
                  </a:lnTo>
                  <a:lnTo>
                    <a:pt x="54" y="16"/>
                  </a:lnTo>
                  <a:lnTo>
                    <a:pt x="47" y="13"/>
                  </a:lnTo>
                  <a:lnTo>
                    <a:pt x="44" y="15"/>
                  </a:lnTo>
                  <a:lnTo>
                    <a:pt x="39" y="16"/>
                  </a:lnTo>
                  <a:lnTo>
                    <a:pt x="35" y="17"/>
                  </a:lnTo>
                  <a:lnTo>
                    <a:pt x="29" y="17"/>
                  </a:lnTo>
                  <a:lnTo>
                    <a:pt x="21" y="19"/>
                  </a:lnTo>
                  <a:lnTo>
                    <a:pt x="14" y="19"/>
                  </a:lnTo>
                  <a:lnTo>
                    <a:pt x="6" y="17"/>
                  </a:lnTo>
                  <a:lnTo>
                    <a:pt x="0" y="17"/>
                  </a:lnTo>
                  <a:lnTo>
                    <a:pt x="9" y="23"/>
                  </a:lnTo>
                  <a:lnTo>
                    <a:pt x="17" y="30"/>
                  </a:lnTo>
                  <a:lnTo>
                    <a:pt x="20" y="34"/>
                  </a:lnTo>
                  <a:lnTo>
                    <a:pt x="15" y="38"/>
                  </a:lnTo>
                  <a:lnTo>
                    <a:pt x="24" y="41"/>
                  </a:lnTo>
                  <a:lnTo>
                    <a:pt x="36" y="42"/>
                  </a:lnTo>
                  <a:lnTo>
                    <a:pt x="45" y="44"/>
                  </a:lnTo>
                  <a:lnTo>
                    <a:pt x="51" y="45"/>
                  </a:lnTo>
                  <a:lnTo>
                    <a:pt x="48" y="46"/>
                  </a:lnTo>
                  <a:lnTo>
                    <a:pt x="42" y="49"/>
                  </a:lnTo>
                  <a:lnTo>
                    <a:pt x="35" y="49"/>
                  </a:lnTo>
                  <a:lnTo>
                    <a:pt x="29" y="49"/>
                  </a:lnTo>
                  <a:lnTo>
                    <a:pt x="29" y="52"/>
                  </a:lnTo>
                  <a:lnTo>
                    <a:pt x="26" y="56"/>
                  </a:lnTo>
                  <a:lnTo>
                    <a:pt x="20" y="59"/>
                  </a:lnTo>
                  <a:lnTo>
                    <a:pt x="14" y="60"/>
                  </a:lnTo>
                  <a:lnTo>
                    <a:pt x="26" y="61"/>
                  </a:lnTo>
                  <a:lnTo>
                    <a:pt x="33" y="63"/>
                  </a:lnTo>
                  <a:lnTo>
                    <a:pt x="38" y="64"/>
                  </a:lnTo>
                  <a:lnTo>
                    <a:pt x="38" y="66"/>
                  </a:lnTo>
                  <a:lnTo>
                    <a:pt x="47" y="64"/>
                  </a:lnTo>
                  <a:lnTo>
                    <a:pt x="54" y="64"/>
                  </a:lnTo>
                  <a:lnTo>
                    <a:pt x="60" y="64"/>
                  </a:lnTo>
                  <a:lnTo>
                    <a:pt x="63" y="66"/>
                  </a:lnTo>
                  <a:lnTo>
                    <a:pt x="65" y="68"/>
                  </a:lnTo>
                  <a:lnTo>
                    <a:pt x="66" y="72"/>
                  </a:lnTo>
                  <a:lnTo>
                    <a:pt x="65" y="76"/>
                  </a:lnTo>
                  <a:lnTo>
                    <a:pt x="63" y="79"/>
                  </a:lnTo>
                  <a:lnTo>
                    <a:pt x="71" y="76"/>
                  </a:lnTo>
                  <a:lnTo>
                    <a:pt x="80" y="72"/>
                  </a:lnTo>
                  <a:lnTo>
                    <a:pt x="86" y="71"/>
                  </a:lnTo>
                  <a:lnTo>
                    <a:pt x="90" y="70"/>
                  </a:lnTo>
                  <a:lnTo>
                    <a:pt x="93" y="70"/>
                  </a:lnTo>
                  <a:lnTo>
                    <a:pt x="95" y="71"/>
                  </a:lnTo>
                  <a:lnTo>
                    <a:pt x="95" y="72"/>
                  </a:lnTo>
                  <a:lnTo>
                    <a:pt x="96" y="74"/>
                  </a:lnTo>
                  <a:lnTo>
                    <a:pt x="101" y="70"/>
                  </a:lnTo>
                  <a:lnTo>
                    <a:pt x="105" y="63"/>
                  </a:lnTo>
                  <a:lnTo>
                    <a:pt x="108" y="56"/>
                  </a:lnTo>
                  <a:lnTo>
                    <a:pt x="110" y="50"/>
                  </a:lnTo>
                  <a:lnTo>
                    <a:pt x="114" y="50"/>
                  </a:lnTo>
                  <a:lnTo>
                    <a:pt x="122" y="52"/>
                  </a:lnTo>
                  <a:lnTo>
                    <a:pt x="129" y="53"/>
                  </a:lnTo>
                  <a:lnTo>
                    <a:pt x="134" y="55"/>
                  </a:lnTo>
                  <a:lnTo>
                    <a:pt x="138" y="53"/>
                  </a:lnTo>
                  <a:close/>
                </a:path>
              </a:pathLst>
            </a:custGeom>
            <a:solidFill>
              <a:srgbClr val="FF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2" name="Freeform 464"/>
            <p:cNvSpPr>
              <a:spLocks/>
            </p:cNvSpPr>
            <p:nvPr/>
          </p:nvSpPr>
          <p:spPr bwMode="auto">
            <a:xfrm>
              <a:off x="1309" y="1025"/>
              <a:ext cx="37" cy="35"/>
            </a:xfrm>
            <a:custGeom>
              <a:avLst/>
              <a:gdLst>
                <a:gd name="T0" fmla="*/ 1 w 73"/>
                <a:gd name="T1" fmla="*/ 1 h 70"/>
                <a:gd name="T2" fmla="*/ 1 w 73"/>
                <a:gd name="T3" fmla="*/ 1 h 70"/>
                <a:gd name="T4" fmla="*/ 1 w 73"/>
                <a:gd name="T5" fmla="*/ 1 h 70"/>
                <a:gd name="T6" fmla="*/ 0 w 73"/>
                <a:gd name="T7" fmla="*/ 1 h 70"/>
                <a:gd name="T8" fmla="*/ 0 w 73"/>
                <a:gd name="T9" fmla="*/ 1 h 70"/>
                <a:gd name="T10" fmla="*/ 1 w 73"/>
                <a:gd name="T11" fmla="*/ 0 h 70"/>
                <a:gd name="T12" fmla="*/ 1 w 73"/>
                <a:gd name="T13" fmla="*/ 1 h 70"/>
                <a:gd name="T14" fmla="*/ 1 w 73"/>
                <a:gd name="T15" fmla="*/ 1 h 70"/>
                <a:gd name="T16" fmla="*/ 1 w 73"/>
                <a:gd name="T17" fmla="*/ 1 h 70"/>
                <a:gd name="T18" fmla="*/ 1 w 73"/>
                <a:gd name="T19" fmla="*/ 1 h 70"/>
                <a:gd name="T20" fmla="*/ 1 w 73"/>
                <a:gd name="T21" fmla="*/ 1 h 70"/>
                <a:gd name="T22" fmla="*/ 1 w 73"/>
                <a:gd name="T23" fmla="*/ 1 h 70"/>
                <a:gd name="T24" fmla="*/ 1 w 73"/>
                <a:gd name="T25" fmla="*/ 1 h 70"/>
                <a:gd name="T26" fmla="*/ 1 w 73"/>
                <a:gd name="T27" fmla="*/ 1 h 70"/>
                <a:gd name="T28" fmla="*/ 1 w 73"/>
                <a:gd name="T29" fmla="*/ 1 h 70"/>
                <a:gd name="T30" fmla="*/ 1 w 73"/>
                <a:gd name="T31" fmla="*/ 1 h 70"/>
                <a:gd name="T32" fmla="*/ 1 w 73"/>
                <a:gd name="T33" fmla="*/ 1 h 70"/>
                <a:gd name="T34" fmla="*/ 1 w 73"/>
                <a:gd name="T35" fmla="*/ 1 h 70"/>
                <a:gd name="T36" fmla="*/ 1 w 73"/>
                <a:gd name="T37" fmla="*/ 1 h 70"/>
                <a:gd name="T38" fmla="*/ 1 w 73"/>
                <a:gd name="T39" fmla="*/ 1 h 70"/>
                <a:gd name="T40" fmla="*/ 1 w 73"/>
                <a:gd name="T41" fmla="*/ 1 h 7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3"/>
                <a:gd name="T64" fmla="*/ 0 h 70"/>
                <a:gd name="T65" fmla="*/ 73 w 73"/>
                <a:gd name="T66" fmla="*/ 70 h 7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3" h="70">
                  <a:moveTo>
                    <a:pt x="31" y="38"/>
                  </a:moveTo>
                  <a:lnTo>
                    <a:pt x="21" y="33"/>
                  </a:lnTo>
                  <a:lnTo>
                    <a:pt x="9" y="23"/>
                  </a:lnTo>
                  <a:lnTo>
                    <a:pt x="0" y="12"/>
                  </a:lnTo>
                  <a:lnTo>
                    <a:pt x="0" y="3"/>
                  </a:lnTo>
                  <a:lnTo>
                    <a:pt x="4" y="0"/>
                  </a:lnTo>
                  <a:lnTo>
                    <a:pt x="10" y="7"/>
                  </a:lnTo>
                  <a:lnTo>
                    <a:pt x="16" y="19"/>
                  </a:lnTo>
                  <a:lnTo>
                    <a:pt x="24" y="28"/>
                  </a:lnTo>
                  <a:lnTo>
                    <a:pt x="31" y="25"/>
                  </a:lnTo>
                  <a:lnTo>
                    <a:pt x="43" y="22"/>
                  </a:lnTo>
                  <a:lnTo>
                    <a:pt x="55" y="22"/>
                  </a:lnTo>
                  <a:lnTo>
                    <a:pt x="63" y="30"/>
                  </a:lnTo>
                  <a:lnTo>
                    <a:pt x="70" y="34"/>
                  </a:lnTo>
                  <a:lnTo>
                    <a:pt x="73" y="45"/>
                  </a:lnTo>
                  <a:lnTo>
                    <a:pt x="70" y="58"/>
                  </a:lnTo>
                  <a:lnTo>
                    <a:pt x="58" y="70"/>
                  </a:lnTo>
                  <a:lnTo>
                    <a:pt x="51" y="65"/>
                  </a:lnTo>
                  <a:lnTo>
                    <a:pt x="42" y="55"/>
                  </a:lnTo>
                  <a:lnTo>
                    <a:pt x="34" y="45"/>
                  </a:lnTo>
                  <a:lnTo>
                    <a:pt x="31" y="38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3" name="Freeform 465"/>
            <p:cNvSpPr>
              <a:spLocks/>
            </p:cNvSpPr>
            <p:nvPr/>
          </p:nvSpPr>
          <p:spPr bwMode="auto">
            <a:xfrm>
              <a:off x="1232" y="1037"/>
              <a:ext cx="156" cy="136"/>
            </a:xfrm>
            <a:custGeom>
              <a:avLst/>
              <a:gdLst>
                <a:gd name="T0" fmla="*/ 0 w 313"/>
                <a:gd name="T1" fmla="*/ 1 h 272"/>
                <a:gd name="T2" fmla="*/ 0 w 313"/>
                <a:gd name="T3" fmla="*/ 1 h 272"/>
                <a:gd name="T4" fmla="*/ 0 w 313"/>
                <a:gd name="T5" fmla="*/ 1 h 272"/>
                <a:gd name="T6" fmla="*/ 0 w 313"/>
                <a:gd name="T7" fmla="*/ 1 h 272"/>
                <a:gd name="T8" fmla="*/ 0 w 313"/>
                <a:gd name="T9" fmla="*/ 1 h 272"/>
                <a:gd name="T10" fmla="*/ 0 w 313"/>
                <a:gd name="T11" fmla="*/ 1 h 272"/>
                <a:gd name="T12" fmla="*/ 0 w 313"/>
                <a:gd name="T13" fmla="*/ 1 h 272"/>
                <a:gd name="T14" fmla="*/ 0 w 313"/>
                <a:gd name="T15" fmla="*/ 1 h 272"/>
                <a:gd name="T16" fmla="*/ 0 w 313"/>
                <a:gd name="T17" fmla="*/ 1 h 272"/>
                <a:gd name="T18" fmla="*/ 0 w 313"/>
                <a:gd name="T19" fmla="*/ 1 h 272"/>
                <a:gd name="T20" fmla="*/ 0 w 313"/>
                <a:gd name="T21" fmla="*/ 1 h 272"/>
                <a:gd name="T22" fmla="*/ 0 w 313"/>
                <a:gd name="T23" fmla="*/ 1 h 272"/>
                <a:gd name="T24" fmla="*/ 0 w 313"/>
                <a:gd name="T25" fmla="*/ 1 h 272"/>
                <a:gd name="T26" fmla="*/ 0 w 313"/>
                <a:gd name="T27" fmla="*/ 1 h 272"/>
                <a:gd name="T28" fmla="*/ 0 w 313"/>
                <a:gd name="T29" fmla="*/ 1 h 272"/>
                <a:gd name="T30" fmla="*/ 0 w 313"/>
                <a:gd name="T31" fmla="*/ 1 h 272"/>
                <a:gd name="T32" fmla="*/ 0 w 313"/>
                <a:gd name="T33" fmla="*/ 1 h 272"/>
                <a:gd name="T34" fmla="*/ 0 w 313"/>
                <a:gd name="T35" fmla="*/ 1 h 272"/>
                <a:gd name="T36" fmla="*/ 0 w 313"/>
                <a:gd name="T37" fmla="*/ 1 h 272"/>
                <a:gd name="T38" fmla="*/ 0 w 313"/>
                <a:gd name="T39" fmla="*/ 1 h 272"/>
                <a:gd name="T40" fmla="*/ 0 w 313"/>
                <a:gd name="T41" fmla="*/ 1 h 272"/>
                <a:gd name="T42" fmla="*/ 0 w 313"/>
                <a:gd name="T43" fmla="*/ 1 h 272"/>
                <a:gd name="T44" fmla="*/ 0 w 313"/>
                <a:gd name="T45" fmla="*/ 1 h 272"/>
                <a:gd name="T46" fmla="*/ 0 w 313"/>
                <a:gd name="T47" fmla="*/ 1 h 272"/>
                <a:gd name="T48" fmla="*/ 0 w 313"/>
                <a:gd name="T49" fmla="*/ 1 h 272"/>
                <a:gd name="T50" fmla="*/ 0 w 313"/>
                <a:gd name="T51" fmla="*/ 1 h 272"/>
                <a:gd name="T52" fmla="*/ 0 w 313"/>
                <a:gd name="T53" fmla="*/ 1 h 272"/>
                <a:gd name="T54" fmla="*/ 0 w 313"/>
                <a:gd name="T55" fmla="*/ 1 h 272"/>
                <a:gd name="T56" fmla="*/ 0 w 313"/>
                <a:gd name="T57" fmla="*/ 1 h 272"/>
                <a:gd name="T58" fmla="*/ 0 w 313"/>
                <a:gd name="T59" fmla="*/ 1 h 272"/>
                <a:gd name="T60" fmla="*/ 0 w 313"/>
                <a:gd name="T61" fmla="*/ 1 h 272"/>
                <a:gd name="T62" fmla="*/ 0 w 313"/>
                <a:gd name="T63" fmla="*/ 1 h 272"/>
                <a:gd name="T64" fmla="*/ 0 w 313"/>
                <a:gd name="T65" fmla="*/ 1 h 272"/>
                <a:gd name="T66" fmla="*/ 0 w 313"/>
                <a:gd name="T67" fmla="*/ 1 h 272"/>
                <a:gd name="T68" fmla="*/ 0 w 313"/>
                <a:gd name="T69" fmla="*/ 1 h 272"/>
                <a:gd name="T70" fmla="*/ 0 w 313"/>
                <a:gd name="T71" fmla="*/ 1 h 272"/>
                <a:gd name="T72" fmla="*/ 0 w 313"/>
                <a:gd name="T73" fmla="*/ 1 h 272"/>
                <a:gd name="T74" fmla="*/ 0 w 313"/>
                <a:gd name="T75" fmla="*/ 1 h 272"/>
                <a:gd name="T76" fmla="*/ 0 w 313"/>
                <a:gd name="T77" fmla="*/ 1 h 272"/>
                <a:gd name="T78" fmla="*/ 0 w 313"/>
                <a:gd name="T79" fmla="*/ 1 h 272"/>
                <a:gd name="T80" fmla="*/ 0 w 313"/>
                <a:gd name="T81" fmla="*/ 1 h 272"/>
                <a:gd name="T82" fmla="*/ 0 w 313"/>
                <a:gd name="T83" fmla="*/ 1 h 272"/>
                <a:gd name="T84" fmla="*/ 0 w 313"/>
                <a:gd name="T85" fmla="*/ 1 h 272"/>
                <a:gd name="T86" fmla="*/ 0 w 313"/>
                <a:gd name="T87" fmla="*/ 1 h 272"/>
                <a:gd name="T88" fmla="*/ 0 w 313"/>
                <a:gd name="T89" fmla="*/ 1 h 272"/>
                <a:gd name="T90" fmla="*/ 0 w 313"/>
                <a:gd name="T91" fmla="*/ 1 h 272"/>
                <a:gd name="T92" fmla="*/ 0 w 313"/>
                <a:gd name="T93" fmla="*/ 1 h 272"/>
                <a:gd name="T94" fmla="*/ 0 w 313"/>
                <a:gd name="T95" fmla="*/ 1 h 272"/>
                <a:gd name="T96" fmla="*/ 0 w 313"/>
                <a:gd name="T97" fmla="*/ 1 h 272"/>
                <a:gd name="T98" fmla="*/ 0 w 313"/>
                <a:gd name="T99" fmla="*/ 1 h 272"/>
                <a:gd name="T100" fmla="*/ 0 w 313"/>
                <a:gd name="T101" fmla="*/ 1 h 272"/>
                <a:gd name="T102" fmla="*/ 0 w 313"/>
                <a:gd name="T103" fmla="*/ 1 h 272"/>
                <a:gd name="T104" fmla="*/ 0 w 313"/>
                <a:gd name="T105" fmla="*/ 1 h 272"/>
                <a:gd name="T106" fmla="*/ 0 w 313"/>
                <a:gd name="T107" fmla="*/ 1 h 272"/>
                <a:gd name="T108" fmla="*/ 0 w 313"/>
                <a:gd name="T109" fmla="*/ 1 h 272"/>
                <a:gd name="T110" fmla="*/ 0 w 313"/>
                <a:gd name="T111" fmla="*/ 1 h 2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13"/>
                <a:gd name="T169" fmla="*/ 0 h 272"/>
                <a:gd name="T170" fmla="*/ 313 w 313"/>
                <a:gd name="T171" fmla="*/ 272 h 27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13" h="272">
                  <a:moveTo>
                    <a:pt x="97" y="211"/>
                  </a:moveTo>
                  <a:lnTo>
                    <a:pt x="89" y="229"/>
                  </a:lnTo>
                  <a:lnTo>
                    <a:pt x="83" y="243"/>
                  </a:lnTo>
                  <a:lnTo>
                    <a:pt x="76" y="252"/>
                  </a:lnTo>
                  <a:lnTo>
                    <a:pt x="70" y="258"/>
                  </a:lnTo>
                  <a:lnTo>
                    <a:pt x="68" y="258"/>
                  </a:lnTo>
                  <a:lnTo>
                    <a:pt x="67" y="256"/>
                  </a:lnTo>
                  <a:lnTo>
                    <a:pt x="64" y="256"/>
                  </a:lnTo>
                  <a:lnTo>
                    <a:pt x="61" y="254"/>
                  </a:lnTo>
                  <a:lnTo>
                    <a:pt x="61" y="258"/>
                  </a:lnTo>
                  <a:lnTo>
                    <a:pt x="61" y="265"/>
                  </a:lnTo>
                  <a:lnTo>
                    <a:pt x="57" y="269"/>
                  </a:lnTo>
                  <a:lnTo>
                    <a:pt x="51" y="272"/>
                  </a:lnTo>
                  <a:lnTo>
                    <a:pt x="45" y="269"/>
                  </a:lnTo>
                  <a:lnTo>
                    <a:pt x="37" y="263"/>
                  </a:lnTo>
                  <a:lnTo>
                    <a:pt x="30" y="258"/>
                  </a:lnTo>
                  <a:lnTo>
                    <a:pt x="19" y="252"/>
                  </a:lnTo>
                  <a:lnTo>
                    <a:pt x="12" y="248"/>
                  </a:lnTo>
                  <a:lnTo>
                    <a:pt x="6" y="243"/>
                  </a:lnTo>
                  <a:lnTo>
                    <a:pt x="1" y="237"/>
                  </a:lnTo>
                  <a:lnTo>
                    <a:pt x="0" y="232"/>
                  </a:lnTo>
                  <a:lnTo>
                    <a:pt x="1" y="228"/>
                  </a:lnTo>
                  <a:lnTo>
                    <a:pt x="6" y="228"/>
                  </a:lnTo>
                  <a:lnTo>
                    <a:pt x="9" y="228"/>
                  </a:lnTo>
                  <a:lnTo>
                    <a:pt x="12" y="229"/>
                  </a:lnTo>
                  <a:lnTo>
                    <a:pt x="15" y="232"/>
                  </a:lnTo>
                  <a:lnTo>
                    <a:pt x="19" y="234"/>
                  </a:lnTo>
                  <a:lnTo>
                    <a:pt x="24" y="236"/>
                  </a:lnTo>
                  <a:lnTo>
                    <a:pt x="27" y="236"/>
                  </a:lnTo>
                  <a:lnTo>
                    <a:pt x="31" y="236"/>
                  </a:lnTo>
                  <a:lnTo>
                    <a:pt x="36" y="236"/>
                  </a:lnTo>
                  <a:lnTo>
                    <a:pt x="40" y="236"/>
                  </a:lnTo>
                  <a:lnTo>
                    <a:pt x="46" y="236"/>
                  </a:lnTo>
                  <a:lnTo>
                    <a:pt x="43" y="233"/>
                  </a:lnTo>
                  <a:lnTo>
                    <a:pt x="42" y="232"/>
                  </a:lnTo>
                  <a:lnTo>
                    <a:pt x="40" y="229"/>
                  </a:lnTo>
                  <a:lnTo>
                    <a:pt x="39" y="229"/>
                  </a:lnTo>
                  <a:lnTo>
                    <a:pt x="52" y="219"/>
                  </a:lnTo>
                  <a:lnTo>
                    <a:pt x="64" y="204"/>
                  </a:lnTo>
                  <a:lnTo>
                    <a:pt x="73" y="189"/>
                  </a:lnTo>
                  <a:lnTo>
                    <a:pt x="80" y="180"/>
                  </a:lnTo>
                  <a:lnTo>
                    <a:pt x="83" y="174"/>
                  </a:lnTo>
                  <a:lnTo>
                    <a:pt x="88" y="170"/>
                  </a:lnTo>
                  <a:lnTo>
                    <a:pt x="95" y="169"/>
                  </a:lnTo>
                  <a:lnTo>
                    <a:pt x="100" y="169"/>
                  </a:lnTo>
                  <a:lnTo>
                    <a:pt x="107" y="169"/>
                  </a:lnTo>
                  <a:lnTo>
                    <a:pt x="118" y="167"/>
                  </a:lnTo>
                  <a:lnTo>
                    <a:pt x="128" y="167"/>
                  </a:lnTo>
                  <a:lnTo>
                    <a:pt x="136" y="169"/>
                  </a:lnTo>
                  <a:lnTo>
                    <a:pt x="137" y="169"/>
                  </a:lnTo>
                  <a:lnTo>
                    <a:pt x="139" y="167"/>
                  </a:lnTo>
                  <a:lnTo>
                    <a:pt x="142" y="166"/>
                  </a:lnTo>
                  <a:lnTo>
                    <a:pt x="143" y="164"/>
                  </a:lnTo>
                  <a:lnTo>
                    <a:pt x="140" y="162"/>
                  </a:lnTo>
                  <a:lnTo>
                    <a:pt x="140" y="159"/>
                  </a:lnTo>
                  <a:lnTo>
                    <a:pt x="140" y="158"/>
                  </a:lnTo>
                  <a:lnTo>
                    <a:pt x="142" y="155"/>
                  </a:lnTo>
                  <a:lnTo>
                    <a:pt x="143" y="154"/>
                  </a:lnTo>
                  <a:lnTo>
                    <a:pt x="143" y="149"/>
                  </a:lnTo>
                  <a:lnTo>
                    <a:pt x="143" y="145"/>
                  </a:lnTo>
                  <a:lnTo>
                    <a:pt x="142" y="141"/>
                  </a:lnTo>
                  <a:lnTo>
                    <a:pt x="137" y="144"/>
                  </a:lnTo>
                  <a:lnTo>
                    <a:pt x="128" y="145"/>
                  </a:lnTo>
                  <a:lnTo>
                    <a:pt x="119" y="145"/>
                  </a:lnTo>
                  <a:lnTo>
                    <a:pt x="112" y="144"/>
                  </a:lnTo>
                  <a:lnTo>
                    <a:pt x="106" y="141"/>
                  </a:lnTo>
                  <a:lnTo>
                    <a:pt x="98" y="138"/>
                  </a:lnTo>
                  <a:lnTo>
                    <a:pt x="89" y="136"/>
                  </a:lnTo>
                  <a:lnTo>
                    <a:pt x="82" y="133"/>
                  </a:lnTo>
                  <a:lnTo>
                    <a:pt x="83" y="132"/>
                  </a:lnTo>
                  <a:lnTo>
                    <a:pt x="85" y="130"/>
                  </a:lnTo>
                  <a:lnTo>
                    <a:pt x="74" y="129"/>
                  </a:lnTo>
                  <a:lnTo>
                    <a:pt x="68" y="125"/>
                  </a:lnTo>
                  <a:lnTo>
                    <a:pt x="67" y="121"/>
                  </a:lnTo>
                  <a:lnTo>
                    <a:pt x="70" y="119"/>
                  </a:lnTo>
                  <a:lnTo>
                    <a:pt x="68" y="118"/>
                  </a:lnTo>
                  <a:lnTo>
                    <a:pt x="70" y="115"/>
                  </a:lnTo>
                  <a:lnTo>
                    <a:pt x="71" y="114"/>
                  </a:lnTo>
                  <a:lnTo>
                    <a:pt x="74" y="112"/>
                  </a:lnTo>
                  <a:lnTo>
                    <a:pt x="74" y="111"/>
                  </a:lnTo>
                  <a:lnTo>
                    <a:pt x="76" y="108"/>
                  </a:lnTo>
                  <a:lnTo>
                    <a:pt x="79" y="107"/>
                  </a:lnTo>
                  <a:lnTo>
                    <a:pt x="80" y="108"/>
                  </a:lnTo>
                  <a:lnTo>
                    <a:pt x="82" y="105"/>
                  </a:lnTo>
                  <a:lnTo>
                    <a:pt x="86" y="105"/>
                  </a:lnTo>
                  <a:lnTo>
                    <a:pt x="89" y="108"/>
                  </a:lnTo>
                  <a:lnTo>
                    <a:pt x="92" y="112"/>
                  </a:lnTo>
                  <a:lnTo>
                    <a:pt x="95" y="114"/>
                  </a:lnTo>
                  <a:lnTo>
                    <a:pt x="97" y="116"/>
                  </a:lnTo>
                  <a:lnTo>
                    <a:pt x="97" y="119"/>
                  </a:lnTo>
                  <a:lnTo>
                    <a:pt x="95" y="123"/>
                  </a:lnTo>
                  <a:lnTo>
                    <a:pt x="97" y="122"/>
                  </a:lnTo>
                  <a:lnTo>
                    <a:pt x="98" y="122"/>
                  </a:lnTo>
                  <a:lnTo>
                    <a:pt x="103" y="123"/>
                  </a:lnTo>
                  <a:lnTo>
                    <a:pt x="107" y="125"/>
                  </a:lnTo>
                  <a:lnTo>
                    <a:pt x="112" y="123"/>
                  </a:lnTo>
                  <a:lnTo>
                    <a:pt x="116" y="123"/>
                  </a:lnTo>
                  <a:lnTo>
                    <a:pt x="122" y="123"/>
                  </a:lnTo>
                  <a:lnTo>
                    <a:pt x="127" y="123"/>
                  </a:lnTo>
                  <a:lnTo>
                    <a:pt x="131" y="123"/>
                  </a:lnTo>
                  <a:lnTo>
                    <a:pt x="131" y="122"/>
                  </a:lnTo>
                  <a:lnTo>
                    <a:pt x="131" y="121"/>
                  </a:lnTo>
                  <a:lnTo>
                    <a:pt x="130" y="118"/>
                  </a:lnTo>
                  <a:lnTo>
                    <a:pt x="128" y="115"/>
                  </a:lnTo>
                  <a:lnTo>
                    <a:pt x="124" y="108"/>
                  </a:lnTo>
                  <a:lnTo>
                    <a:pt x="124" y="103"/>
                  </a:lnTo>
                  <a:lnTo>
                    <a:pt x="125" y="99"/>
                  </a:lnTo>
                  <a:lnTo>
                    <a:pt x="128" y="97"/>
                  </a:lnTo>
                  <a:lnTo>
                    <a:pt x="128" y="96"/>
                  </a:lnTo>
                  <a:lnTo>
                    <a:pt x="127" y="93"/>
                  </a:lnTo>
                  <a:lnTo>
                    <a:pt x="125" y="92"/>
                  </a:lnTo>
                  <a:lnTo>
                    <a:pt x="122" y="90"/>
                  </a:lnTo>
                  <a:lnTo>
                    <a:pt x="128" y="86"/>
                  </a:lnTo>
                  <a:lnTo>
                    <a:pt x="125" y="81"/>
                  </a:lnTo>
                  <a:lnTo>
                    <a:pt x="121" y="81"/>
                  </a:lnTo>
                  <a:lnTo>
                    <a:pt x="113" y="81"/>
                  </a:lnTo>
                  <a:lnTo>
                    <a:pt x="107" y="83"/>
                  </a:lnTo>
                  <a:lnTo>
                    <a:pt x="101" y="83"/>
                  </a:lnTo>
                  <a:lnTo>
                    <a:pt x="100" y="82"/>
                  </a:lnTo>
                  <a:lnTo>
                    <a:pt x="98" y="79"/>
                  </a:lnTo>
                  <a:lnTo>
                    <a:pt x="97" y="77"/>
                  </a:lnTo>
                  <a:lnTo>
                    <a:pt x="95" y="75"/>
                  </a:lnTo>
                  <a:lnTo>
                    <a:pt x="95" y="73"/>
                  </a:lnTo>
                  <a:lnTo>
                    <a:pt x="94" y="71"/>
                  </a:lnTo>
                  <a:lnTo>
                    <a:pt x="92" y="70"/>
                  </a:lnTo>
                  <a:lnTo>
                    <a:pt x="89" y="70"/>
                  </a:lnTo>
                  <a:lnTo>
                    <a:pt x="88" y="68"/>
                  </a:lnTo>
                  <a:lnTo>
                    <a:pt x="86" y="66"/>
                  </a:lnTo>
                  <a:lnTo>
                    <a:pt x="88" y="63"/>
                  </a:lnTo>
                  <a:lnTo>
                    <a:pt x="89" y="62"/>
                  </a:lnTo>
                  <a:lnTo>
                    <a:pt x="91" y="59"/>
                  </a:lnTo>
                  <a:lnTo>
                    <a:pt x="91" y="56"/>
                  </a:lnTo>
                  <a:lnTo>
                    <a:pt x="89" y="55"/>
                  </a:lnTo>
                  <a:lnTo>
                    <a:pt x="86" y="51"/>
                  </a:lnTo>
                  <a:lnTo>
                    <a:pt x="85" y="45"/>
                  </a:lnTo>
                  <a:lnTo>
                    <a:pt x="85" y="38"/>
                  </a:lnTo>
                  <a:lnTo>
                    <a:pt x="89" y="31"/>
                  </a:lnTo>
                  <a:lnTo>
                    <a:pt x="85" y="27"/>
                  </a:lnTo>
                  <a:lnTo>
                    <a:pt x="83" y="22"/>
                  </a:lnTo>
                  <a:lnTo>
                    <a:pt x="85" y="15"/>
                  </a:lnTo>
                  <a:lnTo>
                    <a:pt x="91" y="9"/>
                  </a:lnTo>
                  <a:lnTo>
                    <a:pt x="97" y="5"/>
                  </a:lnTo>
                  <a:lnTo>
                    <a:pt x="104" y="3"/>
                  </a:lnTo>
                  <a:lnTo>
                    <a:pt x="112" y="0"/>
                  </a:lnTo>
                  <a:lnTo>
                    <a:pt x="119" y="1"/>
                  </a:lnTo>
                  <a:lnTo>
                    <a:pt x="112" y="3"/>
                  </a:lnTo>
                  <a:lnTo>
                    <a:pt x="106" y="8"/>
                  </a:lnTo>
                  <a:lnTo>
                    <a:pt x="101" y="13"/>
                  </a:lnTo>
                  <a:lnTo>
                    <a:pt x="100" y="19"/>
                  </a:lnTo>
                  <a:lnTo>
                    <a:pt x="104" y="13"/>
                  </a:lnTo>
                  <a:lnTo>
                    <a:pt x="113" y="11"/>
                  </a:lnTo>
                  <a:lnTo>
                    <a:pt x="122" y="8"/>
                  </a:lnTo>
                  <a:lnTo>
                    <a:pt x="128" y="7"/>
                  </a:lnTo>
                  <a:lnTo>
                    <a:pt x="125" y="8"/>
                  </a:lnTo>
                  <a:lnTo>
                    <a:pt x="122" y="9"/>
                  </a:lnTo>
                  <a:lnTo>
                    <a:pt x="121" y="12"/>
                  </a:lnTo>
                  <a:lnTo>
                    <a:pt x="119" y="13"/>
                  </a:lnTo>
                  <a:lnTo>
                    <a:pt x="131" y="11"/>
                  </a:lnTo>
                  <a:lnTo>
                    <a:pt x="145" y="13"/>
                  </a:lnTo>
                  <a:lnTo>
                    <a:pt x="157" y="20"/>
                  </a:lnTo>
                  <a:lnTo>
                    <a:pt x="163" y="23"/>
                  </a:lnTo>
                  <a:lnTo>
                    <a:pt x="161" y="26"/>
                  </a:lnTo>
                  <a:lnTo>
                    <a:pt x="158" y="27"/>
                  </a:lnTo>
                  <a:lnTo>
                    <a:pt x="154" y="30"/>
                  </a:lnTo>
                  <a:lnTo>
                    <a:pt x="155" y="30"/>
                  </a:lnTo>
                  <a:lnTo>
                    <a:pt x="157" y="30"/>
                  </a:lnTo>
                  <a:lnTo>
                    <a:pt x="160" y="30"/>
                  </a:lnTo>
                  <a:lnTo>
                    <a:pt x="163" y="30"/>
                  </a:lnTo>
                  <a:lnTo>
                    <a:pt x="164" y="34"/>
                  </a:lnTo>
                  <a:lnTo>
                    <a:pt x="163" y="41"/>
                  </a:lnTo>
                  <a:lnTo>
                    <a:pt x="161" y="48"/>
                  </a:lnTo>
                  <a:lnTo>
                    <a:pt x="158" y="52"/>
                  </a:lnTo>
                  <a:lnTo>
                    <a:pt x="160" y="52"/>
                  </a:lnTo>
                  <a:lnTo>
                    <a:pt x="163" y="51"/>
                  </a:lnTo>
                  <a:lnTo>
                    <a:pt x="166" y="51"/>
                  </a:lnTo>
                  <a:lnTo>
                    <a:pt x="169" y="51"/>
                  </a:lnTo>
                  <a:lnTo>
                    <a:pt x="166" y="55"/>
                  </a:lnTo>
                  <a:lnTo>
                    <a:pt x="160" y="59"/>
                  </a:lnTo>
                  <a:lnTo>
                    <a:pt x="154" y="63"/>
                  </a:lnTo>
                  <a:lnTo>
                    <a:pt x="151" y="66"/>
                  </a:lnTo>
                  <a:lnTo>
                    <a:pt x="149" y="67"/>
                  </a:lnTo>
                  <a:lnTo>
                    <a:pt x="149" y="70"/>
                  </a:lnTo>
                  <a:lnTo>
                    <a:pt x="149" y="73"/>
                  </a:lnTo>
                  <a:lnTo>
                    <a:pt x="151" y="77"/>
                  </a:lnTo>
                  <a:lnTo>
                    <a:pt x="161" y="73"/>
                  </a:lnTo>
                  <a:lnTo>
                    <a:pt x="161" y="83"/>
                  </a:lnTo>
                  <a:lnTo>
                    <a:pt x="167" y="81"/>
                  </a:lnTo>
                  <a:lnTo>
                    <a:pt x="172" y="81"/>
                  </a:lnTo>
                  <a:lnTo>
                    <a:pt x="176" y="82"/>
                  </a:lnTo>
                  <a:lnTo>
                    <a:pt x="181" y="83"/>
                  </a:lnTo>
                  <a:lnTo>
                    <a:pt x="185" y="82"/>
                  </a:lnTo>
                  <a:lnTo>
                    <a:pt x="191" y="82"/>
                  </a:lnTo>
                  <a:lnTo>
                    <a:pt x="199" y="82"/>
                  </a:lnTo>
                  <a:lnTo>
                    <a:pt x="206" y="82"/>
                  </a:lnTo>
                  <a:lnTo>
                    <a:pt x="214" y="83"/>
                  </a:lnTo>
                  <a:lnTo>
                    <a:pt x="220" y="85"/>
                  </a:lnTo>
                  <a:lnTo>
                    <a:pt x="226" y="85"/>
                  </a:lnTo>
                  <a:lnTo>
                    <a:pt x="229" y="86"/>
                  </a:lnTo>
                  <a:lnTo>
                    <a:pt x="232" y="90"/>
                  </a:lnTo>
                  <a:lnTo>
                    <a:pt x="235" y="99"/>
                  </a:lnTo>
                  <a:lnTo>
                    <a:pt x="236" y="107"/>
                  </a:lnTo>
                  <a:lnTo>
                    <a:pt x="236" y="112"/>
                  </a:lnTo>
                  <a:lnTo>
                    <a:pt x="236" y="118"/>
                  </a:lnTo>
                  <a:lnTo>
                    <a:pt x="238" y="122"/>
                  </a:lnTo>
                  <a:lnTo>
                    <a:pt x="241" y="126"/>
                  </a:lnTo>
                  <a:lnTo>
                    <a:pt x="244" y="130"/>
                  </a:lnTo>
                  <a:lnTo>
                    <a:pt x="242" y="133"/>
                  </a:lnTo>
                  <a:lnTo>
                    <a:pt x="244" y="136"/>
                  </a:lnTo>
                  <a:lnTo>
                    <a:pt x="247" y="140"/>
                  </a:lnTo>
                  <a:lnTo>
                    <a:pt x="248" y="144"/>
                  </a:lnTo>
                  <a:lnTo>
                    <a:pt x="247" y="149"/>
                  </a:lnTo>
                  <a:lnTo>
                    <a:pt x="244" y="155"/>
                  </a:lnTo>
                  <a:lnTo>
                    <a:pt x="242" y="158"/>
                  </a:lnTo>
                  <a:lnTo>
                    <a:pt x="239" y="158"/>
                  </a:lnTo>
                  <a:lnTo>
                    <a:pt x="238" y="156"/>
                  </a:lnTo>
                  <a:lnTo>
                    <a:pt x="236" y="155"/>
                  </a:lnTo>
                  <a:lnTo>
                    <a:pt x="233" y="156"/>
                  </a:lnTo>
                  <a:lnTo>
                    <a:pt x="230" y="156"/>
                  </a:lnTo>
                  <a:lnTo>
                    <a:pt x="229" y="156"/>
                  </a:lnTo>
                  <a:lnTo>
                    <a:pt x="229" y="154"/>
                  </a:lnTo>
                  <a:lnTo>
                    <a:pt x="226" y="156"/>
                  </a:lnTo>
                  <a:lnTo>
                    <a:pt x="224" y="154"/>
                  </a:lnTo>
                  <a:lnTo>
                    <a:pt x="223" y="151"/>
                  </a:lnTo>
                  <a:lnTo>
                    <a:pt x="223" y="147"/>
                  </a:lnTo>
                  <a:lnTo>
                    <a:pt x="221" y="148"/>
                  </a:lnTo>
                  <a:lnTo>
                    <a:pt x="218" y="149"/>
                  </a:lnTo>
                  <a:lnTo>
                    <a:pt x="217" y="148"/>
                  </a:lnTo>
                  <a:lnTo>
                    <a:pt x="215" y="141"/>
                  </a:lnTo>
                  <a:lnTo>
                    <a:pt x="217" y="138"/>
                  </a:lnTo>
                  <a:lnTo>
                    <a:pt x="218" y="136"/>
                  </a:lnTo>
                  <a:lnTo>
                    <a:pt x="220" y="134"/>
                  </a:lnTo>
                  <a:lnTo>
                    <a:pt x="223" y="133"/>
                  </a:lnTo>
                  <a:lnTo>
                    <a:pt x="223" y="132"/>
                  </a:lnTo>
                  <a:lnTo>
                    <a:pt x="223" y="130"/>
                  </a:lnTo>
                  <a:lnTo>
                    <a:pt x="221" y="130"/>
                  </a:lnTo>
                  <a:lnTo>
                    <a:pt x="220" y="129"/>
                  </a:lnTo>
                  <a:lnTo>
                    <a:pt x="220" y="127"/>
                  </a:lnTo>
                  <a:lnTo>
                    <a:pt x="221" y="125"/>
                  </a:lnTo>
                  <a:lnTo>
                    <a:pt x="221" y="122"/>
                  </a:lnTo>
                  <a:lnTo>
                    <a:pt x="220" y="118"/>
                  </a:lnTo>
                  <a:lnTo>
                    <a:pt x="217" y="115"/>
                  </a:lnTo>
                  <a:lnTo>
                    <a:pt x="212" y="110"/>
                  </a:lnTo>
                  <a:lnTo>
                    <a:pt x="211" y="105"/>
                  </a:lnTo>
                  <a:lnTo>
                    <a:pt x="209" y="101"/>
                  </a:lnTo>
                  <a:lnTo>
                    <a:pt x="208" y="103"/>
                  </a:lnTo>
                  <a:lnTo>
                    <a:pt x="205" y="104"/>
                  </a:lnTo>
                  <a:lnTo>
                    <a:pt x="202" y="104"/>
                  </a:lnTo>
                  <a:lnTo>
                    <a:pt x="200" y="104"/>
                  </a:lnTo>
                  <a:lnTo>
                    <a:pt x="197" y="105"/>
                  </a:lnTo>
                  <a:lnTo>
                    <a:pt x="193" y="108"/>
                  </a:lnTo>
                  <a:lnTo>
                    <a:pt x="188" y="108"/>
                  </a:lnTo>
                  <a:lnTo>
                    <a:pt x="196" y="119"/>
                  </a:lnTo>
                  <a:lnTo>
                    <a:pt x="200" y="132"/>
                  </a:lnTo>
                  <a:lnTo>
                    <a:pt x="202" y="143"/>
                  </a:lnTo>
                  <a:lnTo>
                    <a:pt x="202" y="151"/>
                  </a:lnTo>
                  <a:lnTo>
                    <a:pt x="205" y="155"/>
                  </a:lnTo>
                  <a:lnTo>
                    <a:pt x="203" y="158"/>
                  </a:lnTo>
                  <a:lnTo>
                    <a:pt x="202" y="162"/>
                  </a:lnTo>
                  <a:lnTo>
                    <a:pt x="200" y="164"/>
                  </a:lnTo>
                  <a:lnTo>
                    <a:pt x="205" y="167"/>
                  </a:lnTo>
                  <a:lnTo>
                    <a:pt x="208" y="171"/>
                  </a:lnTo>
                  <a:lnTo>
                    <a:pt x="208" y="175"/>
                  </a:lnTo>
                  <a:lnTo>
                    <a:pt x="205" y="178"/>
                  </a:lnTo>
                  <a:lnTo>
                    <a:pt x="211" y="185"/>
                  </a:lnTo>
                  <a:lnTo>
                    <a:pt x="217" y="192"/>
                  </a:lnTo>
                  <a:lnTo>
                    <a:pt x="223" y="199"/>
                  </a:lnTo>
                  <a:lnTo>
                    <a:pt x="224" y="204"/>
                  </a:lnTo>
                  <a:lnTo>
                    <a:pt x="226" y="203"/>
                  </a:lnTo>
                  <a:lnTo>
                    <a:pt x="229" y="202"/>
                  </a:lnTo>
                  <a:lnTo>
                    <a:pt x="232" y="200"/>
                  </a:lnTo>
                  <a:lnTo>
                    <a:pt x="239" y="199"/>
                  </a:lnTo>
                  <a:lnTo>
                    <a:pt x="253" y="195"/>
                  </a:lnTo>
                  <a:lnTo>
                    <a:pt x="266" y="191"/>
                  </a:lnTo>
                  <a:lnTo>
                    <a:pt x="274" y="186"/>
                  </a:lnTo>
                  <a:lnTo>
                    <a:pt x="274" y="188"/>
                  </a:lnTo>
                  <a:lnTo>
                    <a:pt x="277" y="192"/>
                  </a:lnTo>
                  <a:lnTo>
                    <a:pt x="278" y="195"/>
                  </a:lnTo>
                  <a:lnTo>
                    <a:pt x="278" y="197"/>
                  </a:lnTo>
                  <a:lnTo>
                    <a:pt x="281" y="195"/>
                  </a:lnTo>
                  <a:lnTo>
                    <a:pt x="287" y="193"/>
                  </a:lnTo>
                  <a:lnTo>
                    <a:pt x="293" y="193"/>
                  </a:lnTo>
                  <a:lnTo>
                    <a:pt x="298" y="193"/>
                  </a:lnTo>
                  <a:lnTo>
                    <a:pt x="298" y="195"/>
                  </a:lnTo>
                  <a:lnTo>
                    <a:pt x="299" y="197"/>
                  </a:lnTo>
                  <a:lnTo>
                    <a:pt x="302" y="204"/>
                  </a:lnTo>
                  <a:lnTo>
                    <a:pt x="308" y="214"/>
                  </a:lnTo>
                  <a:lnTo>
                    <a:pt x="313" y="225"/>
                  </a:lnTo>
                  <a:lnTo>
                    <a:pt x="310" y="237"/>
                  </a:lnTo>
                  <a:lnTo>
                    <a:pt x="302" y="245"/>
                  </a:lnTo>
                  <a:lnTo>
                    <a:pt x="293" y="252"/>
                  </a:lnTo>
                  <a:lnTo>
                    <a:pt x="289" y="247"/>
                  </a:lnTo>
                  <a:lnTo>
                    <a:pt x="289" y="243"/>
                  </a:lnTo>
                  <a:lnTo>
                    <a:pt x="292" y="239"/>
                  </a:lnTo>
                  <a:lnTo>
                    <a:pt x="293" y="236"/>
                  </a:lnTo>
                  <a:lnTo>
                    <a:pt x="293" y="232"/>
                  </a:lnTo>
                  <a:lnTo>
                    <a:pt x="290" y="226"/>
                  </a:lnTo>
                  <a:lnTo>
                    <a:pt x="286" y="222"/>
                  </a:lnTo>
                  <a:lnTo>
                    <a:pt x="281" y="218"/>
                  </a:lnTo>
                  <a:lnTo>
                    <a:pt x="281" y="221"/>
                  </a:lnTo>
                  <a:lnTo>
                    <a:pt x="283" y="221"/>
                  </a:lnTo>
                  <a:lnTo>
                    <a:pt x="284" y="221"/>
                  </a:lnTo>
                  <a:lnTo>
                    <a:pt x="284" y="222"/>
                  </a:lnTo>
                  <a:lnTo>
                    <a:pt x="281" y="222"/>
                  </a:lnTo>
                  <a:lnTo>
                    <a:pt x="277" y="222"/>
                  </a:lnTo>
                  <a:lnTo>
                    <a:pt x="271" y="224"/>
                  </a:lnTo>
                  <a:lnTo>
                    <a:pt x="262" y="225"/>
                  </a:lnTo>
                  <a:lnTo>
                    <a:pt x="253" y="226"/>
                  </a:lnTo>
                  <a:lnTo>
                    <a:pt x="242" y="229"/>
                  </a:lnTo>
                  <a:lnTo>
                    <a:pt x="233" y="232"/>
                  </a:lnTo>
                  <a:lnTo>
                    <a:pt x="226" y="234"/>
                  </a:lnTo>
                  <a:lnTo>
                    <a:pt x="220" y="236"/>
                  </a:lnTo>
                  <a:lnTo>
                    <a:pt x="212" y="237"/>
                  </a:lnTo>
                  <a:lnTo>
                    <a:pt x="206" y="237"/>
                  </a:lnTo>
                  <a:lnTo>
                    <a:pt x="202" y="236"/>
                  </a:lnTo>
                  <a:lnTo>
                    <a:pt x="200" y="232"/>
                  </a:lnTo>
                  <a:lnTo>
                    <a:pt x="196" y="226"/>
                  </a:lnTo>
                  <a:lnTo>
                    <a:pt x="188" y="219"/>
                  </a:lnTo>
                  <a:lnTo>
                    <a:pt x="181" y="211"/>
                  </a:lnTo>
                  <a:lnTo>
                    <a:pt x="175" y="204"/>
                  </a:lnTo>
                  <a:lnTo>
                    <a:pt x="172" y="200"/>
                  </a:lnTo>
                  <a:lnTo>
                    <a:pt x="167" y="197"/>
                  </a:lnTo>
                  <a:lnTo>
                    <a:pt x="160" y="197"/>
                  </a:lnTo>
                  <a:lnTo>
                    <a:pt x="151" y="196"/>
                  </a:lnTo>
                  <a:lnTo>
                    <a:pt x="143" y="196"/>
                  </a:lnTo>
                  <a:lnTo>
                    <a:pt x="134" y="196"/>
                  </a:lnTo>
                  <a:lnTo>
                    <a:pt x="122" y="197"/>
                  </a:lnTo>
                  <a:lnTo>
                    <a:pt x="112" y="197"/>
                  </a:lnTo>
                  <a:lnTo>
                    <a:pt x="109" y="199"/>
                  </a:lnTo>
                  <a:lnTo>
                    <a:pt x="106" y="202"/>
                  </a:lnTo>
                  <a:lnTo>
                    <a:pt x="103" y="203"/>
                  </a:lnTo>
                  <a:lnTo>
                    <a:pt x="101" y="203"/>
                  </a:lnTo>
                  <a:lnTo>
                    <a:pt x="97" y="211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4" name="Freeform 466"/>
            <p:cNvSpPr>
              <a:spLocks/>
            </p:cNvSpPr>
            <p:nvPr/>
          </p:nvSpPr>
          <p:spPr bwMode="auto">
            <a:xfrm>
              <a:off x="998" y="987"/>
              <a:ext cx="120" cy="163"/>
            </a:xfrm>
            <a:custGeom>
              <a:avLst/>
              <a:gdLst>
                <a:gd name="T0" fmla="*/ 1 w 239"/>
                <a:gd name="T1" fmla="*/ 1 h 326"/>
                <a:gd name="T2" fmla="*/ 1 w 239"/>
                <a:gd name="T3" fmla="*/ 1 h 326"/>
                <a:gd name="T4" fmla="*/ 1 w 239"/>
                <a:gd name="T5" fmla="*/ 1 h 326"/>
                <a:gd name="T6" fmla="*/ 1 w 239"/>
                <a:gd name="T7" fmla="*/ 1 h 326"/>
                <a:gd name="T8" fmla="*/ 1 w 239"/>
                <a:gd name="T9" fmla="*/ 1 h 326"/>
                <a:gd name="T10" fmla="*/ 1 w 239"/>
                <a:gd name="T11" fmla="*/ 1 h 326"/>
                <a:gd name="T12" fmla="*/ 1 w 239"/>
                <a:gd name="T13" fmla="*/ 1 h 326"/>
                <a:gd name="T14" fmla="*/ 1 w 239"/>
                <a:gd name="T15" fmla="*/ 1 h 326"/>
                <a:gd name="T16" fmla="*/ 1 w 239"/>
                <a:gd name="T17" fmla="*/ 1 h 326"/>
                <a:gd name="T18" fmla="*/ 1 w 239"/>
                <a:gd name="T19" fmla="*/ 1 h 326"/>
                <a:gd name="T20" fmla="*/ 1 w 239"/>
                <a:gd name="T21" fmla="*/ 1 h 326"/>
                <a:gd name="T22" fmla="*/ 1 w 239"/>
                <a:gd name="T23" fmla="*/ 1 h 326"/>
                <a:gd name="T24" fmla="*/ 1 w 239"/>
                <a:gd name="T25" fmla="*/ 1 h 326"/>
                <a:gd name="T26" fmla="*/ 1 w 239"/>
                <a:gd name="T27" fmla="*/ 1 h 326"/>
                <a:gd name="T28" fmla="*/ 1 w 239"/>
                <a:gd name="T29" fmla="*/ 1 h 326"/>
                <a:gd name="T30" fmla="*/ 1 w 239"/>
                <a:gd name="T31" fmla="*/ 1 h 326"/>
                <a:gd name="T32" fmla="*/ 1 w 239"/>
                <a:gd name="T33" fmla="*/ 1 h 326"/>
                <a:gd name="T34" fmla="*/ 1 w 239"/>
                <a:gd name="T35" fmla="*/ 1 h 326"/>
                <a:gd name="T36" fmla="*/ 1 w 239"/>
                <a:gd name="T37" fmla="*/ 1 h 326"/>
                <a:gd name="T38" fmla="*/ 1 w 239"/>
                <a:gd name="T39" fmla="*/ 1 h 326"/>
                <a:gd name="T40" fmla="*/ 1 w 239"/>
                <a:gd name="T41" fmla="*/ 1 h 326"/>
                <a:gd name="T42" fmla="*/ 1 w 239"/>
                <a:gd name="T43" fmla="*/ 1 h 326"/>
                <a:gd name="T44" fmla="*/ 1 w 239"/>
                <a:gd name="T45" fmla="*/ 1 h 326"/>
                <a:gd name="T46" fmla="*/ 1 w 239"/>
                <a:gd name="T47" fmla="*/ 1 h 326"/>
                <a:gd name="T48" fmla="*/ 1 w 239"/>
                <a:gd name="T49" fmla="*/ 1 h 326"/>
                <a:gd name="T50" fmla="*/ 1 w 239"/>
                <a:gd name="T51" fmla="*/ 1 h 326"/>
                <a:gd name="T52" fmla="*/ 1 w 239"/>
                <a:gd name="T53" fmla="*/ 1 h 326"/>
                <a:gd name="T54" fmla="*/ 1 w 239"/>
                <a:gd name="T55" fmla="*/ 1 h 326"/>
                <a:gd name="T56" fmla="*/ 1 w 239"/>
                <a:gd name="T57" fmla="*/ 1 h 326"/>
                <a:gd name="T58" fmla="*/ 1 w 239"/>
                <a:gd name="T59" fmla="*/ 1 h 326"/>
                <a:gd name="T60" fmla="*/ 1 w 239"/>
                <a:gd name="T61" fmla="*/ 1 h 326"/>
                <a:gd name="T62" fmla="*/ 1 w 239"/>
                <a:gd name="T63" fmla="*/ 1 h 326"/>
                <a:gd name="T64" fmla="*/ 1 w 239"/>
                <a:gd name="T65" fmla="*/ 1 h 326"/>
                <a:gd name="T66" fmla="*/ 1 w 239"/>
                <a:gd name="T67" fmla="*/ 1 h 326"/>
                <a:gd name="T68" fmla="*/ 1 w 239"/>
                <a:gd name="T69" fmla="*/ 1 h 326"/>
                <a:gd name="T70" fmla="*/ 0 w 239"/>
                <a:gd name="T71" fmla="*/ 1 h 326"/>
                <a:gd name="T72" fmla="*/ 1 w 239"/>
                <a:gd name="T73" fmla="*/ 1 h 326"/>
                <a:gd name="T74" fmla="*/ 1 w 239"/>
                <a:gd name="T75" fmla="*/ 1 h 326"/>
                <a:gd name="T76" fmla="*/ 1 w 239"/>
                <a:gd name="T77" fmla="*/ 1 h 326"/>
                <a:gd name="T78" fmla="*/ 1 w 239"/>
                <a:gd name="T79" fmla="*/ 1 h 326"/>
                <a:gd name="T80" fmla="*/ 1 w 239"/>
                <a:gd name="T81" fmla="*/ 1 h 326"/>
                <a:gd name="T82" fmla="*/ 1 w 239"/>
                <a:gd name="T83" fmla="*/ 1 h 326"/>
                <a:gd name="T84" fmla="*/ 1 w 239"/>
                <a:gd name="T85" fmla="*/ 1 h 326"/>
                <a:gd name="T86" fmla="*/ 1 w 239"/>
                <a:gd name="T87" fmla="*/ 1 h 326"/>
                <a:gd name="T88" fmla="*/ 1 w 239"/>
                <a:gd name="T89" fmla="*/ 1 h 326"/>
                <a:gd name="T90" fmla="*/ 1 w 239"/>
                <a:gd name="T91" fmla="*/ 1 h 326"/>
                <a:gd name="T92" fmla="*/ 1 w 239"/>
                <a:gd name="T93" fmla="*/ 1 h 326"/>
                <a:gd name="T94" fmla="*/ 1 w 239"/>
                <a:gd name="T95" fmla="*/ 1 h 326"/>
                <a:gd name="T96" fmla="*/ 1 w 239"/>
                <a:gd name="T97" fmla="*/ 1 h 326"/>
                <a:gd name="T98" fmla="*/ 1 w 239"/>
                <a:gd name="T99" fmla="*/ 1 h 326"/>
                <a:gd name="T100" fmla="*/ 1 w 239"/>
                <a:gd name="T101" fmla="*/ 1 h 32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39"/>
                <a:gd name="T154" fmla="*/ 0 h 326"/>
                <a:gd name="T155" fmla="*/ 239 w 239"/>
                <a:gd name="T156" fmla="*/ 326 h 32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39" h="326">
                  <a:moveTo>
                    <a:pt x="80" y="43"/>
                  </a:moveTo>
                  <a:lnTo>
                    <a:pt x="77" y="43"/>
                  </a:lnTo>
                  <a:lnTo>
                    <a:pt x="76" y="43"/>
                  </a:lnTo>
                  <a:lnTo>
                    <a:pt x="74" y="45"/>
                  </a:lnTo>
                  <a:lnTo>
                    <a:pt x="73" y="48"/>
                  </a:lnTo>
                  <a:lnTo>
                    <a:pt x="70" y="42"/>
                  </a:lnTo>
                  <a:lnTo>
                    <a:pt x="71" y="35"/>
                  </a:lnTo>
                  <a:lnTo>
                    <a:pt x="76" y="30"/>
                  </a:lnTo>
                  <a:lnTo>
                    <a:pt x="85" y="28"/>
                  </a:lnTo>
                  <a:lnTo>
                    <a:pt x="86" y="20"/>
                  </a:lnTo>
                  <a:lnTo>
                    <a:pt x="92" y="15"/>
                  </a:lnTo>
                  <a:lnTo>
                    <a:pt x="98" y="11"/>
                  </a:lnTo>
                  <a:lnTo>
                    <a:pt x="107" y="11"/>
                  </a:lnTo>
                  <a:lnTo>
                    <a:pt x="118" y="12"/>
                  </a:lnTo>
                  <a:lnTo>
                    <a:pt x="127" y="11"/>
                  </a:lnTo>
                  <a:lnTo>
                    <a:pt x="134" y="8"/>
                  </a:lnTo>
                  <a:lnTo>
                    <a:pt x="136" y="0"/>
                  </a:lnTo>
                  <a:lnTo>
                    <a:pt x="140" y="2"/>
                  </a:lnTo>
                  <a:lnTo>
                    <a:pt x="143" y="9"/>
                  </a:lnTo>
                  <a:lnTo>
                    <a:pt x="143" y="16"/>
                  </a:lnTo>
                  <a:lnTo>
                    <a:pt x="136" y="22"/>
                  </a:lnTo>
                  <a:lnTo>
                    <a:pt x="142" y="23"/>
                  </a:lnTo>
                  <a:lnTo>
                    <a:pt x="149" y="23"/>
                  </a:lnTo>
                  <a:lnTo>
                    <a:pt x="154" y="19"/>
                  </a:lnTo>
                  <a:lnTo>
                    <a:pt x="154" y="11"/>
                  </a:lnTo>
                  <a:lnTo>
                    <a:pt x="161" y="15"/>
                  </a:lnTo>
                  <a:lnTo>
                    <a:pt x="169" y="23"/>
                  </a:lnTo>
                  <a:lnTo>
                    <a:pt x="172" y="31"/>
                  </a:lnTo>
                  <a:lnTo>
                    <a:pt x="170" y="39"/>
                  </a:lnTo>
                  <a:lnTo>
                    <a:pt x="166" y="43"/>
                  </a:lnTo>
                  <a:lnTo>
                    <a:pt x="161" y="46"/>
                  </a:lnTo>
                  <a:lnTo>
                    <a:pt x="157" y="48"/>
                  </a:lnTo>
                  <a:lnTo>
                    <a:pt x="154" y="48"/>
                  </a:lnTo>
                  <a:lnTo>
                    <a:pt x="160" y="50"/>
                  </a:lnTo>
                  <a:lnTo>
                    <a:pt x="167" y="52"/>
                  </a:lnTo>
                  <a:lnTo>
                    <a:pt x="173" y="50"/>
                  </a:lnTo>
                  <a:lnTo>
                    <a:pt x="178" y="48"/>
                  </a:lnTo>
                  <a:lnTo>
                    <a:pt x="181" y="53"/>
                  </a:lnTo>
                  <a:lnTo>
                    <a:pt x="182" y="60"/>
                  </a:lnTo>
                  <a:lnTo>
                    <a:pt x="182" y="67"/>
                  </a:lnTo>
                  <a:lnTo>
                    <a:pt x="181" y="71"/>
                  </a:lnTo>
                  <a:lnTo>
                    <a:pt x="175" y="74"/>
                  </a:lnTo>
                  <a:lnTo>
                    <a:pt x="169" y="74"/>
                  </a:lnTo>
                  <a:lnTo>
                    <a:pt x="161" y="74"/>
                  </a:lnTo>
                  <a:lnTo>
                    <a:pt x="155" y="72"/>
                  </a:lnTo>
                  <a:lnTo>
                    <a:pt x="158" y="74"/>
                  </a:lnTo>
                  <a:lnTo>
                    <a:pt x="163" y="75"/>
                  </a:lnTo>
                  <a:lnTo>
                    <a:pt x="166" y="76"/>
                  </a:lnTo>
                  <a:lnTo>
                    <a:pt x="169" y="78"/>
                  </a:lnTo>
                  <a:lnTo>
                    <a:pt x="164" y="79"/>
                  </a:lnTo>
                  <a:lnTo>
                    <a:pt x="158" y="81"/>
                  </a:lnTo>
                  <a:lnTo>
                    <a:pt x="149" y="81"/>
                  </a:lnTo>
                  <a:lnTo>
                    <a:pt x="143" y="78"/>
                  </a:lnTo>
                  <a:lnTo>
                    <a:pt x="139" y="74"/>
                  </a:lnTo>
                  <a:lnTo>
                    <a:pt x="137" y="72"/>
                  </a:lnTo>
                  <a:lnTo>
                    <a:pt x="136" y="72"/>
                  </a:lnTo>
                  <a:lnTo>
                    <a:pt x="134" y="72"/>
                  </a:lnTo>
                  <a:lnTo>
                    <a:pt x="133" y="75"/>
                  </a:lnTo>
                  <a:lnTo>
                    <a:pt x="131" y="76"/>
                  </a:lnTo>
                  <a:lnTo>
                    <a:pt x="131" y="78"/>
                  </a:lnTo>
                  <a:lnTo>
                    <a:pt x="131" y="79"/>
                  </a:lnTo>
                  <a:lnTo>
                    <a:pt x="134" y="79"/>
                  </a:lnTo>
                  <a:lnTo>
                    <a:pt x="137" y="79"/>
                  </a:lnTo>
                  <a:lnTo>
                    <a:pt x="139" y="79"/>
                  </a:lnTo>
                  <a:lnTo>
                    <a:pt x="142" y="82"/>
                  </a:lnTo>
                  <a:lnTo>
                    <a:pt x="146" y="83"/>
                  </a:lnTo>
                  <a:lnTo>
                    <a:pt x="151" y="89"/>
                  </a:lnTo>
                  <a:lnTo>
                    <a:pt x="154" y="98"/>
                  </a:lnTo>
                  <a:lnTo>
                    <a:pt x="155" y="111"/>
                  </a:lnTo>
                  <a:lnTo>
                    <a:pt x="155" y="122"/>
                  </a:lnTo>
                  <a:lnTo>
                    <a:pt x="155" y="127"/>
                  </a:lnTo>
                  <a:lnTo>
                    <a:pt x="157" y="129"/>
                  </a:lnTo>
                  <a:lnTo>
                    <a:pt x="158" y="131"/>
                  </a:lnTo>
                  <a:lnTo>
                    <a:pt x="158" y="134"/>
                  </a:lnTo>
                  <a:lnTo>
                    <a:pt x="160" y="137"/>
                  </a:lnTo>
                  <a:lnTo>
                    <a:pt x="158" y="138"/>
                  </a:lnTo>
                  <a:lnTo>
                    <a:pt x="154" y="140"/>
                  </a:lnTo>
                  <a:lnTo>
                    <a:pt x="155" y="146"/>
                  </a:lnTo>
                  <a:lnTo>
                    <a:pt x="160" y="153"/>
                  </a:lnTo>
                  <a:lnTo>
                    <a:pt x="163" y="157"/>
                  </a:lnTo>
                  <a:lnTo>
                    <a:pt x="169" y="160"/>
                  </a:lnTo>
                  <a:lnTo>
                    <a:pt x="175" y="166"/>
                  </a:lnTo>
                  <a:lnTo>
                    <a:pt x="187" y="174"/>
                  </a:lnTo>
                  <a:lnTo>
                    <a:pt x="199" y="185"/>
                  </a:lnTo>
                  <a:lnTo>
                    <a:pt x="209" y="196"/>
                  </a:lnTo>
                  <a:lnTo>
                    <a:pt x="217" y="205"/>
                  </a:lnTo>
                  <a:lnTo>
                    <a:pt x="221" y="214"/>
                  </a:lnTo>
                  <a:lnTo>
                    <a:pt x="224" y="221"/>
                  </a:lnTo>
                  <a:lnTo>
                    <a:pt x="227" y="226"/>
                  </a:lnTo>
                  <a:lnTo>
                    <a:pt x="221" y="226"/>
                  </a:lnTo>
                  <a:lnTo>
                    <a:pt x="214" y="227"/>
                  </a:lnTo>
                  <a:lnTo>
                    <a:pt x="206" y="229"/>
                  </a:lnTo>
                  <a:lnTo>
                    <a:pt x="202" y="232"/>
                  </a:lnTo>
                  <a:lnTo>
                    <a:pt x="197" y="234"/>
                  </a:lnTo>
                  <a:lnTo>
                    <a:pt x="193" y="238"/>
                  </a:lnTo>
                  <a:lnTo>
                    <a:pt x="187" y="243"/>
                  </a:lnTo>
                  <a:lnTo>
                    <a:pt x="182" y="245"/>
                  </a:lnTo>
                  <a:lnTo>
                    <a:pt x="188" y="252"/>
                  </a:lnTo>
                  <a:lnTo>
                    <a:pt x="197" y="260"/>
                  </a:lnTo>
                  <a:lnTo>
                    <a:pt x="203" y="269"/>
                  </a:lnTo>
                  <a:lnTo>
                    <a:pt x="208" y="275"/>
                  </a:lnTo>
                  <a:lnTo>
                    <a:pt x="212" y="280"/>
                  </a:lnTo>
                  <a:lnTo>
                    <a:pt x="217" y="284"/>
                  </a:lnTo>
                  <a:lnTo>
                    <a:pt x="220" y="286"/>
                  </a:lnTo>
                  <a:lnTo>
                    <a:pt x="224" y="288"/>
                  </a:lnTo>
                  <a:lnTo>
                    <a:pt x="230" y="291"/>
                  </a:lnTo>
                  <a:lnTo>
                    <a:pt x="235" y="295"/>
                  </a:lnTo>
                  <a:lnTo>
                    <a:pt x="238" y="299"/>
                  </a:lnTo>
                  <a:lnTo>
                    <a:pt x="239" y="302"/>
                  </a:lnTo>
                  <a:lnTo>
                    <a:pt x="239" y="304"/>
                  </a:lnTo>
                  <a:lnTo>
                    <a:pt x="236" y="310"/>
                  </a:lnTo>
                  <a:lnTo>
                    <a:pt x="230" y="317"/>
                  </a:lnTo>
                  <a:lnTo>
                    <a:pt x="221" y="322"/>
                  </a:lnTo>
                  <a:lnTo>
                    <a:pt x="212" y="326"/>
                  </a:lnTo>
                  <a:lnTo>
                    <a:pt x="202" y="326"/>
                  </a:lnTo>
                  <a:lnTo>
                    <a:pt x="194" y="325"/>
                  </a:lnTo>
                  <a:lnTo>
                    <a:pt x="188" y="324"/>
                  </a:lnTo>
                  <a:lnTo>
                    <a:pt x="185" y="322"/>
                  </a:lnTo>
                  <a:lnTo>
                    <a:pt x="187" y="319"/>
                  </a:lnTo>
                  <a:lnTo>
                    <a:pt x="190" y="317"/>
                  </a:lnTo>
                  <a:lnTo>
                    <a:pt x="193" y="315"/>
                  </a:lnTo>
                  <a:lnTo>
                    <a:pt x="196" y="315"/>
                  </a:lnTo>
                  <a:lnTo>
                    <a:pt x="199" y="314"/>
                  </a:lnTo>
                  <a:lnTo>
                    <a:pt x="200" y="311"/>
                  </a:lnTo>
                  <a:lnTo>
                    <a:pt x="202" y="308"/>
                  </a:lnTo>
                  <a:lnTo>
                    <a:pt x="197" y="308"/>
                  </a:lnTo>
                  <a:lnTo>
                    <a:pt x="197" y="307"/>
                  </a:lnTo>
                  <a:lnTo>
                    <a:pt x="200" y="304"/>
                  </a:lnTo>
                  <a:lnTo>
                    <a:pt x="202" y="303"/>
                  </a:lnTo>
                  <a:lnTo>
                    <a:pt x="202" y="302"/>
                  </a:lnTo>
                  <a:lnTo>
                    <a:pt x="205" y="304"/>
                  </a:lnTo>
                  <a:lnTo>
                    <a:pt x="206" y="302"/>
                  </a:lnTo>
                  <a:lnTo>
                    <a:pt x="208" y="299"/>
                  </a:lnTo>
                  <a:lnTo>
                    <a:pt x="208" y="297"/>
                  </a:lnTo>
                  <a:lnTo>
                    <a:pt x="205" y="295"/>
                  </a:lnTo>
                  <a:lnTo>
                    <a:pt x="202" y="293"/>
                  </a:lnTo>
                  <a:lnTo>
                    <a:pt x="197" y="291"/>
                  </a:lnTo>
                  <a:lnTo>
                    <a:pt x="191" y="286"/>
                  </a:lnTo>
                  <a:lnTo>
                    <a:pt x="184" y="281"/>
                  </a:lnTo>
                  <a:lnTo>
                    <a:pt x="176" y="275"/>
                  </a:lnTo>
                  <a:lnTo>
                    <a:pt x="170" y="270"/>
                  </a:lnTo>
                  <a:lnTo>
                    <a:pt x="163" y="266"/>
                  </a:lnTo>
                  <a:lnTo>
                    <a:pt x="158" y="263"/>
                  </a:lnTo>
                  <a:lnTo>
                    <a:pt x="155" y="262"/>
                  </a:lnTo>
                  <a:lnTo>
                    <a:pt x="154" y="259"/>
                  </a:lnTo>
                  <a:lnTo>
                    <a:pt x="154" y="258"/>
                  </a:lnTo>
                  <a:lnTo>
                    <a:pt x="154" y="256"/>
                  </a:lnTo>
                  <a:lnTo>
                    <a:pt x="145" y="258"/>
                  </a:lnTo>
                  <a:lnTo>
                    <a:pt x="134" y="256"/>
                  </a:lnTo>
                  <a:lnTo>
                    <a:pt x="127" y="255"/>
                  </a:lnTo>
                  <a:lnTo>
                    <a:pt x="119" y="252"/>
                  </a:lnTo>
                  <a:lnTo>
                    <a:pt x="113" y="249"/>
                  </a:lnTo>
                  <a:lnTo>
                    <a:pt x="107" y="245"/>
                  </a:lnTo>
                  <a:lnTo>
                    <a:pt x="101" y="244"/>
                  </a:lnTo>
                  <a:lnTo>
                    <a:pt x="95" y="245"/>
                  </a:lnTo>
                  <a:lnTo>
                    <a:pt x="94" y="249"/>
                  </a:lnTo>
                  <a:lnTo>
                    <a:pt x="91" y="255"/>
                  </a:lnTo>
                  <a:lnTo>
                    <a:pt x="85" y="260"/>
                  </a:lnTo>
                  <a:lnTo>
                    <a:pt x="77" y="266"/>
                  </a:lnTo>
                  <a:lnTo>
                    <a:pt x="71" y="271"/>
                  </a:lnTo>
                  <a:lnTo>
                    <a:pt x="64" y="278"/>
                  </a:lnTo>
                  <a:lnTo>
                    <a:pt x="58" y="286"/>
                  </a:lnTo>
                  <a:lnTo>
                    <a:pt x="55" y="295"/>
                  </a:lnTo>
                  <a:lnTo>
                    <a:pt x="55" y="302"/>
                  </a:lnTo>
                  <a:lnTo>
                    <a:pt x="53" y="308"/>
                  </a:lnTo>
                  <a:lnTo>
                    <a:pt x="52" y="313"/>
                  </a:lnTo>
                  <a:lnTo>
                    <a:pt x="47" y="315"/>
                  </a:lnTo>
                  <a:lnTo>
                    <a:pt x="46" y="315"/>
                  </a:lnTo>
                  <a:lnTo>
                    <a:pt x="43" y="315"/>
                  </a:lnTo>
                  <a:lnTo>
                    <a:pt x="40" y="314"/>
                  </a:lnTo>
                  <a:lnTo>
                    <a:pt x="34" y="311"/>
                  </a:lnTo>
                  <a:lnTo>
                    <a:pt x="29" y="307"/>
                  </a:lnTo>
                  <a:lnTo>
                    <a:pt x="25" y="304"/>
                  </a:lnTo>
                  <a:lnTo>
                    <a:pt x="19" y="303"/>
                  </a:lnTo>
                  <a:lnTo>
                    <a:pt x="15" y="302"/>
                  </a:lnTo>
                  <a:lnTo>
                    <a:pt x="10" y="299"/>
                  </a:lnTo>
                  <a:lnTo>
                    <a:pt x="6" y="296"/>
                  </a:lnTo>
                  <a:lnTo>
                    <a:pt x="1" y="292"/>
                  </a:lnTo>
                  <a:lnTo>
                    <a:pt x="0" y="288"/>
                  </a:lnTo>
                  <a:lnTo>
                    <a:pt x="0" y="285"/>
                  </a:lnTo>
                  <a:lnTo>
                    <a:pt x="1" y="284"/>
                  </a:lnTo>
                  <a:lnTo>
                    <a:pt x="4" y="284"/>
                  </a:lnTo>
                  <a:lnTo>
                    <a:pt x="7" y="284"/>
                  </a:lnTo>
                  <a:lnTo>
                    <a:pt x="9" y="285"/>
                  </a:lnTo>
                  <a:lnTo>
                    <a:pt x="13" y="286"/>
                  </a:lnTo>
                  <a:lnTo>
                    <a:pt x="18" y="286"/>
                  </a:lnTo>
                  <a:lnTo>
                    <a:pt x="23" y="286"/>
                  </a:lnTo>
                  <a:lnTo>
                    <a:pt x="20" y="284"/>
                  </a:lnTo>
                  <a:lnTo>
                    <a:pt x="22" y="284"/>
                  </a:lnTo>
                  <a:lnTo>
                    <a:pt x="23" y="282"/>
                  </a:lnTo>
                  <a:lnTo>
                    <a:pt x="28" y="281"/>
                  </a:lnTo>
                  <a:lnTo>
                    <a:pt x="31" y="281"/>
                  </a:lnTo>
                  <a:lnTo>
                    <a:pt x="31" y="284"/>
                  </a:lnTo>
                  <a:lnTo>
                    <a:pt x="32" y="284"/>
                  </a:lnTo>
                  <a:lnTo>
                    <a:pt x="35" y="284"/>
                  </a:lnTo>
                  <a:lnTo>
                    <a:pt x="37" y="284"/>
                  </a:lnTo>
                  <a:lnTo>
                    <a:pt x="38" y="284"/>
                  </a:lnTo>
                  <a:lnTo>
                    <a:pt x="43" y="277"/>
                  </a:lnTo>
                  <a:lnTo>
                    <a:pt x="52" y="263"/>
                  </a:lnTo>
                  <a:lnTo>
                    <a:pt x="61" y="248"/>
                  </a:lnTo>
                  <a:lnTo>
                    <a:pt x="65" y="237"/>
                  </a:lnTo>
                  <a:lnTo>
                    <a:pt x="62" y="233"/>
                  </a:lnTo>
                  <a:lnTo>
                    <a:pt x="59" y="227"/>
                  </a:lnTo>
                  <a:lnTo>
                    <a:pt x="56" y="222"/>
                  </a:lnTo>
                  <a:lnTo>
                    <a:pt x="55" y="219"/>
                  </a:lnTo>
                  <a:lnTo>
                    <a:pt x="59" y="214"/>
                  </a:lnTo>
                  <a:lnTo>
                    <a:pt x="65" y="208"/>
                  </a:lnTo>
                  <a:lnTo>
                    <a:pt x="73" y="200"/>
                  </a:lnTo>
                  <a:lnTo>
                    <a:pt x="80" y="189"/>
                  </a:lnTo>
                  <a:lnTo>
                    <a:pt x="86" y="178"/>
                  </a:lnTo>
                  <a:lnTo>
                    <a:pt x="92" y="167"/>
                  </a:lnTo>
                  <a:lnTo>
                    <a:pt x="97" y="159"/>
                  </a:lnTo>
                  <a:lnTo>
                    <a:pt x="101" y="153"/>
                  </a:lnTo>
                  <a:lnTo>
                    <a:pt x="107" y="152"/>
                  </a:lnTo>
                  <a:lnTo>
                    <a:pt x="112" y="151"/>
                  </a:lnTo>
                  <a:lnTo>
                    <a:pt x="115" y="148"/>
                  </a:lnTo>
                  <a:lnTo>
                    <a:pt x="115" y="145"/>
                  </a:lnTo>
                  <a:lnTo>
                    <a:pt x="113" y="145"/>
                  </a:lnTo>
                  <a:lnTo>
                    <a:pt x="112" y="145"/>
                  </a:lnTo>
                  <a:lnTo>
                    <a:pt x="109" y="145"/>
                  </a:lnTo>
                  <a:lnTo>
                    <a:pt x="107" y="145"/>
                  </a:lnTo>
                  <a:lnTo>
                    <a:pt x="109" y="141"/>
                  </a:lnTo>
                  <a:lnTo>
                    <a:pt x="109" y="140"/>
                  </a:lnTo>
                  <a:lnTo>
                    <a:pt x="107" y="137"/>
                  </a:lnTo>
                  <a:lnTo>
                    <a:pt x="104" y="134"/>
                  </a:lnTo>
                  <a:lnTo>
                    <a:pt x="101" y="127"/>
                  </a:lnTo>
                  <a:lnTo>
                    <a:pt x="100" y="115"/>
                  </a:lnTo>
                  <a:lnTo>
                    <a:pt x="101" y="101"/>
                  </a:lnTo>
                  <a:lnTo>
                    <a:pt x="109" y="89"/>
                  </a:lnTo>
                  <a:lnTo>
                    <a:pt x="109" y="86"/>
                  </a:lnTo>
                  <a:lnTo>
                    <a:pt x="109" y="85"/>
                  </a:lnTo>
                  <a:lnTo>
                    <a:pt x="107" y="82"/>
                  </a:lnTo>
                  <a:lnTo>
                    <a:pt x="104" y="82"/>
                  </a:lnTo>
                  <a:lnTo>
                    <a:pt x="100" y="82"/>
                  </a:lnTo>
                  <a:lnTo>
                    <a:pt x="95" y="82"/>
                  </a:lnTo>
                  <a:lnTo>
                    <a:pt x="91" y="81"/>
                  </a:lnTo>
                  <a:lnTo>
                    <a:pt x="89" y="78"/>
                  </a:lnTo>
                  <a:lnTo>
                    <a:pt x="89" y="76"/>
                  </a:lnTo>
                  <a:lnTo>
                    <a:pt x="89" y="74"/>
                  </a:lnTo>
                  <a:lnTo>
                    <a:pt x="88" y="72"/>
                  </a:lnTo>
                  <a:lnTo>
                    <a:pt x="88" y="71"/>
                  </a:lnTo>
                  <a:lnTo>
                    <a:pt x="88" y="70"/>
                  </a:lnTo>
                  <a:lnTo>
                    <a:pt x="86" y="68"/>
                  </a:lnTo>
                  <a:lnTo>
                    <a:pt x="85" y="67"/>
                  </a:lnTo>
                  <a:lnTo>
                    <a:pt x="82" y="67"/>
                  </a:lnTo>
                  <a:lnTo>
                    <a:pt x="82" y="65"/>
                  </a:lnTo>
                  <a:lnTo>
                    <a:pt x="80" y="63"/>
                  </a:lnTo>
                  <a:lnTo>
                    <a:pt x="82" y="61"/>
                  </a:lnTo>
                  <a:lnTo>
                    <a:pt x="83" y="60"/>
                  </a:lnTo>
                  <a:lnTo>
                    <a:pt x="85" y="59"/>
                  </a:lnTo>
                  <a:lnTo>
                    <a:pt x="83" y="57"/>
                  </a:lnTo>
                  <a:lnTo>
                    <a:pt x="82" y="54"/>
                  </a:lnTo>
                  <a:lnTo>
                    <a:pt x="80" y="53"/>
                  </a:lnTo>
                  <a:lnTo>
                    <a:pt x="80" y="50"/>
                  </a:lnTo>
                  <a:lnTo>
                    <a:pt x="80" y="48"/>
                  </a:lnTo>
                  <a:lnTo>
                    <a:pt x="80" y="43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5" name="Freeform 467"/>
            <p:cNvSpPr>
              <a:spLocks/>
            </p:cNvSpPr>
            <p:nvPr/>
          </p:nvSpPr>
          <p:spPr bwMode="auto">
            <a:xfrm>
              <a:off x="1006" y="1029"/>
              <a:ext cx="66" cy="39"/>
            </a:xfrm>
            <a:custGeom>
              <a:avLst/>
              <a:gdLst>
                <a:gd name="T0" fmla="*/ 0 w 133"/>
                <a:gd name="T1" fmla="*/ 1 h 78"/>
                <a:gd name="T2" fmla="*/ 0 w 133"/>
                <a:gd name="T3" fmla="*/ 1 h 78"/>
                <a:gd name="T4" fmla="*/ 0 w 133"/>
                <a:gd name="T5" fmla="*/ 1 h 78"/>
                <a:gd name="T6" fmla="*/ 0 w 133"/>
                <a:gd name="T7" fmla="*/ 1 h 78"/>
                <a:gd name="T8" fmla="*/ 0 w 133"/>
                <a:gd name="T9" fmla="*/ 1 h 78"/>
                <a:gd name="T10" fmla="*/ 0 w 133"/>
                <a:gd name="T11" fmla="*/ 1 h 78"/>
                <a:gd name="T12" fmla="*/ 0 w 133"/>
                <a:gd name="T13" fmla="*/ 1 h 78"/>
                <a:gd name="T14" fmla="*/ 0 w 133"/>
                <a:gd name="T15" fmla="*/ 1 h 78"/>
                <a:gd name="T16" fmla="*/ 0 w 133"/>
                <a:gd name="T17" fmla="*/ 1 h 78"/>
                <a:gd name="T18" fmla="*/ 0 w 133"/>
                <a:gd name="T19" fmla="*/ 1 h 78"/>
                <a:gd name="T20" fmla="*/ 0 w 133"/>
                <a:gd name="T21" fmla="*/ 1 h 78"/>
                <a:gd name="T22" fmla="*/ 0 w 133"/>
                <a:gd name="T23" fmla="*/ 1 h 78"/>
                <a:gd name="T24" fmla="*/ 0 w 133"/>
                <a:gd name="T25" fmla="*/ 1 h 78"/>
                <a:gd name="T26" fmla="*/ 0 w 133"/>
                <a:gd name="T27" fmla="*/ 1 h 78"/>
                <a:gd name="T28" fmla="*/ 0 w 133"/>
                <a:gd name="T29" fmla="*/ 1 h 78"/>
                <a:gd name="T30" fmla="*/ 0 w 133"/>
                <a:gd name="T31" fmla="*/ 1 h 78"/>
                <a:gd name="T32" fmla="*/ 0 w 133"/>
                <a:gd name="T33" fmla="*/ 1 h 78"/>
                <a:gd name="T34" fmla="*/ 0 w 133"/>
                <a:gd name="T35" fmla="*/ 1 h 78"/>
                <a:gd name="T36" fmla="*/ 0 w 133"/>
                <a:gd name="T37" fmla="*/ 1 h 78"/>
                <a:gd name="T38" fmla="*/ 0 w 133"/>
                <a:gd name="T39" fmla="*/ 1 h 78"/>
                <a:gd name="T40" fmla="*/ 0 w 133"/>
                <a:gd name="T41" fmla="*/ 1 h 78"/>
                <a:gd name="T42" fmla="*/ 0 w 133"/>
                <a:gd name="T43" fmla="*/ 1 h 78"/>
                <a:gd name="T44" fmla="*/ 0 w 133"/>
                <a:gd name="T45" fmla="*/ 1 h 78"/>
                <a:gd name="T46" fmla="*/ 0 w 133"/>
                <a:gd name="T47" fmla="*/ 1 h 78"/>
                <a:gd name="T48" fmla="*/ 0 w 133"/>
                <a:gd name="T49" fmla="*/ 1 h 78"/>
                <a:gd name="T50" fmla="*/ 0 w 133"/>
                <a:gd name="T51" fmla="*/ 1 h 78"/>
                <a:gd name="T52" fmla="*/ 0 w 133"/>
                <a:gd name="T53" fmla="*/ 1 h 78"/>
                <a:gd name="T54" fmla="*/ 0 w 133"/>
                <a:gd name="T55" fmla="*/ 1 h 78"/>
                <a:gd name="T56" fmla="*/ 0 w 133"/>
                <a:gd name="T57" fmla="*/ 1 h 78"/>
                <a:gd name="T58" fmla="*/ 0 w 133"/>
                <a:gd name="T59" fmla="*/ 1 h 78"/>
                <a:gd name="T60" fmla="*/ 0 w 133"/>
                <a:gd name="T61" fmla="*/ 1 h 78"/>
                <a:gd name="T62" fmla="*/ 0 w 133"/>
                <a:gd name="T63" fmla="*/ 1 h 78"/>
                <a:gd name="T64" fmla="*/ 0 w 133"/>
                <a:gd name="T65" fmla="*/ 1 h 78"/>
                <a:gd name="T66" fmla="*/ 0 w 133"/>
                <a:gd name="T67" fmla="*/ 1 h 78"/>
                <a:gd name="T68" fmla="*/ 0 w 133"/>
                <a:gd name="T69" fmla="*/ 1 h 78"/>
                <a:gd name="T70" fmla="*/ 0 w 133"/>
                <a:gd name="T71" fmla="*/ 1 h 78"/>
                <a:gd name="T72" fmla="*/ 0 w 133"/>
                <a:gd name="T73" fmla="*/ 1 h 78"/>
                <a:gd name="T74" fmla="*/ 0 w 133"/>
                <a:gd name="T75" fmla="*/ 1 h 78"/>
                <a:gd name="T76" fmla="*/ 0 w 133"/>
                <a:gd name="T77" fmla="*/ 1 h 78"/>
                <a:gd name="T78" fmla="*/ 0 w 133"/>
                <a:gd name="T79" fmla="*/ 1 h 78"/>
                <a:gd name="T80" fmla="*/ 0 w 133"/>
                <a:gd name="T81" fmla="*/ 1 h 78"/>
                <a:gd name="T82" fmla="*/ 0 w 133"/>
                <a:gd name="T83" fmla="*/ 1 h 78"/>
                <a:gd name="T84" fmla="*/ 0 w 133"/>
                <a:gd name="T85" fmla="*/ 1 h 78"/>
                <a:gd name="T86" fmla="*/ 0 w 133"/>
                <a:gd name="T87" fmla="*/ 1 h 78"/>
                <a:gd name="T88" fmla="*/ 0 w 133"/>
                <a:gd name="T89" fmla="*/ 1 h 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3"/>
                <a:gd name="T136" fmla="*/ 0 h 78"/>
                <a:gd name="T137" fmla="*/ 133 w 133"/>
                <a:gd name="T138" fmla="*/ 78 h 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3" h="78">
                  <a:moveTo>
                    <a:pt x="89" y="44"/>
                  </a:moveTo>
                  <a:lnTo>
                    <a:pt x="94" y="46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92" y="53"/>
                  </a:lnTo>
                  <a:lnTo>
                    <a:pt x="92" y="55"/>
                  </a:lnTo>
                  <a:lnTo>
                    <a:pt x="92" y="56"/>
                  </a:lnTo>
                  <a:lnTo>
                    <a:pt x="91" y="57"/>
                  </a:lnTo>
                  <a:lnTo>
                    <a:pt x="88" y="57"/>
                  </a:lnTo>
                  <a:lnTo>
                    <a:pt x="86" y="57"/>
                  </a:lnTo>
                  <a:lnTo>
                    <a:pt x="83" y="56"/>
                  </a:lnTo>
                  <a:lnTo>
                    <a:pt x="79" y="55"/>
                  </a:lnTo>
                  <a:lnTo>
                    <a:pt x="73" y="55"/>
                  </a:lnTo>
                  <a:lnTo>
                    <a:pt x="70" y="55"/>
                  </a:lnTo>
                  <a:lnTo>
                    <a:pt x="65" y="55"/>
                  </a:lnTo>
                  <a:lnTo>
                    <a:pt x="58" y="53"/>
                  </a:lnTo>
                  <a:lnTo>
                    <a:pt x="50" y="52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3" y="44"/>
                  </a:lnTo>
                  <a:lnTo>
                    <a:pt x="41" y="39"/>
                  </a:lnTo>
                  <a:lnTo>
                    <a:pt x="40" y="37"/>
                  </a:lnTo>
                  <a:lnTo>
                    <a:pt x="38" y="35"/>
                  </a:lnTo>
                  <a:lnTo>
                    <a:pt x="37" y="34"/>
                  </a:lnTo>
                  <a:lnTo>
                    <a:pt x="34" y="31"/>
                  </a:lnTo>
                  <a:lnTo>
                    <a:pt x="32" y="28"/>
                  </a:lnTo>
                  <a:lnTo>
                    <a:pt x="32" y="27"/>
                  </a:lnTo>
                  <a:lnTo>
                    <a:pt x="31" y="27"/>
                  </a:lnTo>
                  <a:lnTo>
                    <a:pt x="29" y="28"/>
                  </a:lnTo>
                  <a:lnTo>
                    <a:pt x="28" y="30"/>
                  </a:lnTo>
                  <a:lnTo>
                    <a:pt x="28" y="31"/>
                  </a:lnTo>
                  <a:lnTo>
                    <a:pt x="29" y="33"/>
                  </a:lnTo>
                  <a:lnTo>
                    <a:pt x="31" y="35"/>
                  </a:lnTo>
                  <a:lnTo>
                    <a:pt x="31" y="37"/>
                  </a:lnTo>
                  <a:lnTo>
                    <a:pt x="31" y="38"/>
                  </a:lnTo>
                  <a:lnTo>
                    <a:pt x="31" y="39"/>
                  </a:lnTo>
                  <a:lnTo>
                    <a:pt x="29" y="39"/>
                  </a:lnTo>
                  <a:lnTo>
                    <a:pt x="28" y="39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4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7" y="31"/>
                  </a:lnTo>
                  <a:lnTo>
                    <a:pt x="7" y="33"/>
                  </a:lnTo>
                  <a:lnTo>
                    <a:pt x="8" y="35"/>
                  </a:lnTo>
                  <a:lnTo>
                    <a:pt x="11" y="37"/>
                  </a:lnTo>
                  <a:lnTo>
                    <a:pt x="13" y="38"/>
                  </a:lnTo>
                  <a:lnTo>
                    <a:pt x="16" y="39"/>
                  </a:lnTo>
                  <a:lnTo>
                    <a:pt x="17" y="41"/>
                  </a:lnTo>
                  <a:lnTo>
                    <a:pt x="17" y="42"/>
                  </a:lnTo>
                  <a:lnTo>
                    <a:pt x="16" y="42"/>
                  </a:lnTo>
                  <a:lnTo>
                    <a:pt x="13" y="42"/>
                  </a:lnTo>
                  <a:lnTo>
                    <a:pt x="11" y="42"/>
                  </a:lnTo>
                  <a:lnTo>
                    <a:pt x="7" y="42"/>
                  </a:lnTo>
                  <a:lnTo>
                    <a:pt x="4" y="42"/>
                  </a:lnTo>
                  <a:lnTo>
                    <a:pt x="1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6"/>
                  </a:lnTo>
                  <a:lnTo>
                    <a:pt x="1" y="46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3" y="49"/>
                  </a:lnTo>
                  <a:lnTo>
                    <a:pt x="16" y="49"/>
                  </a:lnTo>
                  <a:lnTo>
                    <a:pt x="17" y="49"/>
                  </a:lnTo>
                  <a:lnTo>
                    <a:pt x="14" y="50"/>
                  </a:lnTo>
                  <a:lnTo>
                    <a:pt x="13" y="50"/>
                  </a:lnTo>
                  <a:lnTo>
                    <a:pt x="11" y="52"/>
                  </a:lnTo>
                  <a:lnTo>
                    <a:pt x="8" y="53"/>
                  </a:lnTo>
                  <a:lnTo>
                    <a:pt x="5" y="55"/>
                  </a:lnTo>
                  <a:lnTo>
                    <a:pt x="4" y="55"/>
                  </a:lnTo>
                  <a:lnTo>
                    <a:pt x="3" y="56"/>
                  </a:lnTo>
                  <a:lnTo>
                    <a:pt x="3" y="57"/>
                  </a:lnTo>
                  <a:lnTo>
                    <a:pt x="4" y="59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11" y="57"/>
                  </a:lnTo>
                  <a:lnTo>
                    <a:pt x="14" y="57"/>
                  </a:lnTo>
                  <a:lnTo>
                    <a:pt x="16" y="57"/>
                  </a:lnTo>
                  <a:lnTo>
                    <a:pt x="17" y="57"/>
                  </a:lnTo>
                  <a:lnTo>
                    <a:pt x="19" y="57"/>
                  </a:lnTo>
                  <a:lnTo>
                    <a:pt x="17" y="59"/>
                  </a:lnTo>
                  <a:lnTo>
                    <a:pt x="16" y="60"/>
                  </a:lnTo>
                  <a:lnTo>
                    <a:pt x="14" y="60"/>
                  </a:lnTo>
                  <a:lnTo>
                    <a:pt x="13" y="63"/>
                  </a:lnTo>
                  <a:lnTo>
                    <a:pt x="13" y="64"/>
                  </a:lnTo>
                  <a:lnTo>
                    <a:pt x="11" y="67"/>
                  </a:lnTo>
                  <a:lnTo>
                    <a:pt x="10" y="67"/>
                  </a:lnTo>
                  <a:lnTo>
                    <a:pt x="10" y="68"/>
                  </a:lnTo>
                  <a:lnTo>
                    <a:pt x="11" y="70"/>
                  </a:lnTo>
                  <a:lnTo>
                    <a:pt x="13" y="68"/>
                  </a:lnTo>
                  <a:lnTo>
                    <a:pt x="14" y="67"/>
                  </a:lnTo>
                  <a:lnTo>
                    <a:pt x="17" y="66"/>
                  </a:lnTo>
                  <a:lnTo>
                    <a:pt x="19" y="63"/>
                  </a:lnTo>
                  <a:lnTo>
                    <a:pt x="20" y="61"/>
                  </a:lnTo>
                  <a:lnTo>
                    <a:pt x="23" y="61"/>
                  </a:lnTo>
                  <a:lnTo>
                    <a:pt x="29" y="63"/>
                  </a:lnTo>
                  <a:lnTo>
                    <a:pt x="35" y="63"/>
                  </a:lnTo>
                  <a:lnTo>
                    <a:pt x="40" y="61"/>
                  </a:lnTo>
                  <a:lnTo>
                    <a:pt x="43" y="63"/>
                  </a:lnTo>
                  <a:lnTo>
                    <a:pt x="49" y="64"/>
                  </a:lnTo>
                  <a:lnTo>
                    <a:pt x="55" y="67"/>
                  </a:lnTo>
                  <a:lnTo>
                    <a:pt x="58" y="68"/>
                  </a:lnTo>
                  <a:lnTo>
                    <a:pt x="61" y="70"/>
                  </a:lnTo>
                  <a:lnTo>
                    <a:pt x="64" y="72"/>
                  </a:lnTo>
                  <a:lnTo>
                    <a:pt x="68" y="74"/>
                  </a:lnTo>
                  <a:lnTo>
                    <a:pt x="74" y="77"/>
                  </a:lnTo>
                  <a:lnTo>
                    <a:pt x="80" y="78"/>
                  </a:lnTo>
                  <a:lnTo>
                    <a:pt x="88" y="78"/>
                  </a:lnTo>
                  <a:lnTo>
                    <a:pt x="95" y="78"/>
                  </a:lnTo>
                  <a:lnTo>
                    <a:pt x="104" y="75"/>
                  </a:lnTo>
                  <a:lnTo>
                    <a:pt x="107" y="72"/>
                  </a:lnTo>
                  <a:lnTo>
                    <a:pt x="112" y="67"/>
                  </a:lnTo>
                  <a:lnTo>
                    <a:pt x="116" y="60"/>
                  </a:lnTo>
                  <a:lnTo>
                    <a:pt x="116" y="53"/>
                  </a:lnTo>
                  <a:lnTo>
                    <a:pt x="119" y="53"/>
                  </a:lnTo>
                  <a:lnTo>
                    <a:pt x="121" y="46"/>
                  </a:lnTo>
                  <a:lnTo>
                    <a:pt x="122" y="41"/>
                  </a:lnTo>
                  <a:lnTo>
                    <a:pt x="125" y="37"/>
                  </a:lnTo>
                  <a:lnTo>
                    <a:pt x="128" y="33"/>
                  </a:lnTo>
                  <a:lnTo>
                    <a:pt x="133" y="27"/>
                  </a:lnTo>
                  <a:lnTo>
                    <a:pt x="133" y="18"/>
                  </a:lnTo>
                  <a:lnTo>
                    <a:pt x="128" y="7"/>
                  </a:lnTo>
                  <a:lnTo>
                    <a:pt x="113" y="0"/>
                  </a:lnTo>
                  <a:lnTo>
                    <a:pt x="104" y="1"/>
                  </a:lnTo>
                  <a:lnTo>
                    <a:pt x="98" y="5"/>
                  </a:lnTo>
                  <a:lnTo>
                    <a:pt x="94" y="12"/>
                  </a:lnTo>
                  <a:lnTo>
                    <a:pt x="94" y="18"/>
                  </a:lnTo>
                  <a:lnTo>
                    <a:pt x="94" y="23"/>
                  </a:lnTo>
                  <a:lnTo>
                    <a:pt x="92" y="33"/>
                  </a:lnTo>
                  <a:lnTo>
                    <a:pt x="91" y="39"/>
                  </a:lnTo>
                  <a:lnTo>
                    <a:pt x="89" y="44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6" name="Freeform 468"/>
            <p:cNvSpPr>
              <a:spLocks/>
            </p:cNvSpPr>
            <p:nvPr/>
          </p:nvSpPr>
          <p:spPr bwMode="auto">
            <a:xfrm>
              <a:off x="1136" y="987"/>
              <a:ext cx="120" cy="164"/>
            </a:xfrm>
            <a:custGeom>
              <a:avLst/>
              <a:gdLst>
                <a:gd name="T0" fmla="*/ 1 w 240"/>
                <a:gd name="T1" fmla="*/ 1 h 327"/>
                <a:gd name="T2" fmla="*/ 1 w 240"/>
                <a:gd name="T3" fmla="*/ 1 h 327"/>
                <a:gd name="T4" fmla="*/ 1 w 240"/>
                <a:gd name="T5" fmla="*/ 0 h 327"/>
                <a:gd name="T6" fmla="*/ 1 w 240"/>
                <a:gd name="T7" fmla="*/ 1 h 327"/>
                <a:gd name="T8" fmla="*/ 1 w 240"/>
                <a:gd name="T9" fmla="*/ 1 h 327"/>
                <a:gd name="T10" fmla="*/ 1 w 240"/>
                <a:gd name="T11" fmla="*/ 1 h 327"/>
                <a:gd name="T12" fmla="*/ 1 w 240"/>
                <a:gd name="T13" fmla="*/ 1 h 327"/>
                <a:gd name="T14" fmla="*/ 1 w 240"/>
                <a:gd name="T15" fmla="*/ 1 h 327"/>
                <a:gd name="T16" fmla="*/ 1 w 240"/>
                <a:gd name="T17" fmla="*/ 1 h 327"/>
                <a:gd name="T18" fmla="*/ 1 w 240"/>
                <a:gd name="T19" fmla="*/ 1 h 327"/>
                <a:gd name="T20" fmla="*/ 1 w 240"/>
                <a:gd name="T21" fmla="*/ 1 h 327"/>
                <a:gd name="T22" fmla="*/ 1 w 240"/>
                <a:gd name="T23" fmla="*/ 1 h 327"/>
                <a:gd name="T24" fmla="*/ 1 w 240"/>
                <a:gd name="T25" fmla="*/ 1 h 327"/>
                <a:gd name="T26" fmla="*/ 1 w 240"/>
                <a:gd name="T27" fmla="*/ 1 h 327"/>
                <a:gd name="T28" fmla="*/ 1 w 240"/>
                <a:gd name="T29" fmla="*/ 1 h 327"/>
                <a:gd name="T30" fmla="*/ 1 w 240"/>
                <a:gd name="T31" fmla="*/ 1 h 327"/>
                <a:gd name="T32" fmla="*/ 1 w 240"/>
                <a:gd name="T33" fmla="*/ 1 h 327"/>
                <a:gd name="T34" fmla="*/ 1 w 240"/>
                <a:gd name="T35" fmla="*/ 1 h 327"/>
                <a:gd name="T36" fmla="*/ 1 w 240"/>
                <a:gd name="T37" fmla="*/ 1 h 327"/>
                <a:gd name="T38" fmla="*/ 1 w 240"/>
                <a:gd name="T39" fmla="*/ 1 h 327"/>
                <a:gd name="T40" fmla="*/ 1 w 240"/>
                <a:gd name="T41" fmla="*/ 1 h 327"/>
                <a:gd name="T42" fmla="*/ 1 w 240"/>
                <a:gd name="T43" fmla="*/ 1 h 327"/>
                <a:gd name="T44" fmla="*/ 1 w 240"/>
                <a:gd name="T45" fmla="*/ 1 h 327"/>
                <a:gd name="T46" fmla="*/ 1 w 240"/>
                <a:gd name="T47" fmla="*/ 1 h 327"/>
                <a:gd name="T48" fmla="*/ 1 w 240"/>
                <a:gd name="T49" fmla="*/ 1 h 327"/>
                <a:gd name="T50" fmla="*/ 1 w 240"/>
                <a:gd name="T51" fmla="*/ 1 h 327"/>
                <a:gd name="T52" fmla="*/ 1 w 240"/>
                <a:gd name="T53" fmla="*/ 1 h 327"/>
                <a:gd name="T54" fmla="*/ 1 w 240"/>
                <a:gd name="T55" fmla="*/ 1 h 327"/>
                <a:gd name="T56" fmla="*/ 1 w 240"/>
                <a:gd name="T57" fmla="*/ 1 h 327"/>
                <a:gd name="T58" fmla="*/ 1 w 240"/>
                <a:gd name="T59" fmla="*/ 1 h 327"/>
                <a:gd name="T60" fmla="*/ 1 w 240"/>
                <a:gd name="T61" fmla="*/ 1 h 327"/>
                <a:gd name="T62" fmla="*/ 1 w 240"/>
                <a:gd name="T63" fmla="*/ 1 h 327"/>
                <a:gd name="T64" fmla="*/ 1 w 240"/>
                <a:gd name="T65" fmla="*/ 1 h 327"/>
                <a:gd name="T66" fmla="*/ 1 w 240"/>
                <a:gd name="T67" fmla="*/ 1 h 327"/>
                <a:gd name="T68" fmla="*/ 1 w 240"/>
                <a:gd name="T69" fmla="*/ 1 h 327"/>
                <a:gd name="T70" fmla="*/ 1 w 240"/>
                <a:gd name="T71" fmla="*/ 1 h 327"/>
                <a:gd name="T72" fmla="*/ 1 w 240"/>
                <a:gd name="T73" fmla="*/ 1 h 327"/>
                <a:gd name="T74" fmla="*/ 1 w 240"/>
                <a:gd name="T75" fmla="*/ 1 h 327"/>
                <a:gd name="T76" fmla="*/ 1 w 240"/>
                <a:gd name="T77" fmla="*/ 1 h 327"/>
                <a:gd name="T78" fmla="*/ 1 w 240"/>
                <a:gd name="T79" fmla="*/ 1 h 327"/>
                <a:gd name="T80" fmla="*/ 0 w 240"/>
                <a:gd name="T81" fmla="*/ 1 h 327"/>
                <a:gd name="T82" fmla="*/ 1 w 240"/>
                <a:gd name="T83" fmla="*/ 1 h 327"/>
                <a:gd name="T84" fmla="*/ 1 w 240"/>
                <a:gd name="T85" fmla="*/ 1 h 327"/>
                <a:gd name="T86" fmla="*/ 1 w 240"/>
                <a:gd name="T87" fmla="*/ 1 h 327"/>
                <a:gd name="T88" fmla="*/ 1 w 240"/>
                <a:gd name="T89" fmla="*/ 1 h 327"/>
                <a:gd name="T90" fmla="*/ 1 w 240"/>
                <a:gd name="T91" fmla="*/ 1 h 327"/>
                <a:gd name="T92" fmla="*/ 1 w 240"/>
                <a:gd name="T93" fmla="*/ 1 h 327"/>
                <a:gd name="T94" fmla="*/ 1 w 240"/>
                <a:gd name="T95" fmla="*/ 1 h 327"/>
                <a:gd name="T96" fmla="*/ 1 w 240"/>
                <a:gd name="T97" fmla="*/ 1 h 327"/>
                <a:gd name="T98" fmla="*/ 1 w 240"/>
                <a:gd name="T99" fmla="*/ 1 h 327"/>
                <a:gd name="T100" fmla="*/ 1 w 240"/>
                <a:gd name="T101" fmla="*/ 1 h 327"/>
                <a:gd name="T102" fmla="*/ 1 w 240"/>
                <a:gd name="T103" fmla="*/ 1 h 327"/>
                <a:gd name="T104" fmla="*/ 1 w 240"/>
                <a:gd name="T105" fmla="*/ 1 h 327"/>
                <a:gd name="T106" fmla="*/ 1 w 240"/>
                <a:gd name="T107" fmla="*/ 1 h 327"/>
                <a:gd name="T108" fmla="*/ 1 w 240"/>
                <a:gd name="T109" fmla="*/ 1 h 327"/>
                <a:gd name="T110" fmla="*/ 1 w 240"/>
                <a:gd name="T111" fmla="*/ 1 h 327"/>
                <a:gd name="T112" fmla="*/ 1 w 240"/>
                <a:gd name="T113" fmla="*/ 1 h 3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0"/>
                <a:gd name="T172" fmla="*/ 0 h 327"/>
                <a:gd name="T173" fmla="*/ 240 w 240"/>
                <a:gd name="T174" fmla="*/ 327 h 3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0" h="327">
                  <a:moveTo>
                    <a:pt x="34" y="29"/>
                  </a:moveTo>
                  <a:lnTo>
                    <a:pt x="33" y="27"/>
                  </a:lnTo>
                  <a:lnTo>
                    <a:pt x="31" y="22"/>
                  </a:lnTo>
                  <a:lnTo>
                    <a:pt x="31" y="18"/>
                  </a:lnTo>
                  <a:lnTo>
                    <a:pt x="34" y="14"/>
                  </a:lnTo>
                  <a:lnTo>
                    <a:pt x="34" y="15"/>
                  </a:lnTo>
                  <a:lnTo>
                    <a:pt x="36" y="16"/>
                  </a:lnTo>
                  <a:lnTo>
                    <a:pt x="39" y="18"/>
                  </a:lnTo>
                  <a:lnTo>
                    <a:pt x="40" y="18"/>
                  </a:lnTo>
                  <a:lnTo>
                    <a:pt x="39" y="14"/>
                  </a:lnTo>
                  <a:lnTo>
                    <a:pt x="39" y="11"/>
                  </a:lnTo>
                  <a:lnTo>
                    <a:pt x="42" y="7"/>
                  </a:lnTo>
                  <a:lnTo>
                    <a:pt x="46" y="3"/>
                  </a:lnTo>
                  <a:lnTo>
                    <a:pt x="52" y="1"/>
                  </a:lnTo>
                  <a:lnTo>
                    <a:pt x="61" y="0"/>
                  </a:lnTo>
                  <a:lnTo>
                    <a:pt x="72" y="1"/>
                  </a:lnTo>
                  <a:lnTo>
                    <a:pt x="87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81" y="7"/>
                  </a:lnTo>
                  <a:lnTo>
                    <a:pt x="79" y="10"/>
                  </a:lnTo>
                  <a:lnTo>
                    <a:pt x="81" y="7"/>
                  </a:lnTo>
                  <a:lnTo>
                    <a:pt x="85" y="8"/>
                  </a:lnTo>
                  <a:lnTo>
                    <a:pt x="88" y="11"/>
                  </a:lnTo>
                  <a:lnTo>
                    <a:pt x="93" y="14"/>
                  </a:lnTo>
                  <a:lnTo>
                    <a:pt x="97" y="19"/>
                  </a:lnTo>
                  <a:lnTo>
                    <a:pt x="106" y="26"/>
                  </a:lnTo>
                  <a:lnTo>
                    <a:pt x="115" y="31"/>
                  </a:lnTo>
                  <a:lnTo>
                    <a:pt x="123" y="29"/>
                  </a:lnTo>
                  <a:lnTo>
                    <a:pt x="124" y="34"/>
                  </a:lnTo>
                  <a:lnTo>
                    <a:pt x="124" y="42"/>
                  </a:lnTo>
                  <a:lnTo>
                    <a:pt x="118" y="48"/>
                  </a:lnTo>
                  <a:lnTo>
                    <a:pt x="103" y="49"/>
                  </a:lnTo>
                  <a:lnTo>
                    <a:pt x="106" y="51"/>
                  </a:lnTo>
                  <a:lnTo>
                    <a:pt x="109" y="52"/>
                  </a:lnTo>
                  <a:lnTo>
                    <a:pt x="112" y="52"/>
                  </a:lnTo>
                  <a:lnTo>
                    <a:pt x="115" y="52"/>
                  </a:lnTo>
                  <a:lnTo>
                    <a:pt x="112" y="56"/>
                  </a:lnTo>
                  <a:lnTo>
                    <a:pt x="106" y="59"/>
                  </a:lnTo>
                  <a:lnTo>
                    <a:pt x="99" y="60"/>
                  </a:lnTo>
                  <a:lnTo>
                    <a:pt x="88" y="59"/>
                  </a:lnTo>
                  <a:lnTo>
                    <a:pt x="93" y="60"/>
                  </a:lnTo>
                  <a:lnTo>
                    <a:pt x="94" y="62"/>
                  </a:lnTo>
                  <a:lnTo>
                    <a:pt x="97" y="63"/>
                  </a:lnTo>
                  <a:lnTo>
                    <a:pt x="99" y="63"/>
                  </a:lnTo>
                  <a:lnTo>
                    <a:pt x="97" y="64"/>
                  </a:lnTo>
                  <a:lnTo>
                    <a:pt x="96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88" y="64"/>
                  </a:lnTo>
                  <a:lnTo>
                    <a:pt x="85" y="64"/>
                  </a:lnTo>
                  <a:lnTo>
                    <a:pt x="84" y="66"/>
                  </a:lnTo>
                  <a:lnTo>
                    <a:pt x="84" y="67"/>
                  </a:lnTo>
                  <a:lnTo>
                    <a:pt x="87" y="67"/>
                  </a:lnTo>
                  <a:lnTo>
                    <a:pt x="91" y="69"/>
                  </a:lnTo>
                  <a:lnTo>
                    <a:pt x="96" y="70"/>
                  </a:lnTo>
                  <a:lnTo>
                    <a:pt x="99" y="71"/>
                  </a:lnTo>
                  <a:lnTo>
                    <a:pt x="99" y="73"/>
                  </a:lnTo>
                  <a:lnTo>
                    <a:pt x="102" y="74"/>
                  </a:lnTo>
                  <a:lnTo>
                    <a:pt x="103" y="75"/>
                  </a:lnTo>
                  <a:lnTo>
                    <a:pt x="103" y="77"/>
                  </a:lnTo>
                  <a:lnTo>
                    <a:pt x="106" y="80"/>
                  </a:lnTo>
                  <a:lnTo>
                    <a:pt x="108" y="85"/>
                  </a:lnTo>
                  <a:lnTo>
                    <a:pt x="109" y="93"/>
                  </a:lnTo>
                  <a:lnTo>
                    <a:pt x="108" y="99"/>
                  </a:lnTo>
                  <a:lnTo>
                    <a:pt x="109" y="99"/>
                  </a:lnTo>
                  <a:lnTo>
                    <a:pt x="111" y="99"/>
                  </a:lnTo>
                  <a:lnTo>
                    <a:pt x="112" y="102"/>
                  </a:lnTo>
                  <a:lnTo>
                    <a:pt x="115" y="106"/>
                  </a:lnTo>
                  <a:lnTo>
                    <a:pt x="117" y="110"/>
                  </a:lnTo>
                  <a:lnTo>
                    <a:pt x="118" y="112"/>
                  </a:lnTo>
                  <a:lnTo>
                    <a:pt x="117" y="115"/>
                  </a:lnTo>
                  <a:lnTo>
                    <a:pt x="115" y="119"/>
                  </a:lnTo>
                  <a:lnTo>
                    <a:pt x="114" y="125"/>
                  </a:lnTo>
                  <a:lnTo>
                    <a:pt x="115" y="130"/>
                  </a:lnTo>
                  <a:lnTo>
                    <a:pt x="117" y="133"/>
                  </a:lnTo>
                  <a:lnTo>
                    <a:pt x="118" y="134"/>
                  </a:lnTo>
                  <a:lnTo>
                    <a:pt x="120" y="134"/>
                  </a:lnTo>
                  <a:lnTo>
                    <a:pt x="126" y="139"/>
                  </a:lnTo>
                  <a:lnTo>
                    <a:pt x="132" y="144"/>
                  </a:lnTo>
                  <a:lnTo>
                    <a:pt x="136" y="151"/>
                  </a:lnTo>
                  <a:lnTo>
                    <a:pt x="138" y="155"/>
                  </a:lnTo>
                  <a:lnTo>
                    <a:pt x="141" y="159"/>
                  </a:lnTo>
                  <a:lnTo>
                    <a:pt x="147" y="163"/>
                  </a:lnTo>
                  <a:lnTo>
                    <a:pt x="154" y="167"/>
                  </a:lnTo>
                  <a:lnTo>
                    <a:pt x="163" y="172"/>
                  </a:lnTo>
                  <a:lnTo>
                    <a:pt x="174" y="174"/>
                  </a:lnTo>
                  <a:lnTo>
                    <a:pt x="184" y="177"/>
                  </a:lnTo>
                  <a:lnTo>
                    <a:pt x="195" y="178"/>
                  </a:lnTo>
                  <a:lnTo>
                    <a:pt x="204" y="177"/>
                  </a:lnTo>
                  <a:lnTo>
                    <a:pt x="198" y="184"/>
                  </a:lnTo>
                  <a:lnTo>
                    <a:pt x="190" y="188"/>
                  </a:lnTo>
                  <a:lnTo>
                    <a:pt x="183" y="191"/>
                  </a:lnTo>
                  <a:lnTo>
                    <a:pt x="177" y="191"/>
                  </a:lnTo>
                  <a:lnTo>
                    <a:pt x="172" y="192"/>
                  </a:lnTo>
                  <a:lnTo>
                    <a:pt x="168" y="195"/>
                  </a:lnTo>
                  <a:lnTo>
                    <a:pt x="162" y="198"/>
                  </a:lnTo>
                  <a:lnTo>
                    <a:pt x="157" y="202"/>
                  </a:lnTo>
                  <a:lnTo>
                    <a:pt x="154" y="206"/>
                  </a:lnTo>
                  <a:lnTo>
                    <a:pt x="153" y="210"/>
                  </a:lnTo>
                  <a:lnTo>
                    <a:pt x="150" y="211"/>
                  </a:lnTo>
                  <a:lnTo>
                    <a:pt x="147" y="213"/>
                  </a:lnTo>
                  <a:lnTo>
                    <a:pt x="150" y="215"/>
                  </a:lnTo>
                  <a:lnTo>
                    <a:pt x="151" y="218"/>
                  </a:lnTo>
                  <a:lnTo>
                    <a:pt x="154" y="221"/>
                  </a:lnTo>
                  <a:lnTo>
                    <a:pt x="154" y="222"/>
                  </a:lnTo>
                  <a:lnTo>
                    <a:pt x="154" y="224"/>
                  </a:lnTo>
                  <a:lnTo>
                    <a:pt x="156" y="225"/>
                  </a:lnTo>
                  <a:lnTo>
                    <a:pt x="159" y="226"/>
                  </a:lnTo>
                  <a:lnTo>
                    <a:pt x="162" y="226"/>
                  </a:lnTo>
                  <a:lnTo>
                    <a:pt x="166" y="226"/>
                  </a:lnTo>
                  <a:lnTo>
                    <a:pt x="172" y="225"/>
                  </a:lnTo>
                  <a:lnTo>
                    <a:pt x="180" y="225"/>
                  </a:lnTo>
                  <a:lnTo>
                    <a:pt x="187" y="226"/>
                  </a:lnTo>
                  <a:lnTo>
                    <a:pt x="195" y="229"/>
                  </a:lnTo>
                  <a:lnTo>
                    <a:pt x="201" y="233"/>
                  </a:lnTo>
                  <a:lnTo>
                    <a:pt x="208" y="236"/>
                  </a:lnTo>
                  <a:lnTo>
                    <a:pt x="214" y="237"/>
                  </a:lnTo>
                  <a:lnTo>
                    <a:pt x="220" y="237"/>
                  </a:lnTo>
                  <a:lnTo>
                    <a:pt x="225" y="236"/>
                  </a:lnTo>
                  <a:lnTo>
                    <a:pt x="229" y="235"/>
                  </a:lnTo>
                  <a:lnTo>
                    <a:pt x="234" y="236"/>
                  </a:lnTo>
                  <a:lnTo>
                    <a:pt x="238" y="239"/>
                  </a:lnTo>
                  <a:lnTo>
                    <a:pt x="240" y="244"/>
                  </a:lnTo>
                  <a:lnTo>
                    <a:pt x="240" y="250"/>
                  </a:lnTo>
                  <a:lnTo>
                    <a:pt x="238" y="255"/>
                  </a:lnTo>
                  <a:lnTo>
                    <a:pt x="238" y="259"/>
                  </a:lnTo>
                  <a:lnTo>
                    <a:pt x="237" y="265"/>
                  </a:lnTo>
                  <a:lnTo>
                    <a:pt x="235" y="269"/>
                  </a:lnTo>
                  <a:lnTo>
                    <a:pt x="235" y="274"/>
                  </a:lnTo>
                  <a:lnTo>
                    <a:pt x="235" y="279"/>
                  </a:lnTo>
                  <a:lnTo>
                    <a:pt x="234" y="283"/>
                  </a:lnTo>
                  <a:lnTo>
                    <a:pt x="231" y="287"/>
                  </a:lnTo>
                  <a:lnTo>
                    <a:pt x="226" y="290"/>
                  </a:lnTo>
                  <a:lnTo>
                    <a:pt x="222" y="288"/>
                  </a:lnTo>
                  <a:lnTo>
                    <a:pt x="219" y="287"/>
                  </a:lnTo>
                  <a:lnTo>
                    <a:pt x="217" y="284"/>
                  </a:lnTo>
                  <a:lnTo>
                    <a:pt x="219" y="280"/>
                  </a:lnTo>
                  <a:lnTo>
                    <a:pt x="219" y="279"/>
                  </a:lnTo>
                  <a:lnTo>
                    <a:pt x="219" y="274"/>
                  </a:lnTo>
                  <a:lnTo>
                    <a:pt x="217" y="272"/>
                  </a:lnTo>
                  <a:lnTo>
                    <a:pt x="216" y="269"/>
                  </a:lnTo>
                  <a:lnTo>
                    <a:pt x="214" y="266"/>
                  </a:lnTo>
                  <a:lnTo>
                    <a:pt x="213" y="262"/>
                  </a:lnTo>
                  <a:lnTo>
                    <a:pt x="211" y="258"/>
                  </a:lnTo>
                  <a:lnTo>
                    <a:pt x="211" y="255"/>
                  </a:lnTo>
                  <a:lnTo>
                    <a:pt x="208" y="254"/>
                  </a:lnTo>
                  <a:lnTo>
                    <a:pt x="204" y="253"/>
                  </a:lnTo>
                  <a:lnTo>
                    <a:pt x="199" y="250"/>
                  </a:lnTo>
                  <a:lnTo>
                    <a:pt x="196" y="250"/>
                  </a:lnTo>
                  <a:lnTo>
                    <a:pt x="193" y="250"/>
                  </a:lnTo>
                  <a:lnTo>
                    <a:pt x="187" y="250"/>
                  </a:lnTo>
                  <a:lnTo>
                    <a:pt x="181" y="248"/>
                  </a:lnTo>
                  <a:lnTo>
                    <a:pt x="174" y="248"/>
                  </a:lnTo>
                  <a:lnTo>
                    <a:pt x="165" y="247"/>
                  </a:lnTo>
                  <a:lnTo>
                    <a:pt x="159" y="246"/>
                  </a:lnTo>
                  <a:lnTo>
                    <a:pt x="153" y="246"/>
                  </a:lnTo>
                  <a:lnTo>
                    <a:pt x="150" y="244"/>
                  </a:lnTo>
                  <a:lnTo>
                    <a:pt x="145" y="243"/>
                  </a:lnTo>
                  <a:lnTo>
                    <a:pt x="139" y="242"/>
                  </a:lnTo>
                  <a:lnTo>
                    <a:pt x="133" y="237"/>
                  </a:lnTo>
                  <a:lnTo>
                    <a:pt x="127" y="233"/>
                  </a:lnTo>
                  <a:lnTo>
                    <a:pt x="121" y="228"/>
                  </a:lnTo>
                  <a:lnTo>
                    <a:pt x="118" y="224"/>
                  </a:lnTo>
                  <a:lnTo>
                    <a:pt x="115" y="220"/>
                  </a:lnTo>
                  <a:lnTo>
                    <a:pt x="114" y="218"/>
                  </a:lnTo>
                  <a:lnTo>
                    <a:pt x="111" y="220"/>
                  </a:lnTo>
                  <a:lnTo>
                    <a:pt x="105" y="222"/>
                  </a:lnTo>
                  <a:lnTo>
                    <a:pt x="97" y="225"/>
                  </a:lnTo>
                  <a:lnTo>
                    <a:pt x="88" y="225"/>
                  </a:lnTo>
                  <a:lnTo>
                    <a:pt x="87" y="226"/>
                  </a:lnTo>
                  <a:lnTo>
                    <a:pt x="84" y="231"/>
                  </a:lnTo>
                  <a:lnTo>
                    <a:pt x="82" y="233"/>
                  </a:lnTo>
                  <a:lnTo>
                    <a:pt x="81" y="236"/>
                  </a:lnTo>
                  <a:lnTo>
                    <a:pt x="81" y="240"/>
                  </a:lnTo>
                  <a:lnTo>
                    <a:pt x="79" y="247"/>
                  </a:lnTo>
                  <a:lnTo>
                    <a:pt x="78" y="254"/>
                  </a:lnTo>
                  <a:lnTo>
                    <a:pt x="73" y="261"/>
                  </a:lnTo>
                  <a:lnTo>
                    <a:pt x="69" y="268"/>
                  </a:lnTo>
                  <a:lnTo>
                    <a:pt x="63" y="274"/>
                  </a:lnTo>
                  <a:lnTo>
                    <a:pt x="57" y="283"/>
                  </a:lnTo>
                  <a:lnTo>
                    <a:pt x="54" y="292"/>
                  </a:lnTo>
                  <a:lnTo>
                    <a:pt x="54" y="299"/>
                  </a:lnTo>
                  <a:lnTo>
                    <a:pt x="54" y="305"/>
                  </a:lnTo>
                  <a:lnTo>
                    <a:pt x="52" y="312"/>
                  </a:lnTo>
                  <a:lnTo>
                    <a:pt x="49" y="318"/>
                  </a:lnTo>
                  <a:lnTo>
                    <a:pt x="46" y="320"/>
                  </a:lnTo>
                  <a:lnTo>
                    <a:pt x="45" y="320"/>
                  </a:lnTo>
                  <a:lnTo>
                    <a:pt x="42" y="318"/>
                  </a:lnTo>
                  <a:lnTo>
                    <a:pt x="40" y="318"/>
                  </a:lnTo>
                  <a:lnTo>
                    <a:pt x="37" y="318"/>
                  </a:lnTo>
                  <a:lnTo>
                    <a:pt x="31" y="320"/>
                  </a:lnTo>
                  <a:lnTo>
                    <a:pt x="27" y="323"/>
                  </a:lnTo>
                  <a:lnTo>
                    <a:pt x="22" y="325"/>
                  </a:lnTo>
                  <a:lnTo>
                    <a:pt x="18" y="327"/>
                  </a:lnTo>
                  <a:lnTo>
                    <a:pt x="13" y="325"/>
                  </a:lnTo>
                  <a:lnTo>
                    <a:pt x="9" y="324"/>
                  </a:lnTo>
                  <a:lnTo>
                    <a:pt x="6" y="321"/>
                  </a:lnTo>
                  <a:lnTo>
                    <a:pt x="3" y="320"/>
                  </a:lnTo>
                  <a:lnTo>
                    <a:pt x="1" y="317"/>
                  </a:lnTo>
                  <a:lnTo>
                    <a:pt x="0" y="316"/>
                  </a:lnTo>
                  <a:lnTo>
                    <a:pt x="0" y="314"/>
                  </a:lnTo>
                  <a:lnTo>
                    <a:pt x="0" y="312"/>
                  </a:lnTo>
                  <a:lnTo>
                    <a:pt x="1" y="310"/>
                  </a:lnTo>
                  <a:lnTo>
                    <a:pt x="4" y="309"/>
                  </a:lnTo>
                  <a:lnTo>
                    <a:pt x="7" y="310"/>
                  </a:lnTo>
                  <a:lnTo>
                    <a:pt x="10" y="310"/>
                  </a:lnTo>
                  <a:lnTo>
                    <a:pt x="12" y="310"/>
                  </a:lnTo>
                  <a:lnTo>
                    <a:pt x="15" y="309"/>
                  </a:lnTo>
                  <a:lnTo>
                    <a:pt x="15" y="307"/>
                  </a:lnTo>
                  <a:lnTo>
                    <a:pt x="18" y="306"/>
                  </a:lnTo>
                  <a:lnTo>
                    <a:pt x="19" y="303"/>
                  </a:lnTo>
                  <a:lnTo>
                    <a:pt x="22" y="302"/>
                  </a:lnTo>
                  <a:lnTo>
                    <a:pt x="22" y="301"/>
                  </a:lnTo>
                  <a:lnTo>
                    <a:pt x="19" y="298"/>
                  </a:lnTo>
                  <a:lnTo>
                    <a:pt x="27" y="294"/>
                  </a:lnTo>
                  <a:lnTo>
                    <a:pt x="27" y="296"/>
                  </a:lnTo>
                  <a:lnTo>
                    <a:pt x="28" y="296"/>
                  </a:lnTo>
                  <a:lnTo>
                    <a:pt x="31" y="295"/>
                  </a:lnTo>
                  <a:lnTo>
                    <a:pt x="33" y="292"/>
                  </a:lnTo>
                  <a:lnTo>
                    <a:pt x="34" y="290"/>
                  </a:lnTo>
                  <a:lnTo>
                    <a:pt x="39" y="280"/>
                  </a:lnTo>
                  <a:lnTo>
                    <a:pt x="45" y="262"/>
                  </a:lnTo>
                  <a:lnTo>
                    <a:pt x="49" y="244"/>
                  </a:lnTo>
                  <a:lnTo>
                    <a:pt x="52" y="233"/>
                  </a:lnTo>
                  <a:lnTo>
                    <a:pt x="52" y="229"/>
                  </a:lnTo>
                  <a:lnTo>
                    <a:pt x="55" y="226"/>
                  </a:lnTo>
                  <a:lnTo>
                    <a:pt x="57" y="222"/>
                  </a:lnTo>
                  <a:lnTo>
                    <a:pt x="57" y="220"/>
                  </a:lnTo>
                  <a:lnTo>
                    <a:pt x="55" y="220"/>
                  </a:lnTo>
                  <a:lnTo>
                    <a:pt x="54" y="220"/>
                  </a:lnTo>
                  <a:lnTo>
                    <a:pt x="52" y="220"/>
                  </a:lnTo>
                  <a:lnTo>
                    <a:pt x="55" y="214"/>
                  </a:lnTo>
                  <a:lnTo>
                    <a:pt x="58" y="209"/>
                  </a:lnTo>
                  <a:lnTo>
                    <a:pt x="58" y="203"/>
                  </a:lnTo>
                  <a:lnTo>
                    <a:pt x="57" y="198"/>
                  </a:lnTo>
                  <a:lnTo>
                    <a:pt x="57" y="188"/>
                  </a:lnTo>
                  <a:lnTo>
                    <a:pt x="57" y="174"/>
                  </a:lnTo>
                  <a:lnTo>
                    <a:pt x="58" y="162"/>
                  </a:lnTo>
                  <a:lnTo>
                    <a:pt x="61" y="152"/>
                  </a:lnTo>
                  <a:lnTo>
                    <a:pt x="66" y="147"/>
                  </a:lnTo>
                  <a:lnTo>
                    <a:pt x="67" y="144"/>
                  </a:lnTo>
                  <a:lnTo>
                    <a:pt x="70" y="143"/>
                  </a:lnTo>
                  <a:lnTo>
                    <a:pt x="72" y="141"/>
                  </a:lnTo>
                  <a:lnTo>
                    <a:pt x="73" y="140"/>
                  </a:lnTo>
                  <a:lnTo>
                    <a:pt x="73" y="137"/>
                  </a:lnTo>
                  <a:lnTo>
                    <a:pt x="73" y="133"/>
                  </a:lnTo>
                  <a:lnTo>
                    <a:pt x="69" y="128"/>
                  </a:lnTo>
                  <a:lnTo>
                    <a:pt x="64" y="122"/>
                  </a:lnTo>
                  <a:lnTo>
                    <a:pt x="60" y="114"/>
                  </a:lnTo>
                  <a:lnTo>
                    <a:pt x="57" y="106"/>
                  </a:lnTo>
                  <a:lnTo>
                    <a:pt x="57" y="96"/>
                  </a:lnTo>
                  <a:lnTo>
                    <a:pt x="57" y="88"/>
                  </a:lnTo>
                  <a:lnTo>
                    <a:pt x="57" y="82"/>
                  </a:lnTo>
                  <a:lnTo>
                    <a:pt x="55" y="78"/>
                  </a:lnTo>
                  <a:lnTo>
                    <a:pt x="54" y="77"/>
                  </a:lnTo>
                  <a:lnTo>
                    <a:pt x="57" y="74"/>
                  </a:lnTo>
                  <a:lnTo>
                    <a:pt x="60" y="71"/>
                  </a:lnTo>
                  <a:lnTo>
                    <a:pt x="63" y="70"/>
                  </a:lnTo>
                  <a:lnTo>
                    <a:pt x="64" y="70"/>
                  </a:lnTo>
                  <a:lnTo>
                    <a:pt x="63" y="67"/>
                  </a:lnTo>
                  <a:lnTo>
                    <a:pt x="60" y="64"/>
                  </a:lnTo>
                  <a:lnTo>
                    <a:pt x="57" y="62"/>
                  </a:lnTo>
                  <a:lnTo>
                    <a:pt x="49" y="60"/>
                  </a:lnTo>
                  <a:lnTo>
                    <a:pt x="45" y="59"/>
                  </a:lnTo>
                  <a:lnTo>
                    <a:pt x="42" y="58"/>
                  </a:lnTo>
                  <a:lnTo>
                    <a:pt x="40" y="53"/>
                  </a:lnTo>
                  <a:lnTo>
                    <a:pt x="40" y="49"/>
                  </a:lnTo>
                  <a:lnTo>
                    <a:pt x="40" y="48"/>
                  </a:lnTo>
                  <a:lnTo>
                    <a:pt x="40" y="47"/>
                  </a:lnTo>
                  <a:lnTo>
                    <a:pt x="39" y="47"/>
                  </a:lnTo>
                  <a:lnTo>
                    <a:pt x="37" y="47"/>
                  </a:lnTo>
                  <a:lnTo>
                    <a:pt x="34" y="47"/>
                  </a:lnTo>
                  <a:lnTo>
                    <a:pt x="34" y="44"/>
                  </a:lnTo>
                  <a:lnTo>
                    <a:pt x="36" y="42"/>
                  </a:lnTo>
                  <a:lnTo>
                    <a:pt x="37" y="41"/>
                  </a:lnTo>
                  <a:lnTo>
                    <a:pt x="39" y="40"/>
                  </a:lnTo>
                  <a:lnTo>
                    <a:pt x="39" y="38"/>
                  </a:lnTo>
                  <a:lnTo>
                    <a:pt x="36" y="37"/>
                  </a:lnTo>
                  <a:lnTo>
                    <a:pt x="34" y="36"/>
                  </a:lnTo>
                  <a:lnTo>
                    <a:pt x="34" y="34"/>
                  </a:lnTo>
                  <a:lnTo>
                    <a:pt x="34" y="31"/>
                  </a:lnTo>
                  <a:lnTo>
                    <a:pt x="34" y="30"/>
                  </a:lnTo>
                  <a:lnTo>
                    <a:pt x="34" y="2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7" name="Freeform 469"/>
            <p:cNvSpPr>
              <a:spLocks/>
            </p:cNvSpPr>
            <p:nvPr/>
          </p:nvSpPr>
          <p:spPr bwMode="auto">
            <a:xfrm>
              <a:off x="1195" y="1042"/>
              <a:ext cx="21" cy="24"/>
            </a:xfrm>
            <a:custGeom>
              <a:avLst/>
              <a:gdLst>
                <a:gd name="T0" fmla="*/ 0 w 42"/>
                <a:gd name="T1" fmla="*/ 0 h 50"/>
                <a:gd name="T2" fmla="*/ 1 w 42"/>
                <a:gd name="T3" fmla="*/ 0 h 50"/>
                <a:gd name="T4" fmla="*/ 1 w 42"/>
                <a:gd name="T5" fmla="*/ 0 h 50"/>
                <a:gd name="T6" fmla="*/ 1 w 42"/>
                <a:gd name="T7" fmla="*/ 0 h 50"/>
                <a:gd name="T8" fmla="*/ 1 w 42"/>
                <a:gd name="T9" fmla="*/ 0 h 50"/>
                <a:gd name="T10" fmla="*/ 1 w 42"/>
                <a:gd name="T11" fmla="*/ 0 h 50"/>
                <a:gd name="T12" fmla="*/ 1 w 42"/>
                <a:gd name="T13" fmla="*/ 0 h 50"/>
                <a:gd name="T14" fmla="*/ 1 w 42"/>
                <a:gd name="T15" fmla="*/ 0 h 50"/>
                <a:gd name="T16" fmla="*/ 1 w 42"/>
                <a:gd name="T17" fmla="*/ 0 h 50"/>
                <a:gd name="T18" fmla="*/ 1 w 42"/>
                <a:gd name="T19" fmla="*/ 0 h 50"/>
                <a:gd name="T20" fmla="*/ 1 w 42"/>
                <a:gd name="T21" fmla="*/ 0 h 50"/>
                <a:gd name="T22" fmla="*/ 1 w 42"/>
                <a:gd name="T23" fmla="*/ 0 h 50"/>
                <a:gd name="T24" fmla="*/ 1 w 42"/>
                <a:gd name="T25" fmla="*/ 0 h 50"/>
                <a:gd name="T26" fmla="*/ 1 w 42"/>
                <a:gd name="T27" fmla="*/ 0 h 50"/>
                <a:gd name="T28" fmla="*/ 1 w 42"/>
                <a:gd name="T29" fmla="*/ 0 h 50"/>
                <a:gd name="T30" fmla="*/ 1 w 42"/>
                <a:gd name="T31" fmla="*/ 0 h 50"/>
                <a:gd name="T32" fmla="*/ 1 w 42"/>
                <a:gd name="T33" fmla="*/ 0 h 50"/>
                <a:gd name="T34" fmla="*/ 1 w 42"/>
                <a:gd name="T35" fmla="*/ 0 h 50"/>
                <a:gd name="T36" fmla="*/ 1 w 42"/>
                <a:gd name="T37" fmla="*/ 0 h 50"/>
                <a:gd name="T38" fmla="*/ 1 w 42"/>
                <a:gd name="T39" fmla="*/ 0 h 50"/>
                <a:gd name="T40" fmla="*/ 1 w 42"/>
                <a:gd name="T41" fmla="*/ 0 h 50"/>
                <a:gd name="T42" fmla="*/ 1 w 42"/>
                <a:gd name="T43" fmla="*/ 0 h 50"/>
                <a:gd name="T44" fmla="*/ 1 w 42"/>
                <a:gd name="T45" fmla="*/ 0 h 50"/>
                <a:gd name="T46" fmla="*/ 1 w 42"/>
                <a:gd name="T47" fmla="*/ 0 h 50"/>
                <a:gd name="T48" fmla="*/ 1 w 42"/>
                <a:gd name="T49" fmla="*/ 0 h 50"/>
                <a:gd name="T50" fmla="*/ 0 w 42"/>
                <a:gd name="T51" fmla="*/ 0 h 5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42"/>
                <a:gd name="T79" fmla="*/ 0 h 50"/>
                <a:gd name="T80" fmla="*/ 42 w 42"/>
                <a:gd name="T81" fmla="*/ 50 h 5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42" h="50">
                  <a:moveTo>
                    <a:pt x="0" y="29"/>
                  </a:moveTo>
                  <a:lnTo>
                    <a:pt x="3" y="24"/>
                  </a:lnTo>
                  <a:lnTo>
                    <a:pt x="8" y="15"/>
                  </a:lnTo>
                  <a:lnTo>
                    <a:pt x="12" y="6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4" y="2"/>
                  </a:lnTo>
                  <a:lnTo>
                    <a:pt x="30" y="6"/>
                  </a:lnTo>
                  <a:lnTo>
                    <a:pt x="36" y="9"/>
                  </a:lnTo>
                  <a:lnTo>
                    <a:pt x="38" y="14"/>
                  </a:lnTo>
                  <a:lnTo>
                    <a:pt x="41" y="18"/>
                  </a:lnTo>
                  <a:lnTo>
                    <a:pt x="38" y="22"/>
                  </a:lnTo>
                  <a:lnTo>
                    <a:pt x="27" y="26"/>
                  </a:lnTo>
                  <a:lnTo>
                    <a:pt x="33" y="26"/>
                  </a:lnTo>
                  <a:lnTo>
                    <a:pt x="38" y="28"/>
                  </a:lnTo>
                  <a:lnTo>
                    <a:pt x="39" y="29"/>
                  </a:lnTo>
                  <a:lnTo>
                    <a:pt x="42" y="29"/>
                  </a:lnTo>
                  <a:lnTo>
                    <a:pt x="42" y="33"/>
                  </a:lnTo>
                  <a:lnTo>
                    <a:pt x="42" y="42"/>
                  </a:lnTo>
                  <a:lnTo>
                    <a:pt x="38" y="48"/>
                  </a:lnTo>
                  <a:lnTo>
                    <a:pt x="32" y="50"/>
                  </a:lnTo>
                  <a:lnTo>
                    <a:pt x="24" y="47"/>
                  </a:lnTo>
                  <a:lnTo>
                    <a:pt x="18" y="44"/>
                  </a:lnTo>
                  <a:lnTo>
                    <a:pt x="14" y="43"/>
                  </a:lnTo>
                  <a:lnTo>
                    <a:pt x="12" y="43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8" name="Freeform 470"/>
            <p:cNvSpPr>
              <a:spLocks/>
            </p:cNvSpPr>
            <p:nvPr/>
          </p:nvSpPr>
          <p:spPr bwMode="auto">
            <a:xfrm>
              <a:off x="1134" y="1023"/>
              <a:ext cx="51" cy="62"/>
            </a:xfrm>
            <a:custGeom>
              <a:avLst/>
              <a:gdLst>
                <a:gd name="T0" fmla="*/ 0 w 103"/>
                <a:gd name="T1" fmla="*/ 1 h 124"/>
                <a:gd name="T2" fmla="*/ 0 w 103"/>
                <a:gd name="T3" fmla="*/ 1 h 124"/>
                <a:gd name="T4" fmla="*/ 0 w 103"/>
                <a:gd name="T5" fmla="*/ 1 h 124"/>
                <a:gd name="T6" fmla="*/ 0 w 103"/>
                <a:gd name="T7" fmla="*/ 1 h 124"/>
                <a:gd name="T8" fmla="*/ 0 w 103"/>
                <a:gd name="T9" fmla="*/ 1 h 124"/>
                <a:gd name="T10" fmla="*/ 0 w 103"/>
                <a:gd name="T11" fmla="*/ 1 h 124"/>
                <a:gd name="T12" fmla="*/ 0 w 103"/>
                <a:gd name="T13" fmla="*/ 1 h 124"/>
                <a:gd name="T14" fmla="*/ 0 w 103"/>
                <a:gd name="T15" fmla="*/ 1 h 124"/>
                <a:gd name="T16" fmla="*/ 0 w 103"/>
                <a:gd name="T17" fmla="*/ 1 h 124"/>
                <a:gd name="T18" fmla="*/ 0 w 103"/>
                <a:gd name="T19" fmla="*/ 1 h 124"/>
                <a:gd name="T20" fmla="*/ 0 w 103"/>
                <a:gd name="T21" fmla="*/ 1 h 124"/>
                <a:gd name="T22" fmla="*/ 0 w 103"/>
                <a:gd name="T23" fmla="*/ 1 h 124"/>
                <a:gd name="T24" fmla="*/ 0 w 103"/>
                <a:gd name="T25" fmla="*/ 1 h 124"/>
                <a:gd name="T26" fmla="*/ 0 w 103"/>
                <a:gd name="T27" fmla="*/ 1 h 124"/>
                <a:gd name="T28" fmla="*/ 0 w 103"/>
                <a:gd name="T29" fmla="*/ 1 h 124"/>
                <a:gd name="T30" fmla="*/ 0 w 103"/>
                <a:gd name="T31" fmla="*/ 1 h 124"/>
                <a:gd name="T32" fmla="*/ 0 w 103"/>
                <a:gd name="T33" fmla="*/ 1 h 124"/>
                <a:gd name="T34" fmla="*/ 0 w 103"/>
                <a:gd name="T35" fmla="*/ 1 h 124"/>
                <a:gd name="T36" fmla="*/ 0 w 103"/>
                <a:gd name="T37" fmla="*/ 1 h 124"/>
                <a:gd name="T38" fmla="*/ 0 w 103"/>
                <a:gd name="T39" fmla="*/ 1 h 124"/>
                <a:gd name="T40" fmla="*/ 0 w 103"/>
                <a:gd name="T41" fmla="*/ 1 h 124"/>
                <a:gd name="T42" fmla="*/ 0 w 103"/>
                <a:gd name="T43" fmla="*/ 1 h 124"/>
                <a:gd name="T44" fmla="*/ 0 w 103"/>
                <a:gd name="T45" fmla="*/ 1 h 124"/>
                <a:gd name="T46" fmla="*/ 0 w 103"/>
                <a:gd name="T47" fmla="*/ 1 h 124"/>
                <a:gd name="T48" fmla="*/ 0 w 103"/>
                <a:gd name="T49" fmla="*/ 1 h 124"/>
                <a:gd name="T50" fmla="*/ 0 w 103"/>
                <a:gd name="T51" fmla="*/ 1 h 124"/>
                <a:gd name="T52" fmla="*/ 0 w 103"/>
                <a:gd name="T53" fmla="*/ 1 h 124"/>
                <a:gd name="T54" fmla="*/ 0 w 103"/>
                <a:gd name="T55" fmla="*/ 1 h 124"/>
                <a:gd name="T56" fmla="*/ 0 w 103"/>
                <a:gd name="T57" fmla="*/ 1 h 124"/>
                <a:gd name="T58" fmla="*/ 0 w 103"/>
                <a:gd name="T59" fmla="*/ 1 h 124"/>
                <a:gd name="T60" fmla="*/ 0 w 103"/>
                <a:gd name="T61" fmla="*/ 1 h 124"/>
                <a:gd name="T62" fmla="*/ 0 w 103"/>
                <a:gd name="T63" fmla="*/ 1 h 124"/>
                <a:gd name="T64" fmla="*/ 0 w 103"/>
                <a:gd name="T65" fmla="*/ 1 h 124"/>
                <a:gd name="T66" fmla="*/ 0 w 103"/>
                <a:gd name="T67" fmla="*/ 1 h 124"/>
                <a:gd name="T68" fmla="*/ 0 w 103"/>
                <a:gd name="T69" fmla="*/ 1 h 124"/>
                <a:gd name="T70" fmla="*/ 0 w 103"/>
                <a:gd name="T71" fmla="*/ 1 h 124"/>
                <a:gd name="T72" fmla="*/ 0 w 103"/>
                <a:gd name="T73" fmla="*/ 1 h 124"/>
                <a:gd name="T74" fmla="*/ 0 w 103"/>
                <a:gd name="T75" fmla="*/ 1 h 124"/>
                <a:gd name="T76" fmla="*/ 0 w 103"/>
                <a:gd name="T77" fmla="*/ 1 h 124"/>
                <a:gd name="T78" fmla="*/ 0 w 103"/>
                <a:gd name="T79" fmla="*/ 1 h 124"/>
                <a:gd name="T80" fmla="*/ 0 w 103"/>
                <a:gd name="T81" fmla="*/ 1 h 124"/>
                <a:gd name="T82" fmla="*/ 0 w 103"/>
                <a:gd name="T83" fmla="*/ 1 h 124"/>
                <a:gd name="T84" fmla="*/ 0 w 103"/>
                <a:gd name="T85" fmla="*/ 1 h 124"/>
                <a:gd name="T86" fmla="*/ 0 w 103"/>
                <a:gd name="T87" fmla="*/ 1 h 124"/>
                <a:gd name="T88" fmla="*/ 0 w 103"/>
                <a:gd name="T89" fmla="*/ 1 h 124"/>
                <a:gd name="T90" fmla="*/ 0 w 103"/>
                <a:gd name="T91" fmla="*/ 1 h 124"/>
                <a:gd name="T92" fmla="*/ 0 w 103"/>
                <a:gd name="T93" fmla="*/ 1 h 124"/>
                <a:gd name="T94" fmla="*/ 0 w 103"/>
                <a:gd name="T95" fmla="*/ 1 h 124"/>
                <a:gd name="T96" fmla="*/ 0 w 103"/>
                <a:gd name="T97" fmla="*/ 1 h 124"/>
                <a:gd name="T98" fmla="*/ 0 w 103"/>
                <a:gd name="T99" fmla="*/ 1 h 124"/>
                <a:gd name="T100" fmla="*/ 0 w 103"/>
                <a:gd name="T101" fmla="*/ 1 h 124"/>
                <a:gd name="T102" fmla="*/ 0 w 103"/>
                <a:gd name="T103" fmla="*/ 1 h 124"/>
                <a:gd name="T104" fmla="*/ 0 w 103"/>
                <a:gd name="T105" fmla="*/ 1 h 124"/>
                <a:gd name="T106" fmla="*/ 0 w 103"/>
                <a:gd name="T107" fmla="*/ 1 h 124"/>
                <a:gd name="T108" fmla="*/ 0 w 103"/>
                <a:gd name="T109" fmla="*/ 1 h 124"/>
                <a:gd name="T110" fmla="*/ 0 w 103"/>
                <a:gd name="T111" fmla="*/ 1 h 1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3"/>
                <a:gd name="T169" fmla="*/ 0 h 124"/>
                <a:gd name="T170" fmla="*/ 103 w 103"/>
                <a:gd name="T171" fmla="*/ 124 h 1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3" h="124">
                  <a:moveTo>
                    <a:pt x="92" y="63"/>
                  </a:moveTo>
                  <a:lnTo>
                    <a:pt x="97" y="63"/>
                  </a:lnTo>
                  <a:lnTo>
                    <a:pt x="97" y="55"/>
                  </a:lnTo>
                  <a:lnTo>
                    <a:pt x="98" y="52"/>
                  </a:lnTo>
                  <a:lnTo>
                    <a:pt x="100" y="50"/>
                  </a:lnTo>
                  <a:lnTo>
                    <a:pt x="100" y="48"/>
                  </a:lnTo>
                  <a:lnTo>
                    <a:pt x="100" y="46"/>
                  </a:lnTo>
                  <a:lnTo>
                    <a:pt x="101" y="44"/>
                  </a:lnTo>
                  <a:lnTo>
                    <a:pt x="103" y="41"/>
                  </a:lnTo>
                  <a:lnTo>
                    <a:pt x="103" y="37"/>
                  </a:lnTo>
                  <a:lnTo>
                    <a:pt x="103" y="31"/>
                  </a:lnTo>
                  <a:lnTo>
                    <a:pt x="101" y="21"/>
                  </a:lnTo>
                  <a:lnTo>
                    <a:pt x="95" y="10"/>
                  </a:lnTo>
                  <a:lnTo>
                    <a:pt x="88" y="2"/>
                  </a:lnTo>
                  <a:lnTo>
                    <a:pt x="77" y="0"/>
                  </a:lnTo>
                  <a:lnTo>
                    <a:pt x="70" y="3"/>
                  </a:lnTo>
                  <a:lnTo>
                    <a:pt x="65" y="7"/>
                  </a:lnTo>
                  <a:lnTo>
                    <a:pt x="62" y="11"/>
                  </a:lnTo>
                  <a:lnTo>
                    <a:pt x="61" y="17"/>
                  </a:lnTo>
                  <a:lnTo>
                    <a:pt x="61" y="22"/>
                  </a:lnTo>
                  <a:lnTo>
                    <a:pt x="59" y="26"/>
                  </a:lnTo>
                  <a:lnTo>
                    <a:pt x="58" y="31"/>
                  </a:lnTo>
                  <a:lnTo>
                    <a:pt x="58" y="35"/>
                  </a:lnTo>
                  <a:lnTo>
                    <a:pt x="58" y="39"/>
                  </a:lnTo>
                  <a:lnTo>
                    <a:pt x="62" y="43"/>
                  </a:lnTo>
                  <a:lnTo>
                    <a:pt x="67" y="48"/>
                  </a:lnTo>
                  <a:lnTo>
                    <a:pt x="71" y="52"/>
                  </a:lnTo>
                  <a:lnTo>
                    <a:pt x="68" y="59"/>
                  </a:lnTo>
                  <a:lnTo>
                    <a:pt x="71" y="62"/>
                  </a:lnTo>
                  <a:lnTo>
                    <a:pt x="71" y="63"/>
                  </a:lnTo>
                  <a:lnTo>
                    <a:pt x="71" y="66"/>
                  </a:lnTo>
                  <a:lnTo>
                    <a:pt x="70" y="68"/>
                  </a:lnTo>
                  <a:lnTo>
                    <a:pt x="68" y="70"/>
                  </a:lnTo>
                  <a:lnTo>
                    <a:pt x="65" y="73"/>
                  </a:lnTo>
                  <a:lnTo>
                    <a:pt x="59" y="76"/>
                  </a:lnTo>
                  <a:lnTo>
                    <a:pt x="53" y="79"/>
                  </a:lnTo>
                  <a:lnTo>
                    <a:pt x="49" y="81"/>
                  </a:lnTo>
                  <a:lnTo>
                    <a:pt x="44" y="84"/>
                  </a:lnTo>
                  <a:lnTo>
                    <a:pt x="38" y="88"/>
                  </a:lnTo>
                  <a:lnTo>
                    <a:pt x="34" y="92"/>
                  </a:lnTo>
                  <a:lnTo>
                    <a:pt x="31" y="95"/>
                  </a:lnTo>
                  <a:lnTo>
                    <a:pt x="29" y="95"/>
                  </a:lnTo>
                  <a:lnTo>
                    <a:pt x="28" y="95"/>
                  </a:lnTo>
                  <a:lnTo>
                    <a:pt x="25" y="94"/>
                  </a:lnTo>
                  <a:lnTo>
                    <a:pt x="23" y="92"/>
                  </a:lnTo>
                  <a:lnTo>
                    <a:pt x="22" y="91"/>
                  </a:lnTo>
                  <a:lnTo>
                    <a:pt x="20" y="91"/>
                  </a:lnTo>
                  <a:lnTo>
                    <a:pt x="17" y="91"/>
                  </a:lnTo>
                  <a:lnTo>
                    <a:pt x="14" y="91"/>
                  </a:lnTo>
                  <a:lnTo>
                    <a:pt x="13" y="91"/>
                  </a:lnTo>
                  <a:lnTo>
                    <a:pt x="11" y="92"/>
                  </a:lnTo>
                  <a:lnTo>
                    <a:pt x="11" y="94"/>
                  </a:lnTo>
                  <a:lnTo>
                    <a:pt x="11" y="95"/>
                  </a:lnTo>
                  <a:lnTo>
                    <a:pt x="14" y="95"/>
                  </a:lnTo>
                  <a:lnTo>
                    <a:pt x="17" y="96"/>
                  </a:lnTo>
                  <a:lnTo>
                    <a:pt x="17" y="98"/>
                  </a:lnTo>
                  <a:lnTo>
                    <a:pt x="14" y="99"/>
                  </a:lnTo>
                  <a:lnTo>
                    <a:pt x="10" y="103"/>
                  </a:lnTo>
                  <a:lnTo>
                    <a:pt x="5" y="106"/>
                  </a:lnTo>
                  <a:lnTo>
                    <a:pt x="3" y="109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4"/>
                  </a:lnTo>
                  <a:lnTo>
                    <a:pt x="1" y="114"/>
                  </a:lnTo>
                  <a:lnTo>
                    <a:pt x="3" y="113"/>
                  </a:lnTo>
                  <a:lnTo>
                    <a:pt x="4" y="111"/>
                  </a:lnTo>
                  <a:lnTo>
                    <a:pt x="7" y="110"/>
                  </a:lnTo>
                  <a:lnTo>
                    <a:pt x="10" y="109"/>
                  </a:lnTo>
                  <a:lnTo>
                    <a:pt x="11" y="109"/>
                  </a:lnTo>
                  <a:lnTo>
                    <a:pt x="8" y="111"/>
                  </a:lnTo>
                  <a:lnTo>
                    <a:pt x="5" y="114"/>
                  </a:lnTo>
                  <a:lnTo>
                    <a:pt x="4" y="116"/>
                  </a:lnTo>
                  <a:lnTo>
                    <a:pt x="4" y="117"/>
                  </a:lnTo>
                  <a:lnTo>
                    <a:pt x="4" y="118"/>
                  </a:lnTo>
                  <a:lnTo>
                    <a:pt x="5" y="120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1"/>
                  </a:lnTo>
                  <a:lnTo>
                    <a:pt x="11" y="121"/>
                  </a:lnTo>
                  <a:lnTo>
                    <a:pt x="13" y="121"/>
                  </a:lnTo>
                  <a:lnTo>
                    <a:pt x="14" y="120"/>
                  </a:lnTo>
                  <a:lnTo>
                    <a:pt x="14" y="118"/>
                  </a:lnTo>
                  <a:lnTo>
                    <a:pt x="17" y="117"/>
                  </a:lnTo>
                  <a:lnTo>
                    <a:pt x="19" y="116"/>
                  </a:lnTo>
                  <a:lnTo>
                    <a:pt x="17" y="117"/>
                  </a:lnTo>
                  <a:lnTo>
                    <a:pt x="17" y="118"/>
                  </a:lnTo>
                  <a:lnTo>
                    <a:pt x="17" y="121"/>
                  </a:lnTo>
                  <a:lnTo>
                    <a:pt x="17" y="122"/>
                  </a:lnTo>
                  <a:lnTo>
                    <a:pt x="16" y="122"/>
                  </a:lnTo>
                  <a:lnTo>
                    <a:pt x="17" y="124"/>
                  </a:lnTo>
                  <a:lnTo>
                    <a:pt x="19" y="124"/>
                  </a:lnTo>
                  <a:lnTo>
                    <a:pt x="19" y="122"/>
                  </a:lnTo>
                  <a:lnTo>
                    <a:pt x="22" y="118"/>
                  </a:lnTo>
                  <a:lnTo>
                    <a:pt x="25" y="117"/>
                  </a:lnTo>
                  <a:lnTo>
                    <a:pt x="29" y="114"/>
                  </a:lnTo>
                  <a:lnTo>
                    <a:pt x="31" y="113"/>
                  </a:lnTo>
                  <a:lnTo>
                    <a:pt x="32" y="111"/>
                  </a:lnTo>
                  <a:lnTo>
                    <a:pt x="34" y="110"/>
                  </a:lnTo>
                  <a:lnTo>
                    <a:pt x="35" y="109"/>
                  </a:lnTo>
                  <a:lnTo>
                    <a:pt x="37" y="106"/>
                  </a:lnTo>
                  <a:lnTo>
                    <a:pt x="38" y="105"/>
                  </a:lnTo>
                  <a:lnTo>
                    <a:pt x="43" y="102"/>
                  </a:lnTo>
                  <a:lnTo>
                    <a:pt x="47" y="101"/>
                  </a:lnTo>
                  <a:lnTo>
                    <a:pt x="53" y="99"/>
                  </a:lnTo>
                  <a:lnTo>
                    <a:pt x="61" y="96"/>
                  </a:lnTo>
                  <a:lnTo>
                    <a:pt x="71" y="92"/>
                  </a:lnTo>
                  <a:lnTo>
                    <a:pt x="80" y="87"/>
                  </a:lnTo>
                  <a:lnTo>
                    <a:pt x="85" y="81"/>
                  </a:lnTo>
                  <a:lnTo>
                    <a:pt x="88" y="79"/>
                  </a:lnTo>
                  <a:lnTo>
                    <a:pt x="91" y="73"/>
                  </a:lnTo>
                  <a:lnTo>
                    <a:pt x="92" y="68"/>
                  </a:lnTo>
                  <a:lnTo>
                    <a:pt x="92" y="63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69" name="Freeform 471"/>
            <p:cNvSpPr>
              <a:spLocks/>
            </p:cNvSpPr>
            <p:nvPr/>
          </p:nvSpPr>
          <p:spPr bwMode="auto">
            <a:xfrm>
              <a:off x="858" y="1009"/>
              <a:ext cx="110" cy="136"/>
            </a:xfrm>
            <a:custGeom>
              <a:avLst/>
              <a:gdLst>
                <a:gd name="T0" fmla="*/ 1 w 220"/>
                <a:gd name="T1" fmla="*/ 1 h 272"/>
                <a:gd name="T2" fmla="*/ 1 w 220"/>
                <a:gd name="T3" fmla="*/ 1 h 272"/>
                <a:gd name="T4" fmla="*/ 1 w 220"/>
                <a:gd name="T5" fmla="*/ 1 h 272"/>
                <a:gd name="T6" fmla="*/ 1 w 220"/>
                <a:gd name="T7" fmla="*/ 1 h 272"/>
                <a:gd name="T8" fmla="*/ 1 w 220"/>
                <a:gd name="T9" fmla="*/ 1 h 272"/>
                <a:gd name="T10" fmla="*/ 1 w 220"/>
                <a:gd name="T11" fmla="*/ 1 h 272"/>
                <a:gd name="T12" fmla="*/ 1 w 220"/>
                <a:gd name="T13" fmla="*/ 1 h 272"/>
                <a:gd name="T14" fmla="*/ 1 w 220"/>
                <a:gd name="T15" fmla="*/ 1 h 272"/>
                <a:gd name="T16" fmla="*/ 1 w 220"/>
                <a:gd name="T17" fmla="*/ 1 h 272"/>
                <a:gd name="T18" fmla="*/ 1 w 220"/>
                <a:gd name="T19" fmla="*/ 1 h 272"/>
                <a:gd name="T20" fmla="*/ 1 w 220"/>
                <a:gd name="T21" fmla="*/ 1 h 272"/>
                <a:gd name="T22" fmla="*/ 1 w 220"/>
                <a:gd name="T23" fmla="*/ 1 h 272"/>
                <a:gd name="T24" fmla="*/ 1 w 220"/>
                <a:gd name="T25" fmla="*/ 1 h 272"/>
                <a:gd name="T26" fmla="*/ 1 w 220"/>
                <a:gd name="T27" fmla="*/ 1 h 272"/>
                <a:gd name="T28" fmla="*/ 1 w 220"/>
                <a:gd name="T29" fmla="*/ 1 h 272"/>
                <a:gd name="T30" fmla="*/ 1 w 220"/>
                <a:gd name="T31" fmla="*/ 1 h 272"/>
                <a:gd name="T32" fmla="*/ 1 w 220"/>
                <a:gd name="T33" fmla="*/ 1 h 272"/>
                <a:gd name="T34" fmla="*/ 1 w 220"/>
                <a:gd name="T35" fmla="*/ 1 h 272"/>
                <a:gd name="T36" fmla="*/ 1 w 220"/>
                <a:gd name="T37" fmla="*/ 1 h 272"/>
                <a:gd name="T38" fmla="*/ 1 w 220"/>
                <a:gd name="T39" fmla="*/ 1 h 272"/>
                <a:gd name="T40" fmla="*/ 1 w 220"/>
                <a:gd name="T41" fmla="*/ 1 h 272"/>
                <a:gd name="T42" fmla="*/ 1 w 220"/>
                <a:gd name="T43" fmla="*/ 1 h 272"/>
                <a:gd name="T44" fmla="*/ 0 w 220"/>
                <a:gd name="T45" fmla="*/ 1 h 272"/>
                <a:gd name="T46" fmla="*/ 1 w 220"/>
                <a:gd name="T47" fmla="*/ 1 h 272"/>
                <a:gd name="T48" fmla="*/ 1 w 220"/>
                <a:gd name="T49" fmla="*/ 1 h 272"/>
                <a:gd name="T50" fmla="*/ 1 w 220"/>
                <a:gd name="T51" fmla="*/ 1 h 272"/>
                <a:gd name="T52" fmla="*/ 1 w 220"/>
                <a:gd name="T53" fmla="*/ 1 h 272"/>
                <a:gd name="T54" fmla="*/ 1 w 220"/>
                <a:gd name="T55" fmla="*/ 1 h 272"/>
                <a:gd name="T56" fmla="*/ 1 w 220"/>
                <a:gd name="T57" fmla="*/ 1 h 272"/>
                <a:gd name="T58" fmla="*/ 1 w 220"/>
                <a:gd name="T59" fmla="*/ 1 h 272"/>
                <a:gd name="T60" fmla="*/ 1 w 220"/>
                <a:gd name="T61" fmla="*/ 1 h 272"/>
                <a:gd name="T62" fmla="*/ 1 w 220"/>
                <a:gd name="T63" fmla="*/ 1 h 272"/>
                <a:gd name="T64" fmla="*/ 1 w 220"/>
                <a:gd name="T65" fmla="*/ 1 h 272"/>
                <a:gd name="T66" fmla="*/ 1 w 220"/>
                <a:gd name="T67" fmla="*/ 1 h 272"/>
                <a:gd name="T68" fmla="*/ 1 w 220"/>
                <a:gd name="T69" fmla="*/ 1 h 272"/>
                <a:gd name="T70" fmla="*/ 1 w 220"/>
                <a:gd name="T71" fmla="*/ 1 h 272"/>
                <a:gd name="T72" fmla="*/ 1 w 220"/>
                <a:gd name="T73" fmla="*/ 1 h 272"/>
                <a:gd name="T74" fmla="*/ 1 w 220"/>
                <a:gd name="T75" fmla="*/ 1 h 272"/>
                <a:gd name="T76" fmla="*/ 1 w 220"/>
                <a:gd name="T77" fmla="*/ 1 h 272"/>
                <a:gd name="T78" fmla="*/ 1 w 220"/>
                <a:gd name="T79" fmla="*/ 1 h 272"/>
                <a:gd name="T80" fmla="*/ 1 w 220"/>
                <a:gd name="T81" fmla="*/ 1 h 272"/>
                <a:gd name="T82" fmla="*/ 1 w 220"/>
                <a:gd name="T83" fmla="*/ 1 h 272"/>
                <a:gd name="T84" fmla="*/ 1 w 220"/>
                <a:gd name="T85" fmla="*/ 0 h 272"/>
                <a:gd name="T86" fmla="*/ 1 w 220"/>
                <a:gd name="T87" fmla="*/ 1 h 272"/>
                <a:gd name="T88" fmla="*/ 1 w 220"/>
                <a:gd name="T89" fmla="*/ 1 h 272"/>
                <a:gd name="T90" fmla="*/ 1 w 220"/>
                <a:gd name="T91" fmla="*/ 1 h 272"/>
                <a:gd name="T92" fmla="*/ 1 w 220"/>
                <a:gd name="T93" fmla="*/ 1 h 272"/>
                <a:gd name="T94" fmla="*/ 1 w 220"/>
                <a:gd name="T95" fmla="*/ 1 h 272"/>
                <a:gd name="T96" fmla="*/ 1 w 220"/>
                <a:gd name="T97" fmla="*/ 1 h 272"/>
                <a:gd name="T98" fmla="*/ 1 w 220"/>
                <a:gd name="T99" fmla="*/ 1 h 272"/>
                <a:gd name="T100" fmla="*/ 1 w 220"/>
                <a:gd name="T101" fmla="*/ 1 h 272"/>
                <a:gd name="T102" fmla="*/ 1 w 220"/>
                <a:gd name="T103" fmla="*/ 1 h 272"/>
                <a:gd name="T104" fmla="*/ 1 w 220"/>
                <a:gd name="T105" fmla="*/ 1 h 272"/>
                <a:gd name="T106" fmla="*/ 1 w 220"/>
                <a:gd name="T107" fmla="*/ 1 h 272"/>
                <a:gd name="T108" fmla="*/ 1 w 220"/>
                <a:gd name="T109" fmla="*/ 1 h 272"/>
                <a:gd name="T110" fmla="*/ 1 w 220"/>
                <a:gd name="T111" fmla="*/ 1 h 272"/>
                <a:gd name="T112" fmla="*/ 1 w 220"/>
                <a:gd name="T113" fmla="*/ 1 h 272"/>
                <a:gd name="T114" fmla="*/ 1 w 220"/>
                <a:gd name="T115" fmla="*/ 1 h 272"/>
                <a:gd name="T116" fmla="*/ 1 w 220"/>
                <a:gd name="T117" fmla="*/ 1 h 272"/>
                <a:gd name="T118" fmla="*/ 1 w 220"/>
                <a:gd name="T119" fmla="*/ 1 h 272"/>
                <a:gd name="T120" fmla="*/ 1 w 220"/>
                <a:gd name="T121" fmla="*/ 1 h 272"/>
                <a:gd name="T122" fmla="*/ 1 w 220"/>
                <a:gd name="T123" fmla="*/ 1 h 27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20"/>
                <a:gd name="T187" fmla="*/ 0 h 272"/>
                <a:gd name="T188" fmla="*/ 220 w 220"/>
                <a:gd name="T189" fmla="*/ 272 h 27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20" h="272">
                  <a:moveTo>
                    <a:pt x="193" y="202"/>
                  </a:moveTo>
                  <a:lnTo>
                    <a:pt x="193" y="205"/>
                  </a:lnTo>
                  <a:lnTo>
                    <a:pt x="193" y="206"/>
                  </a:lnTo>
                  <a:lnTo>
                    <a:pt x="193" y="209"/>
                  </a:lnTo>
                  <a:lnTo>
                    <a:pt x="193" y="212"/>
                  </a:lnTo>
                  <a:lnTo>
                    <a:pt x="196" y="211"/>
                  </a:lnTo>
                  <a:lnTo>
                    <a:pt x="199" y="211"/>
                  </a:lnTo>
                  <a:lnTo>
                    <a:pt x="202" y="212"/>
                  </a:lnTo>
                  <a:lnTo>
                    <a:pt x="205" y="212"/>
                  </a:lnTo>
                  <a:lnTo>
                    <a:pt x="210" y="220"/>
                  </a:lnTo>
                  <a:lnTo>
                    <a:pt x="217" y="234"/>
                  </a:lnTo>
                  <a:lnTo>
                    <a:pt x="220" y="250"/>
                  </a:lnTo>
                  <a:lnTo>
                    <a:pt x="216" y="268"/>
                  </a:lnTo>
                  <a:lnTo>
                    <a:pt x="210" y="268"/>
                  </a:lnTo>
                  <a:lnTo>
                    <a:pt x="207" y="267"/>
                  </a:lnTo>
                  <a:lnTo>
                    <a:pt x="204" y="264"/>
                  </a:lnTo>
                  <a:lnTo>
                    <a:pt x="202" y="261"/>
                  </a:lnTo>
                  <a:lnTo>
                    <a:pt x="199" y="256"/>
                  </a:lnTo>
                  <a:lnTo>
                    <a:pt x="196" y="250"/>
                  </a:lnTo>
                  <a:lnTo>
                    <a:pt x="192" y="246"/>
                  </a:lnTo>
                  <a:lnTo>
                    <a:pt x="189" y="243"/>
                  </a:lnTo>
                  <a:lnTo>
                    <a:pt x="187" y="241"/>
                  </a:lnTo>
                  <a:lnTo>
                    <a:pt x="184" y="235"/>
                  </a:lnTo>
                  <a:lnTo>
                    <a:pt x="183" y="231"/>
                  </a:lnTo>
                  <a:lnTo>
                    <a:pt x="183" y="230"/>
                  </a:lnTo>
                  <a:lnTo>
                    <a:pt x="180" y="231"/>
                  </a:lnTo>
                  <a:lnTo>
                    <a:pt x="178" y="232"/>
                  </a:lnTo>
                  <a:lnTo>
                    <a:pt x="177" y="234"/>
                  </a:lnTo>
                  <a:lnTo>
                    <a:pt x="172" y="232"/>
                  </a:lnTo>
                  <a:lnTo>
                    <a:pt x="168" y="231"/>
                  </a:lnTo>
                  <a:lnTo>
                    <a:pt x="162" y="230"/>
                  </a:lnTo>
                  <a:lnTo>
                    <a:pt x="154" y="227"/>
                  </a:lnTo>
                  <a:lnTo>
                    <a:pt x="147" y="226"/>
                  </a:lnTo>
                  <a:lnTo>
                    <a:pt x="141" y="223"/>
                  </a:lnTo>
                  <a:lnTo>
                    <a:pt x="136" y="220"/>
                  </a:lnTo>
                  <a:lnTo>
                    <a:pt x="132" y="219"/>
                  </a:lnTo>
                  <a:lnTo>
                    <a:pt x="127" y="213"/>
                  </a:lnTo>
                  <a:lnTo>
                    <a:pt x="120" y="208"/>
                  </a:lnTo>
                  <a:lnTo>
                    <a:pt x="114" y="201"/>
                  </a:lnTo>
                  <a:lnTo>
                    <a:pt x="109" y="195"/>
                  </a:lnTo>
                  <a:lnTo>
                    <a:pt x="106" y="190"/>
                  </a:lnTo>
                  <a:lnTo>
                    <a:pt x="103" y="186"/>
                  </a:lnTo>
                  <a:lnTo>
                    <a:pt x="99" y="184"/>
                  </a:lnTo>
                  <a:lnTo>
                    <a:pt x="97" y="183"/>
                  </a:lnTo>
                  <a:lnTo>
                    <a:pt x="93" y="189"/>
                  </a:lnTo>
                  <a:lnTo>
                    <a:pt x="85" y="195"/>
                  </a:lnTo>
                  <a:lnTo>
                    <a:pt x="76" y="202"/>
                  </a:lnTo>
                  <a:lnTo>
                    <a:pt x="66" y="205"/>
                  </a:lnTo>
                  <a:lnTo>
                    <a:pt x="70" y="213"/>
                  </a:lnTo>
                  <a:lnTo>
                    <a:pt x="72" y="224"/>
                  </a:lnTo>
                  <a:lnTo>
                    <a:pt x="72" y="237"/>
                  </a:lnTo>
                  <a:lnTo>
                    <a:pt x="70" y="245"/>
                  </a:lnTo>
                  <a:lnTo>
                    <a:pt x="66" y="245"/>
                  </a:lnTo>
                  <a:lnTo>
                    <a:pt x="63" y="245"/>
                  </a:lnTo>
                  <a:lnTo>
                    <a:pt x="61" y="245"/>
                  </a:lnTo>
                  <a:lnTo>
                    <a:pt x="63" y="252"/>
                  </a:lnTo>
                  <a:lnTo>
                    <a:pt x="63" y="260"/>
                  </a:lnTo>
                  <a:lnTo>
                    <a:pt x="63" y="267"/>
                  </a:lnTo>
                  <a:lnTo>
                    <a:pt x="61" y="272"/>
                  </a:lnTo>
                  <a:lnTo>
                    <a:pt x="57" y="271"/>
                  </a:lnTo>
                  <a:lnTo>
                    <a:pt x="49" y="270"/>
                  </a:lnTo>
                  <a:lnTo>
                    <a:pt x="41" y="267"/>
                  </a:lnTo>
                  <a:lnTo>
                    <a:pt x="29" y="263"/>
                  </a:lnTo>
                  <a:lnTo>
                    <a:pt x="18" y="260"/>
                  </a:lnTo>
                  <a:lnTo>
                    <a:pt x="9" y="257"/>
                  </a:lnTo>
                  <a:lnTo>
                    <a:pt x="3" y="256"/>
                  </a:lnTo>
                  <a:lnTo>
                    <a:pt x="0" y="254"/>
                  </a:lnTo>
                  <a:lnTo>
                    <a:pt x="2" y="250"/>
                  </a:lnTo>
                  <a:lnTo>
                    <a:pt x="5" y="246"/>
                  </a:lnTo>
                  <a:lnTo>
                    <a:pt x="11" y="242"/>
                  </a:lnTo>
                  <a:lnTo>
                    <a:pt x="17" y="241"/>
                  </a:lnTo>
                  <a:lnTo>
                    <a:pt x="24" y="242"/>
                  </a:lnTo>
                  <a:lnTo>
                    <a:pt x="30" y="241"/>
                  </a:lnTo>
                  <a:lnTo>
                    <a:pt x="36" y="239"/>
                  </a:lnTo>
                  <a:lnTo>
                    <a:pt x="39" y="238"/>
                  </a:lnTo>
                  <a:lnTo>
                    <a:pt x="32" y="238"/>
                  </a:lnTo>
                  <a:lnTo>
                    <a:pt x="32" y="223"/>
                  </a:lnTo>
                  <a:lnTo>
                    <a:pt x="33" y="205"/>
                  </a:lnTo>
                  <a:lnTo>
                    <a:pt x="36" y="189"/>
                  </a:lnTo>
                  <a:lnTo>
                    <a:pt x="39" y="180"/>
                  </a:lnTo>
                  <a:lnTo>
                    <a:pt x="44" y="175"/>
                  </a:lnTo>
                  <a:lnTo>
                    <a:pt x="52" y="168"/>
                  </a:lnTo>
                  <a:lnTo>
                    <a:pt x="63" y="162"/>
                  </a:lnTo>
                  <a:lnTo>
                    <a:pt x="70" y="160"/>
                  </a:lnTo>
                  <a:lnTo>
                    <a:pt x="69" y="158"/>
                  </a:lnTo>
                  <a:lnTo>
                    <a:pt x="69" y="154"/>
                  </a:lnTo>
                  <a:lnTo>
                    <a:pt x="69" y="151"/>
                  </a:lnTo>
                  <a:lnTo>
                    <a:pt x="70" y="149"/>
                  </a:lnTo>
                  <a:lnTo>
                    <a:pt x="64" y="142"/>
                  </a:lnTo>
                  <a:lnTo>
                    <a:pt x="58" y="131"/>
                  </a:lnTo>
                  <a:lnTo>
                    <a:pt x="52" y="120"/>
                  </a:lnTo>
                  <a:lnTo>
                    <a:pt x="51" y="110"/>
                  </a:lnTo>
                  <a:lnTo>
                    <a:pt x="52" y="101"/>
                  </a:lnTo>
                  <a:lnTo>
                    <a:pt x="51" y="88"/>
                  </a:lnTo>
                  <a:lnTo>
                    <a:pt x="46" y="77"/>
                  </a:lnTo>
                  <a:lnTo>
                    <a:pt x="36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20" y="72"/>
                  </a:lnTo>
                  <a:lnTo>
                    <a:pt x="17" y="68"/>
                  </a:lnTo>
                  <a:lnTo>
                    <a:pt x="15" y="64"/>
                  </a:lnTo>
                  <a:lnTo>
                    <a:pt x="15" y="61"/>
                  </a:lnTo>
                  <a:lnTo>
                    <a:pt x="14" y="57"/>
                  </a:lnTo>
                  <a:lnTo>
                    <a:pt x="12" y="54"/>
                  </a:lnTo>
                  <a:lnTo>
                    <a:pt x="11" y="53"/>
                  </a:lnTo>
                  <a:lnTo>
                    <a:pt x="9" y="51"/>
                  </a:lnTo>
                  <a:lnTo>
                    <a:pt x="9" y="50"/>
                  </a:lnTo>
                  <a:lnTo>
                    <a:pt x="9" y="49"/>
                  </a:lnTo>
                  <a:lnTo>
                    <a:pt x="11" y="46"/>
                  </a:lnTo>
                  <a:lnTo>
                    <a:pt x="12" y="44"/>
                  </a:lnTo>
                  <a:lnTo>
                    <a:pt x="15" y="43"/>
                  </a:lnTo>
                  <a:lnTo>
                    <a:pt x="15" y="42"/>
                  </a:lnTo>
                  <a:lnTo>
                    <a:pt x="14" y="38"/>
                  </a:lnTo>
                  <a:lnTo>
                    <a:pt x="14" y="35"/>
                  </a:lnTo>
                  <a:lnTo>
                    <a:pt x="12" y="31"/>
                  </a:lnTo>
                  <a:lnTo>
                    <a:pt x="15" y="24"/>
                  </a:lnTo>
                  <a:lnTo>
                    <a:pt x="14" y="18"/>
                  </a:lnTo>
                  <a:lnTo>
                    <a:pt x="14" y="11"/>
                  </a:lnTo>
                  <a:lnTo>
                    <a:pt x="17" y="6"/>
                  </a:lnTo>
                  <a:lnTo>
                    <a:pt x="23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1" y="10"/>
                  </a:lnTo>
                  <a:lnTo>
                    <a:pt x="23" y="11"/>
                  </a:lnTo>
                  <a:lnTo>
                    <a:pt x="24" y="7"/>
                  </a:lnTo>
                  <a:lnTo>
                    <a:pt x="30" y="2"/>
                  </a:lnTo>
                  <a:lnTo>
                    <a:pt x="39" y="0"/>
                  </a:lnTo>
                  <a:lnTo>
                    <a:pt x="51" y="3"/>
                  </a:lnTo>
                  <a:lnTo>
                    <a:pt x="49" y="3"/>
                  </a:lnTo>
                  <a:lnTo>
                    <a:pt x="48" y="6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51" y="7"/>
                  </a:lnTo>
                  <a:lnTo>
                    <a:pt x="60" y="6"/>
                  </a:lnTo>
                  <a:lnTo>
                    <a:pt x="69" y="11"/>
                  </a:lnTo>
                  <a:lnTo>
                    <a:pt x="81" y="24"/>
                  </a:lnTo>
                  <a:lnTo>
                    <a:pt x="78" y="24"/>
                  </a:lnTo>
                  <a:lnTo>
                    <a:pt x="76" y="24"/>
                  </a:lnTo>
                  <a:lnTo>
                    <a:pt x="75" y="24"/>
                  </a:lnTo>
                  <a:lnTo>
                    <a:pt x="73" y="25"/>
                  </a:lnTo>
                  <a:lnTo>
                    <a:pt x="76" y="25"/>
                  </a:lnTo>
                  <a:lnTo>
                    <a:pt x="79" y="28"/>
                  </a:lnTo>
                  <a:lnTo>
                    <a:pt x="81" y="33"/>
                  </a:lnTo>
                  <a:lnTo>
                    <a:pt x="81" y="43"/>
                  </a:lnTo>
                  <a:lnTo>
                    <a:pt x="81" y="42"/>
                  </a:lnTo>
                  <a:lnTo>
                    <a:pt x="78" y="42"/>
                  </a:lnTo>
                  <a:lnTo>
                    <a:pt x="76" y="42"/>
                  </a:lnTo>
                  <a:lnTo>
                    <a:pt x="73" y="43"/>
                  </a:lnTo>
                  <a:lnTo>
                    <a:pt x="76" y="44"/>
                  </a:lnTo>
                  <a:lnTo>
                    <a:pt x="78" y="49"/>
                  </a:lnTo>
                  <a:lnTo>
                    <a:pt x="76" y="53"/>
                  </a:lnTo>
                  <a:lnTo>
                    <a:pt x="70" y="57"/>
                  </a:lnTo>
                  <a:lnTo>
                    <a:pt x="66" y="60"/>
                  </a:lnTo>
                  <a:lnTo>
                    <a:pt x="64" y="61"/>
                  </a:lnTo>
                  <a:lnTo>
                    <a:pt x="66" y="61"/>
                  </a:lnTo>
                  <a:lnTo>
                    <a:pt x="67" y="64"/>
                  </a:lnTo>
                  <a:lnTo>
                    <a:pt x="70" y="66"/>
                  </a:lnTo>
                  <a:lnTo>
                    <a:pt x="72" y="70"/>
                  </a:lnTo>
                  <a:lnTo>
                    <a:pt x="73" y="72"/>
                  </a:lnTo>
                  <a:lnTo>
                    <a:pt x="76" y="73"/>
                  </a:lnTo>
                  <a:lnTo>
                    <a:pt x="82" y="76"/>
                  </a:lnTo>
                  <a:lnTo>
                    <a:pt x="90" y="80"/>
                  </a:lnTo>
                  <a:lnTo>
                    <a:pt x="96" y="86"/>
                  </a:lnTo>
                  <a:lnTo>
                    <a:pt x="105" y="97"/>
                  </a:lnTo>
                  <a:lnTo>
                    <a:pt x="115" y="110"/>
                  </a:lnTo>
                  <a:lnTo>
                    <a:pt x="121" y="127"/>
                  </a:lnTo>
                  <a:lnTo>
                    <a:pt x="120" y="140"/>
                  </a:lnTo>
                  <a:lnTo>
                    <a:pt x="123" y="139"/>
                  </a:lnTo>
                  <a:lnTo>
                    <a:pt x="124" y="138"/>
                  </a:lnTo>
                  <a:lnTo>
                    <a:pt x="127" y="138"/>
                  </a:lnTo>
                  <a:lnTo>
                    <a:pt x="129" y="142"/>
                  </a:lnTo>
                  <a:lnTo>
                    <a:pt x="130" y="147"/>
                  </a:lnTo>
                  <a:lnTo>
                    <a:pt x="130" y="154"/>
                  </a:lnTo>
                  <a:lnTo>
                    <a:pt x="129" y="160"/>
                  </a:lnTo>
                  <a:lnTo>
                    <a:pt x="135" y="164"/>
                  </a:lnTo>
                  <a:lnTo>
                    <a:pt x="144" y="173"/>
                  </a:lnTo>
                  <a:lnTo>
                    <a:pt x="150" y="184"/>
                  </a:lnTo>
                  <a:lnTo>
                    <a:pt x="154" y="195"/>
                  </a:lnTo>
                  <a:lnTo>
                    <a:pt x="163" y="198"/>
                  </a:lnTo>
                  <a:lnTo>
                    <a:pt x="177" y="200"/>
                  </a:lnTo>
                  <a:lnTo>
                    <a:pt x="187" y="201"/>
                  </a:lnTo>
                  <a:lnTo>
                    <a:pt x="193" y="202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70" name="Freeform 472"/>
            <p:cNvSpPr>
              <a:spLocks/>
            </p:cNvSpPr>
            <p:nvPr/>
          </p:nvSpPr>
          <p:spPr bwMode="auto">
            <a:xfrm>
              <a:off x="834" y="1049"/>
              <a:ext cx="59" cy="34"/>
            </a:xfrm>
            <a:custGeom>
              <a:avLst/>
              <a:gdLst>
                <a:gd name="T0" fmla="*/ 1 w 118"/>
                <a:gd name="T1" fmla="*/ 1 h 68"/>
                <a:gd name="T2" fmla="*/ 1 w 118"/>
                <a:gd name="T3" fmla="*/ 1 h 68"/>
                <a:gd name="T4" fmla="*/ 1 w 118"/>
                <a:gd name="T5" fmla="*/ 1 h 68"/>
                <a:gd name="T6" fmla="*/ 1 w 118"/>
                <a:gd name="T7" fmla="*/ 0 h 68"/>
                <a:gd name="T8" fmla="*/ 1 w 118"/>
                <a:gd name="T9" fmla="*/ 1 h 68"/>
                <a:gd name="T10" fmla="*/ 1 w 118"/>
                <a:gd name="T11" fmla="*/ 1 h 68"/>
                <a:gd name="T12" fmla="*/ 1 w 118"/>
                <a:gd name="T13" fmla="*/ 1 h 68"/>
                <a:gd name="T14" fmla="*/ 1 w 118"/>
                <a:gd name="T15" fmla="*/ 1 h 68"/>
                <a:gd name="T16" fmla="*/ 1 w 118"/>
                <a:gd name="T17" fmla="*/ 1 h 68"/>
                <a:gd name="T18" fmla="*/ 1 w 118"/>
                <a:gd name="T19" fmla="*/ 1 h 68"/>
                <a:gd name="T20" fmla="*/ 1 w 118"/>
                <a:gd name="T21" fmla="*/ 1 h 68"/>
                <a:gd name="T22" fmla="*/ 1 w 118"/>
                <a:gd name="T23" fmla="*/ 1 h 68"/>
                <a:gd name="T24" fmla="*/ 1 w 118"/>
                <a:gd name="T25" fmla="*/ 1 h 68"/>
                <a:gd name="T26" fmla="*/ 1 w 118"/>
                <a:gd name="T27" fmla="*/ 1 h 68"/>
                <a:gd name="T28" fmla="*/ 1 w 118"/>
                <a:gd name="T29" fmla="*/ 1 h 68"/>
                <a:gd name="T30" fmla="*/ 1 w 118"/>
                <a:gd name="T31" fmla="*/ 1 h 68"/>
                <a:gd name="T32" fmla="*/ 1 w 118"/>
                <a:gd name="T33" fmla="*/ 1 h 68"/>
                <a:gd name="T34" fmla="*/ 1 w 118"/>
                <a:gd name="T35" fmla="*/ 1 h 68"/>
                <a:gd name="T36" fmla="*/ 1 w 118"/>
                <a:gd name="T37" fmla="*/ 1 h 68"/>
                <a:gd name="T38" fmla="*/ 1 w 118"/>
                <a:gd name="T39" fmla="*/ 1 h 68"/>
                <a:gd name="T40" fmla="*/ 1 w 118"/>
                <a:gd name="T41" fmla="*/ 1 h 68"/>
                <a:gd name="T42" fmla="*/ 0 w 118"/>
                <a:gd name="T43" fmla="*/ 1 h 68"/>
                <a:gd name="T44" fmla="*/ 0 w 118"/>
                <a:gd name="T45" fmla="*/ 1 h 68"/>
                <a:gd name="T46" fmla="*/ 1 w 118"/>
                <a:gd name="T47" fmla="*/ 1 h 68"/>
                <a:gd name="T48" fmla="*/ 1 w 118"/>
                <a:gd name="T49" fmla="*/ 1 h 68"/>
                <a:gd name="T50" fmla="*/ 1 w 118"/>
                <a:gd name="T51" fmla="*/ 1 h 68"/>
                <a:gd name="T52" fmla="*/ 1 w 118"/>
                <a:gd name="T53" fmla="*/ 1 h 68"/>
                <a:gd name="T54" fmla="*/ 1 w 118"/>
                <a:gd name="T55" fmla="*/ 1 h 68"/>
                <a:gd name="T56" fmla="*/ 1 w 118"/>
                <a:gd name="T57" fmla="*/ 1 h 68"/>
                <a:gd name="T58" fmla="*/ 1 w 118"/>
                <a:gd name="T59" fmla="*/ 1 h 68"/>
                <a:gd name="T60" fmla="*/ 1 w 118"/>
                <a:gd name="T61" fmla="*/ 1 h 68"/>
                <a:gd name="T62" fmla="*/ 1 w 118"/>
                <a:gd name="T63" fmla="*/ 1 h 68"/>
                <a:gd name="T64" fmla="*/ 1 w 118"/>
                <a:gd name="T65" fmla="*/ 1 h 68"/>
                <a:gd name="T66" fmla="*/ 1 w 118"/>
                <a:gd name="T67" fmla="*/ 1 h 68"/>
                <a:gd name="T68" fmla="*/ 1 w 118"/>
                <a:gd name="T69" fmla="*/ 1 h 68"/>
                <a:gd name="T70" fmla="*/ 1 w 118"/>
                <a:gd name="T71" fmla="*/ 1 h 68"/>
                <a:gd name="T72" fmla="*/ 1 w 118"/>
                <a:gd name="T73" fmla="*/ 1 h 68"/>
                <a:gd name="T74" fmla="*/ 1 w 118"/>
                <a:gd name="T75" fmla="*/ 1 h 6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8"/>
                <a:gd name="T115" fmla="*/ 0 h 68"/>
                <a:gd name="T116" fmla="*/ 118 w 118"/>
                <a:gd name="T117" fmla="*/ 68 h 6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8" h="68">
                  <a:moveTo>
                    <a:pt x="70" y="35"/>
                  </a:moveTo>
                  <a:lnTo>
                    <a:pt x="75" y="28"/>
                  </a:lnTo>
                  <a:lnTo>
                    <a:pt x="82" y="20"/>
                  </a:lnTo>
                  <a:lnTo>
                    <a:pt x="88" y="11"/>
                  </a:lnTo>
                  <a:lnTo>
                    <a:pt x="92" y="5"/>
                  </a:lnTo>
                  <a:lnTo>
                    <a:pt x="94" y="3"/>
                  </a:lnTo>
                  <a:lnTo>
                    <a:pt x="98" y="0"/>
                  </a:lnTo>
                  <a:lnTo>
                    <a:pt x="104" y="0"/>
                  </a:lnTo>
                  <a:lnTo>
                    <a:pt x="112" y="3"/>
                  </a:lnTo>
                  <a:lnTo>
                    <a:pt x="116" y="10"/>
                  </a:lnTo>
                  <a:lnTo>
                    <a:pt x="118" y="17"/>
                  </a:lnTo>
                  <a:lnTo>
                    <a:pt x="116" y="24"/>
                  </a:lnTo>
                  <a:lnTo>
                    <a:pt x="115" y="29"/>
                  </a:lnTo>
                  <a:lnTo>
                    <a:pt x="110" y="35"/>
                  </a:lnTo>
                  <a:lnTo>
                    <a:pt x="104" y="44"/>
                  </a:lnTo>
                  <a:lnTo>
                    <a:pt x="100" y="53"/>
                  </a:lnTo>
                  <a:lnTo>
                    <a:pt x="97" y="59"/>
                  </a:lnTo>
                  <a:lnTo>
                    <a:pt x="95" y="58"/>
                  </a:lnTo>
                  <a:lnTo>
                    <a:pt x="92" y="55"/>
                  </a:lnTo>
                  <a:lnTo>
                    <a:pt x="91" y="54"/>
                  </a:lnTo>
                  <a:lnTo>
                    <a:pt x="90" y="54"/>
                  </a:lnTo>
                  <a:lnTo>
                    <a:pt x="88" y="58"/>
                  </a:lnTo>
                  <a:lnTo>
                    <a:pt x="85" y="61"/>
                  </a:lnTo>
                  <a:lnTo>
                    <a:pt x="82" y="64"/>
                  </a:lnTo>
                  <a:lnTo>
                    <a:pt x="81" y="65"/>
                  </a:lnTo>
                  <a:lnTo>
                    <a:pt x="75" y="68"/>
                  </a:lnTo>
                  <a:lnTo>
                    <a:pt x="66" y="66"/>
                  </a:lnTo>
                  <a:lnTo>
                    <a:pt x="57" y="64"/>
                  </a:lnTo>
                  <a:lnTo>
                    <a:pt x="51" y="61"/>
                  </a:lnTo>
                  <a:lnTo>
                    <a:pt x="46" y="55"/>
                  </a:lnTo>
                  <a:lnTo>
                    <a:pt x="40" y="51"/>
                  </a:lnTo>
                  <a:lnTo>
                    <a:pt x="33" y="49"/>
                  </a:lnTo>
                  <a:lnTo>
                    <a:pt x="27" y="47"/>
                  </a:lnTo>
                  <a:lnTo>
                    <a:pt x="21" y="49"/>
                  </a:lnTo>
                  <a:lnTo>
                    <a:pt x="15" y="50"/>
                  </a:lnTo>
                  <a:lnTo>
                    <a:pt x="10" y="50"/>
                  </a:lnTo>
                  <a:lnTo>
                    <a:pt x="9" y="47"/>
                  </a:lnTo>
                  <a:lnTo>
                    <a:pt x="6" y="46"/>
                  </a:lnTo>
                  <a:lnTo>
                    <a:pt x="4" y="44"/>
                  </a:lnTo>
                  <a:lnTo>
                    <a:pt x="3" y="42"/>
                  </a:lnTo>
                  <a:lnTo>
                    <a:pt x="4" y="40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0" y="36"/>
                  </a:lnTo>
                  <a:lnTo>
                    <a:pt x="1" y="35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3" y="25"/>
                  </a:lnTo>
                  <a:lnTo>
                    <a:pt x="9" y="25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9" y="21"/>
                  </a:lnTo>
                  <a:lnTo>
                    <a:pt x="12" y="21"/>
                  </a:lnTo>
                  <a:lnTo>
                    <a:pt x="15" y="21"/>
                  </a:lnTo>
                  <a:lnTo>
                    <a:pt x="16" y="22"/>
                  </a:lnTo>
                  <a:lnTo>
                    <a:pt x="19" y="22"/>
                  </a:lnTo>
                  <a:lnTo>
                    <a:pt x="21" y="24"/>
                  </a:lnTo>
                  <a:lnTo>
                    <a:pt x="24" y="25"/>
                  </a:lnTo>
                  <a:lnTo>
                    <a:pt x="27" y="28"/>
                  </a:lnTo>
                  <a:lnTo>
                    <a:pt x="28" y="29"/>
                  </a:lnTo>
                  <a:lnTo>
                    <a:pt x="30" y="31"/>
                  </a:lnTo>
                  <a:lnTo>
                    <a:pt x="33" y="33"/>
                  </a:lnTo>
                  <a:lnTo>
                    <a:pt x="34" y="35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8" y="38"/>
                  </a:lnTo>
                  <a:lnTo>
                    <a:pt x="55" y="39"/>
                  </a:lnTo>
                  <a:lnTo>
                    <a:pt x="63" y="39"/>
                  </a:lnTo>
                  <a:lnTo>
                    <a:pt x="67" y="38"/>
                  </a:lnTo>
                  <a:lnTo>
                    <a:pt x="72" y="38"/>
                  </a:lnTo>
                  <a:lnTo>
                    <a:pt x="73" y="39"/>
                  </a:lnTo>
                  <a:lnTo>
                    <a:pt x="75" y="39"/>
                  </a:lnTo>
                  <a:lnTo>
                    <a:pt x="73" y="38"/>
                  </a:lnTo>
                  <a:lnTo>
                    <a:pt x="72" y="36"/>
                  </a:lnTo>
                  <a:lnTo>
                    <a:pt x="70" y="35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71" name="Freeform 473"/>
            <p:cNvSpPr>
              <a:spLocks/>
            </p:cNvSpPr>
            <p:nvPr/>
          </p:nvSpPr>
          <p:spPr bwMode="auto">
            <a:xfrm>
              <a:off x="638" y="901"/>
              <a:ext cx="189" cy="244"/>
            </a:xfrm>
            <a:custGeom>
              <a:avLst/>
              <a:gdLst>
                <a:gd name="T0" fmla="*/ 1 w 378"/>
                <a:gd name="T1" fmla="*/ 0 h 489"/>
                <a:gd name="T2" fmla="*/ 1 w 378"/>
                <a:gd name="T3" fmla="*/ 0 h 489"/>
                <a:gd name="T4" fmla="*/ 1 w 378"/>
                <a:gd name="T5" fmla="*/ 0 h 489"/>
                <a:gd name="T6" fmla="*/ 1 w 378"/>
                <a:gd name="T7" fmla="*/ 0 h 489"/>
                <a:gd name="T8" fmla="*/ 1 w 378"/>
                <a:gd name="T9" fmla="*/ 0 h 489"/>
                <a:gd name="T10" fmla="*/ 1 w 378"/>
                <a:gd name="T11" fmla="*/ 0 h 489"/>
                <a:gd name="T12" fmla="*/ 1 w 378"/>
                <a:gd name="T13" fmla="*/ 0 h 489"/>
                <a:gd name="T14" fmla="*/ 1 w 378"/>
                <a:gd name="T15" fmla="*/ 0 h 489"/>
                <a:gd name="T16" fmla="*/ 1 w 378"/>
                <a:gd name="T17" fmla="*/ 0 h 489"/>
                <a:gd name="T18" fmla="*/ 1 w 378"/>
                <a:gd name="T19" fmla="*/ 0 h 489"/>
                <a:gd name="T20" fmla="*/ 1 w 378"/>
                <a:gd name="T21" fmla="*/ 0 h 489"/>
                <a:gd name="T22" fmla="*/ 1 w 378"/>
                <a:gd name="T23" fmla="*/ 0 h 489"/>
                <a:gd name="T24" fmla="*/ 1 w 378"/>
                <a:gd name="T25" fmla="*/ 0 h 489"/>
                <a:gd name="T26" fmla="*/ 1 w 378"/>
                <a:gd name="T27" fmla="*/ 0 h 489"/>
                <a:gd name="T28" fmla="*/ 1 w 378"/>
                <a:gd name="T29" fmla="*/ 0 h 489"/>
                <a:gd name="T30" fmla="*/ 1 w 378"/>
                <a:gd name="T31" fmla="*/ 0 h 489"/>
                <a:gd name="T32" fmla="*/ 1 w 378"/>
                <a:gd name="T33" fmla="*/ 0 h 489"/>
                <a:gd name="T34" fmla="*/ 1 w 378"/>
                <a:gd name="T35" fmla="*/ 0 h 489"/>
                <a:gd name="T36" fmla="*/ 1 w 378"/>
                <a:gd name="T37" fmla="*/ 0 h 489"/>
                <a:gd name="T38" fmla="*/ 1 w 378"/>
                <a:gd name="T39" fmla="*/ 0 h 489"/>
                <a:gd name="T40" fmla="*/ 1 w 378"/>
                <a:gd name="T41" fmla="*/ 0 h 489"/>
                <a:gd name="T42" fmla="*/ 1 w 378"/>
                <a:gd name="T43" fmla="*/ 0 h 489"/>
                <a:gd name="T44" fmla="*/ 1 w 378"/>
                <a:gd name="T45" fmla="*/ 0 h 489"/>
                <a:gd name="T46" fmla="*/ 1 w 378"/>
                <a:gd name="T47" fmla="*/ 0 h 489"/>
                <a:gd name="T48" fmla="*/ 1 w 378"/>
                <a:gd name="T49" fmla="*/ 0 h 489"/>
                <a:gd name="T50" fmla="*/ 1 w 378"/>
                <a:gd name="T51" fmla="*/ 0 h 489"/>
                <a:gd name="T52" fmla="*/ 1 w 378"/>
                <a:gd name="T53" fmla="*/ 0 h 489"/>
                <a:gd name="T54" fmla="*/ 1 w 378"/>
                <a:gd name="T55" fmla="*/ 0 h 489"/>
                <a:gd name="T56" fmla="*/ 1 w 378"/>
                <a:gd name="T57" fmla="*/ 0 h 489"/>
                <a:gd name="T58" fmla="*/ 1 w 378"/>
                <a:gd name="T59" fmla="*/ 0 h 489"/>
                <a:gd name="T60" fmla="*/ 1 w 378"/>
                <a:gd name="T61" fmla="*/ 0 h 489"/>
                <a:gd name="T62" fmla="*/ 1 w 378"/>
                <a:gd name="T63" fmla="*/ 0 h 489"/>
                <a:gd name="T64" fmla="*/ 1 w 378"/>
                <a:gd name="T65" fmla="*/ 0 h 489"/>
                <a:gd name="T66" fmla="*/ 1 w 378"/>
                <a:gd name="T67" fmla="*/ 0 h 489"/>
                <a:gd name="T68" fmla="*/ 1 w 378"/>
                <a:gd name="T69" fmla="*/ 0 h 489"/>
                <a:gd name="T70" fmla="*/ 1 w 378"/>
                <a:gd name="T71" fmla="*/ 0 h 489"/>
                <a:gd name="T72" fmla="*/ 1 w 378"/>
                <a:gd name="T73" fmla="*/ 0 h 489"/>
                <a:gd name="T74" fmla="*/ 1 w 378"/>
                <a:gd name="T75" fmla="*/ 0 h 489"/>
                <a:gd name="T76" fmla="*/ 1 w 378"/>
                <a:gd name="T77" fmla="*/ 0 h 489"/>
                <a:gd name="T78" fmla="*/ 1 w 378"/>
                <a:gd name="T79" fmla="*/ 0 h 489"/>
                <a:gd name="T80" fmla="*/ 1 w 378"/>
                <a:gd name="T81" fmla="*/ 0 h 489"/>
                <a:gd name="T82" fmla="*/ 1 w 378"/>
                <a:gd name="T83" fmla="*/ 0 h 489"/>
                <a:gd name="T84" fmla="*/ 1 w 378"/>
                <a:gd name="T85" fmla="*/ 0 h 489"/>
                <a:gd name="T86" fmla="*/ 1 w 378"/>
                <a:gd name="T87" fmla="*/ 0 h 489"/>
                <a:gd name="T88" fmla="*/ 1 w 378"/>
                <a:gd name="T89" fmla="*/ 0 h 489"/>
                <a:gd name="T90" fmla="*/ 1 w 378"/>
                <a:gd name="T91" fmla="*/ 0 h 489"/>
                <a:gd name="T92" fmla="*/ 1 w 378"/>
                <a:gd name="T93" fmla="*/ 0 h 489"/>
                <a:gd name="T94" fmla="*/ 1 w 378"/>
                <a:gd name="T95" fmla="*/ 0 h 489"/>
                <a:gd name="T96" fmla="*/ 1 w 378"/>
                <a:gd name="T97" fmla="*/ 0 h 489"/>
                <a:gd name="T98" fmla="*/ 1 w 378"/>
                <a:gd name="T99" fmla="*/ 0 h 489"/>
                <a:gd name="T100" fmla="*/ 1 w 378"/>
                <a:gd name="T101" fmla="*/ 0 h 489"/>
                <a:gd name="T102" fmla="*/ 1 w 378"/>
                <a:gd name="T103" fmla="*/ 0 h 489"/>
                <a:gd name="T104" fmla="*/ 1 w 378"/>
                <a:gd name="T105" fmla="*/ 0 h 489"/>
                <a:gd name="T106" fmla="*/ 1 w 378"/>
                <a:gd name="T107" fmla="*/ 0 h 489"/>
                <a:gd name="T108" fmla="*/ 1 w 378"/>
                <a:gd name="T109" fmla="*/ 0 h 489"/>
                <a:gd name="T110" fmla="*/ 1 w 378"/>
                <a:gd name="T111" fmla="*/ 0 h 489"/>
                <a:gd name="T112" fmla="*/ 1 w 378"/>
                <a:gd name="T113" fmla="*/ 0 h 489"/>
                <a:gd name="T114" fmla="*/ 1 w 378"/>
                <a:gd name="T115" fmla="*/ 0 h 489"/>
                <a:gd name="T116" fmla="*/ 1 w 378"/>
                <a:gd name="T117" fmla="*/ 0 h 489"/>
                <a:gd name="T118" fmla="*/ 1 w 378"/>
                <a:gd name="T119" fmla="*/ 0 h 489"/>
                <a:gd name="T120" fmla="*/ 1 w 378"/>
                <a:gd name="T121" fmla="*/ 0 h 48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78"/>
                <a:gd name="T184" fmla="*/ 0 h 489"/>
                <a:gd name="T185" fmla="*/ 378 w 378"/>
                <a:gd name="T186" fmla="*/ 489 h 48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78" h="489">
                  <a:moveTo>
                    <a:pt x="155" y="124"/>
                  </a:moveTo>
                  <a:lnTo>
                    <a:pt x="149" y="133"/>
                  </a:lnTo>
                  <a:lnTo>
                    <a:pt x="138" y="177"/>
                  </a:lnTo>
                  <a:lnTo>
                    <a:pt x="134" y="185"/>
                  </a:lnTo>
                  <a:lnTo>
                    <a:pt x="129" y="198"/>
                  </a:lnTo>
                  <a:lnTo>
                    <a:pt x="128" y="209"/>
                  </a:lnTo>
                  <a:lnTo>
                    <a:pt x="126" y="214"/>
                  </a:lnTo>
                  <a:lnTo>
                    <a:pt x="126" y="221"/>
                  </a:lnTo>
                  <a:lnTo>
                    <a:pt x="126" y="235"/>
                  </a:lnTo>
                  <a:lnTo>
                    <a:pt x="125" y="253"/>
                  </a:lnTo>
                  <a:lnTo>
                    <a:pt x="125" y="272"/>
                  </a:lnTo>
                  <a:lnTo>
                    <a:pt x="125" y="291"/>
                  </a:lnTo>
                  <a:lnTo>
                    <a:pt x="126" y="306"/>
                  </a:lnTo>
                  <a:lnTo>
                    <a:pt x="128" y="317"/>
                  </a:lnTo>
                  <a:lnTo>
                    <a:pt x="129" y="325"/>
                  </a:lnTo>
                  <a:lnTo>
                    <a:pt x="129" y="332"/>
                  </a:lnTo>
                  <a:lnTo>
                    <a:pt x="129" y="339"/>
                  </a:lnTo>
                  <a:lnTo>
                    <a:pt x="129" y="345"/>
                  </a:lnTo>
                  <a:lnTo>
                    <a:pt x="129" y="349"/>
                  </a:lnTo>
                  <a:lnTo>
                    <a:pt x="128" y="355"/>
                  </a:lnTo>
                  <a:lnTo>
                    <a:pt x="125" y="366"/>
                  </a:lnTo>
                  <a:lnTo>
                    <a:pt x="123" y="382"/>
                  </a:lnTo>
                  <a:lnTo>
                    <a:pt x="123" y="399"/>
                  </a:lnTo>
                  <a:lnTo>
                    <a:pt x="123" y="420"/>
                  </a:lnTo>
                  <a:lnTo>
                    <a:pt x="123" y="439"/>
                  </a:lnTo>
                  <a:lnTo>
                    <a:pt x="123" y="456"/>
                  </a:lnTo>
                  <a:lnTo>
                    <a:pt x="123" y="465"/>
                  </a:lnTo>
                  <a:lnTo>
                    <a:pt x="126" y="465"/>
                  </a:lnTo>
                  <a:lnTo>
                    <a:pt x="128" y="465"/>
                  </a:lnTo>
                  <a:lnTo>
                    <a:pt x="131" y="465"/>
                  </a:lnTo>
                  <a:lnTo>
                    <a:pt x="129" y="469"/>
                  </a:lnTo>
                  <a:lnTo>
                    <a:pt x="128" y="474"/>
                  </a:lnTo>
                  <a:lnTo>
                    <a:pt x="128" y="480"/>
                  </a:lnTo>
                  <a:lnTo>
                    <a:pt x="129" y="487"/>
                  </a:lnTo>
                  <a:lnTo>
                    <a:pt x="132" y="489"/>
                  </a:lnTo>
                  <a:lnTo>
                    <a:pt x="138" y="489"/>
                  </a:lnTo>
                  <a:lnTo>
                    <a:pt x="144" y="489"/>
                  </a:lnTo>
                  <a:lnTo>
                    <a:pt x="152" y="489"/>
                  </a:lnTo>
                  <a:lnTo>
                    <a:pt x="158" y="489"/>
                  </a:lnTo>
                  <a:lnTo>
                    <a:pt x="165" y="487"/>
                  </a:lnTo>
                  <a:lnTo>
                    <a:pt x="171" y="487"/>
                  </a:lnTo>
                  <a:lnTo>
                    <a:pt x="176" y="487"/>
                  </a:lnTo>
                  <a:lnTo>
                    <a:pt x="182" y="487"/>
                  </a:lnTo>
                  <a:lnTo>
                    <a:pt x="188" y="486"/>
                  </a:lnTo>
                  <a:lnTo>
                    <a:pt x="191" y="485"/>
                  </a:lnTo>
                  <a:lnTo>
                    <a:pt x="192" y="485"/>
                  </a:lnTo>
                  <a:lnTo>
                    <a:pt x="192" y="480"/>
                  </a:lnTo>
                  <a:lnTo>
                    <a:pt x="191" y="476"/>
                  </a:lnTo>
                  <a:lnTo>
                    <a:pt x="189" y="472"/>
                  </a:lnTo>
                  <a:lnTo>
                    <a:pt x="185" y="471"/>
                  </a:lnTo>
                  <a:lnTo>
                    <a:pt x="180" y="471"/>
                  </a:lnTo>
                  <a:lnTo>
                    <a:pt x="177" y="469"/>
                  </a:lnTo>
                  <a:lnTo>
                    <a:pt x="176" y="468"/>
                  </a:lnTo>
                  <a:lnTo>
                    <a:pt x="173" y="467"/>
                  </a:lnTo>
                  <a:lnTo>
                    <a:pt x="171" y="465"/>
                  </a:lnTo>
                  <a:lnTo>
                    <a:pt x="168" y="463"/>
                  </a:lnTo>
                  <a:lnTo>
                    <a:pt x="167" y="461"/>
                  </a:lnTo>
                  <a:lnTo>
                    <a:pt x="165" y="460"/>
                  </a:lnTo>
                  <a:lnTo>
                    <a:pt x="167" y="460"/>
                  </a:lnTo>
                  <a:lnTo>
                    <a:pt x="170" y="458"/>
                  </a:lnTo>
                  <a:lnTo>
                    <a:pt x="171" y="458"/>
                  </a:lnTo>
                  <a:lnTo>
                    <a:pt x="168" y="447"/>
                  </a:lnTo>
                  <a:lnTo>
                    <a:pt x="167" y="434"/>
                  </a:lnTo>
                  <a:lnTo>
                    <a:pt x="165" y="419"/>
                  </a:lnTo>
                  <a:lnTo>
                    <a:pt x="165" y="409"/>
                  </a:lnTo>
                  <a:lnTo>
                    <a:pt x="165" y="398"/>
                  </a:lnTo>
                  <a:lnTo>
                    <a:pt x="165" y="384"/>
                  </a:lnTo>
                  <a:lnTo>
                    <a:pt x="165" y="372"/>
                  </a:lnTo>
                  <a:lnTo>
                    <a:pt x="165" y="364"/>
                  </a:lnTo>
                  <a:lnTo>
                    <a:pt x="167" y="357"/>
                  </a:lnTo>
                  <a:lnTo>
                    <a:pt x="170" y="346"/>
                  </a:lnTo>
                  <a:lnTo>
                    <a:pt x="171" y="336"/>
                  </a:lnTo>
                  <a:lnTo>
                    <a:pt x="171" y="331"/>
                  </a:lnTo>
                  <a:lnTo>
                    <a:pt x="173" y="323"/>
                  </a:lnTo>
                  <a:lnTo>
                    <a:pt x="176" y="307"/>
                  </a:lnTo>
                  <a:lnTo>
                    <a:pt x="179" y="292"/>
                  </a:lnTo>
                  <a:lnTo>
                    <a:pt x="183" y="281"/>
                  </a:lnTo>
                  <a:lnTo>
                    <a:pt x="185" y="295"/>
                  </a:lnTo>
                  <a:lnTo>
                    <a:pt x="189" y="316"/>
                  </a:lnTo>
                  <a:lnTo>
                    <a:pt x="192" y="338"/>
                  </a:lnTo>
                  <a:lnTo>
                    <a:pt x="195" y="350"/>
                  </a:lnTo>
                  <a:lnTo>
                    <a:pt x="197" y="358"/>
                  </a:lnTo>
                  <a:lnTo>
                    <a:pt x="198" y="366"/>
                  </a:lnTo>
                  <a:lnTo>
                    <a:pt x="198" y="375"/>
                  </a:lnTo>
                  <a:lnTo>
                    <a:pt x="197" y="382"/>
                  </a:lnTo>
                  <a:lnTo>
                    <a:pt x="197" y="395"/>
                  </a:lnTo>
                  <a:lnTo>
                    <a:pt x="198" y="420"/>
                  </a:lnTo>
                  <a:lnTo>
                    <a:pt x="201" y="446"/>
                  </a:lnTo>
                  <a:lnTo>
                    <a:pt x="203" y="463"/>
                  </a:lnTo>
                  <a:lnTo>
                    <a:pt x="206" y="463"/>
                  </a:lnTo>
                  <a:lnTo>
                    <a:pt x="209" y="463"/>
                  </a:lnTo>
                  <a:lnTo>
                    <a:pt x="210" y="463"/>
                  </a:lnTo>
                  <a:lnTo>
                    <a:pt x="207" y="467"/>
                  </a:lnTo>
                  <a:lnTo>
                    <a:pt x="204" y="472"/>
                  </a:lnTo>
                  <a:lnTo>
                    <a:pt x="204" y="478"/>
                  </a:lnTo>
                  <a:lnTo>
                    <a:pt x="204" y="485"/>
                  </a:lnTo>
                  <a:lnTo>
                    <a:pt x="212" y="486"/>
                  </a:lnTo>
                  <a:lnTo>
                    <a:pt x="224" y="487"/>
                  </a:lnTo>
                  <a:lnTo>
                    <a:pt x="234" y="487"/>
                  </a:lnTo>
                  <a:lnTo>
                    <a:pt x="241" y="487"/>
                  </a:lnTo>
                  <a:lnTo>
                    <a:pt x="247" y="487"/>
                  </a:lnTo>
                  <a:lnTo>
                    <a:pt x="253" y="485"/>
                  </a:lnTo>
                  <a:lnTo>
                    <a:pt x="259" y="483"/>
                  </a:lnTo>
                  <a:lnTo>
                    <a:pt x="261" y="483"/>
                  </a:lnTo>
                  <a:lnTo>
                    <a:pt x="261" y="479"/>
                  </a:lnTo>
                  <a:lnTo>
                    <a:pt x="261" y="475"/>
                  </a:lnTo>
                  <a:lnTo>
                    <a:pt x="258" y="472"/>
                  </a:lnTo>
                  <a:lnTo>
                    <a:pt x="255" y="471"/>
                  </a:lnTo>
                  <a:lnTo>
                    <a:pt x="249" y="469"/>
                  </a:lnTo>
                  <a:lnTo>
                    <a:pt x="244" y="467"/>
                  </a:lnTo>
                  <a:lnTo>
                    <a:pt x="240" y="464"/>
                  </a:lnTo>
                  <a:lnTo>
                    <a:pt x="235" y="463"/>
                  </a:lnTo>
                  <a:lnTo>
                    <a:pt x="235" y="456"/>
                  </a:lnTo>
                  <a:lnTo>
                    <a:pt x="237" y="443"/>
                  </a:lnTo>
                  <a:lnTo>
                    <a:pt x="238" y="431"/>
                  </a:lnTo>
                  <a:lnTo>
                    <a:pt x="238" y="420"/>
                  </a:lnTo>
                  <a:lnTo>
                    <a:pt x="238" y="408"/>
                  </a:lnTo>
                  <a:lnTo>
                    <a:pt x="241" y="390"/>
                  </a:lnTo>
                  <a:lnTo>
                    <a:pt x="243" y="373"/>
                  </a:lnTo>
                  <a:lnTo>
                    <a:pt x="243" y="361"/>
                  </a:lnTo>
                  <a:lnTo>
                    <a:pt x="241" y="347"/>
                  </a:lnTo>
                  <a:lnTo>
                    <a:pt x="240" y="327"/>
                  </a:lnTo>
                  <a:lnTo>
                    <a:pt x="237" y="306"/>
                  </a:lnTo>
                  <a:lnTo>
                    <a:pt x="234" y="294"/>
                  </a:lnTo>
                  <a:lnTo>
                    <a:pt x="231" y="280"/>
                  </a:lnTo>
                  <a:lnTo>
                    <a:pt x="225" y="261"/>
                  </a:lnTo>
                  <a:lnTo>
                    <a:pt x="221" y="242"/>
                  </a:lnTo>
                  <a:lnTo>
                    <a:pt x="219" y="232"/>
                  </a:lnTo>
                  <a:lnTo>
                    <a:pt x="224" y="228"/>
                  </a:lnTo>
                  <a:lnTo>
                    <a:pt x="232" y="215"/>
                  </a:lnTo>
                  <a:lnTo>
                    <a:pt x="241" y="200"/>
                  </a:lnTo>
                  <a:lnTo>
                    <a:pt x="247" y="191"/>
                  </a:lnTo>
                  <a:lnTo>
                    <a:pt x="253" y="196"/>
                  </a:lnTo>
                  <a:lnTo>
                    <a:pt x="259" y="204"/>
                  </a:lnTo>
                  <a:lnTo>
                    <a:pt x="265" y="210"/>
                  </a:lnTo>
                  <a:lnTo>
                    <a:pt x="268" y="214"/>
                  </a:lnTo>
                  <a:lnTo>
                    <a:pt x="271" y="215"/>
                  </a:lnTo>
                  <a:lnTo>
                    <a:pt x="276" y="215"/>
                  </a:lnTo>
                  <a:lnTo>
                    <a:pt x="282" y="215"/>
                  </a:lnTo>
                  <a:lnTo>
                    <a:pt x="288" y="211"/>
                  </a:lnTo>
                  <a:lnTo>
                    <a:pt x="292" y="207"/>
                  </a:lnTo>
                  <a:lnTo>
                    <a:pt x="297" y="203"/>
                  </a:lnTo>
                  <a:lnTo>
                    <a:pt x="303" y="198"/>
                  </a:lnTo>
                  <a:lnTo>
                    <a:pt x="310" y="192"/>
                  </a:lnTo>
                  <a:lnTo>
                    <a:pt x="318" y="188"/>
                  </a:lnTo>
                  <a:lnTo>
                    <a:pt x="325" y="184"/>
                  </a:lnTo>
                  <a:lnTo>
                    <a:pt x="333" y="180"/>
                  </a:lnTo>
                  <a:lnTo>
                    <a:pt x="340" y="177"/>
                  </a:lnTo>
                  <a:lnTo>
                    <a:pt x="345" y="174"/>
                  </a:lnTo>
                  <a:lnTo>
                    <a:pt x="346" y="173"/>
                  </a:lnTo>
                  <a:lnTo>
                    <a:pt x="345" y="173"/>
                  </a:lnTo>
                  <a:lnTo>
                    <a:pt x="343" y="172"/>
                  </a:lnTo>
                  <a:lnTo>
                    <a:pt x="351" y="166"/>
                  </a:lnTo>
                  <a:lnTo>
                    <a:pt x="348" y="162"/>
                  </a:lnTo>
                  <a:lnTo>
                    <a:pt x="355" y="159"/>
                  </a:lnTo>
                  <a:lnTo>
                    <a:pt x="363" y="156"/>
                  </a:lnTo>
                  <a:lnTo>
                    <a:pt x="370" y="151"/>
                  </a:lnTo>
                  <a:lnTo>
                    <a:pt x="375" y="144"/>
                  </a:lnTo>
                  <a:lnTo>
                    <a:pt x="378" y="140"/>
                  </a:lnTo>
                  <a:lnTo>
                    <a:pt x="378" y="136"/>
                  </a:lnTo>
                  <a:lnTo>
                    <a:pt x="376" y="134"/>
                  </a:lnTo>
                  <a:lnTo>
                    <a:pt x="375" y="133"/>
                  </a:lnTo>
                  <a:lnTo>
                    <a:pt x="373" y="130"/>
                  </a:lnTo>
                  <a:lnTo>
                    <a:pt x="370" y="126"/>
                  </a:lnTo>
                  <a:lnTo>
                    <a:pt x="367" y="122"/>
                  </a:lnTo>
                  <a:lnTo>
                    <a:pt x="366" y="117"/>
                  </a:lnTo>
                  <a:lnTo>
                    <a:pt x="364" y="115"/>
                  </a:lnTo>
                  <a:lnTo>
                    <a:pt x="363" y="118"/>
                  </a:lnTo>
                  <a:lnTo>
                    <a:pt x="360" y="121"/>
                  </a:lnTo>
                  <a:lnTo>
                    <a:pt x="358" y="122"/>
                  </a:lnTo>
                  <a:lnTo>
                    <a:pt x="355" y="121"/>
                  </a:lnTo>
                  <a:lnTo>
                    <a:pt x="352" y="122"/>
                  </a:lnTo>
                  <a:lnTo>
                    <a:pt x="351" y="125"/>
                  </a:lnTo>
                  <a:lnTo>
                    <a:pt x="351" y="128"/>
                  </a:lnTo>
                  <a:lnTo>
                    <a:pt x="352" y="130"/>
                  </a:lnTo>
                  <a:lnTo>
                    <a:pt x="351" y="132"/>
                  </a:lnTo>
                  <a:lnTo>
                    <a:pt x="349" y="133"/>
                  </a:lnTo>
                  <a:lnTo>
                    <a:pt x="348" y="134"/>
                  </a:lnTo>
                  <a:lnTo>
                    <a:pt x="346" y="133"/>
                  </a:lnTo>
                  <a:lnTo>
                    <a:pt x="346" y="129"/>
                  </a:lnTo>
                  <a:lnTo>
                    <a:pt x="345" y="126"/>
                  </a:lnTo>
                  <a:lnTo>
                    <a:pt x="342" y="124"/>
                  </a:lnTo>
                  <a:lnTo>
                    <a:pt x="340" y="122"/>
                  </a:lnTo>
                  <a:lnTo>
                    <a:pt x="337" y="122"/>
                  </a:lnTo>
                  <a:lnTo>
                    <a:pt x="336" y="122"/>
                  </a:lnTo>
                  <a:lnTo>
                    <a:pt x="334" y="124"/>
                  </a:lnTo>
                  <a:lnTo>
                    <a:pt x="333" y="125"/>
                  </a:lnTo>
                  <a:lnTo>
                    <a:pt x="333" y="126"/>
                  </a:lnTo>
                  <a:lnTo>
                    <a:pt x="334" y="126"/>
                  </a:lnTo>
                  <a:lnTo>
                    <a:pt x="336" y="128"/>
                  </a:lnTo>
                  <a:lnTo>
                    <a:pt x="339" y="130"/>
                  </a:lnTo>
                  <a:lnTo>
                    <a:pt x="339" y="132"/>
                  </a:lnTo>
                  <a:lnTo>
                    <a:pt x="339" y="134"/>
                  </a:lnTo>
                  <a:lnTo>
                    <a:pt x="336" y="137"/>
                  </a:lnTo>
                  <a:lnTo>
                    <a:pt x="336" y="140"/>
                  </a:lnTo>
                  <a:lnTo>
                    <a:pt x="336" y="141"/>
                  </a:lnTo>
                  <a:lnTo>
                    <a:pt x="336" y="144"/>
                  </a:lnTo>
                  <a:lnTo>
                    <a:pt x="336" y="147"/>
                  </a:lnTo>
                  <a:lnTo>
                    <a:pt x="334" y="145"/>
                  </a:lnTo>
                  <a:lnTo>
                    <a:pt x="333" y="144"/>
                  </a:lnTo>
                  <a:lnTo>
                    <a:pt x="331" y="144"/>
                  </a:lnTo>
                  <a:lnTo>
                    <a:pt x="331" y="145"/>
                  </a:lnTo>
                  <a:lnTo>
                    <a:pt x="330" y="147"/>
                  </a:lnTo>
                  <a:lnTo>
                    <a:pt x="328" y="148"/>
                  </a:lnTo>
                  <a:lnTo>
                    <a:pt x="325" y="147"/>
                  </a:lnTo>
                  <a:lnTo>
                    <a:pt x="324" y="145"/>
                  </a:lnTo>
                  <a:lnTo>
                    <a:pt x="322" y="147"/>
                  </a:lnTo>
                  <a:lnTo>
                    <a:pt x="319" y="148"/>
                  </a:lnTo>
                  <a:lnTo>
                    <a:pt x="316" y="152"/>
                  </a:lnTo>
                  <a:lnTo>
                    <a:pt x="313" y="156"/>
                  </a:lnTo>
                  <a:lnTo>
                    <a:pt x="309" y="162"/>
                  </a:lnTo>
                  <a:lnTo>
                    <a:pt x="304" y="165"/>
                  </a:lnTo>
                  <a:lnTo>
                    <a:pt x="300" y="166"/>
                  </a:lnTo>
                  <a:lnTo>
                    <a:pt x="292" y="167"/>
                  </a:lnTo>
                  <a:lnTo>
                    <a:pt x="286" y="172"/>
                  </a:lnTo>
                  <a:lnTo>
                    <a:pt x="282" y="176"/>
                  </a:lnTo>
                  <a:lnTo>
                    <a:pt x="280" y="172"/>
                  </a:lnTo>
                  <a:lnTo>
                    <a:pt x="279" y="169"/>
                  </a:lnTo>
                  <a:lnTo>
                    <a:pt x="276" y="166"/>
                  </a:lnTo>
                  <a:lnTo>
                    <a:pt x="274" y="165"/>
                  </a:lnTo>
                  <a:lnTo>
                    <a:pt x="273" y="162"/>
                  </a:lnTo>
                  <a:lnTo>
                    <a:pt x="273" y="156"/>
                  </a:lnTo>
                  <a:lnTo>
                    <a:pt x="273" y="150"/>
                  </a:lnTo>
                  <a:lnTo>
                    <a:pt x="273" y="144"/>
                  </a:lnTo>
                  <a:lnTo>
                    <a:pt x="271" y="139"/>
                  </a:lnTo>
                  <a:lnTo>
                    <a:pt x="273" y="132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4" y="118"/>
                  </a:lnTo>
                  <a:lnTo>
                    <a:pt x="270" y="113"/>
                  </a:lnTo>
                  <a:lnTo>
                    <a:pt x="265" y="108"/>
                  </a:lnTo>
                  <a:lnTo>
                    <a:pt x="262" y="106"/>
                  </a:lnTo>
                  <a:lnTo>
                    <a:pt x="268" y="102"/>
                  </a:lnTo>
                  <a:lnTo>
                    <a:pt x="267" y="97"/>
                  </a:lnTo>
                  <a:lnTo>
                    <a:pt x="264" y="95"/>
                  </a:lnTo>
                  <a:lnTo>
                    <a:pt x="262" y="92"/>
                  </a:lnTo>
                  <a:lnTo>
                    <a:pt x="261" y="92"/>
                  </a:lnTo>
                  <a:lnTo>
                    <a:pt x="259" y="89"/>
                  </a:lnTo>
                  <a:lnTo>
                    <a:pt x="256" y="88"/>
                  </a:lnTo>
                  <a:lnTo>
                    <a:pt x="255" y="88"/>
                  </a:lnTo>
                  <a:lnTo>
                    <a:pt x="255" y="85"/>
                  </a:lnTo>
                  <a:lnTo>
                    <a:pt x="253" y="82"/>
                  </a:lnTo>
                  <a:lnTo>
                    <a:pt x="255" y="82"/>
                  </a:lnTo>
                  <a:lnTo>
                    <a:pt x="261" y="85"/>
                  </a:lnTo>
                  <a:lnTo>
                    <a:pt x="262" y="85"/>
                  </a:lnTo>
                  <a:lnTo>
                    <a:pt x="265" y="85"/>
                  </a:lnTo>
                  <a:lnTo>
                    <a:pt x="268" y="84"/>
                  </a:lnTo>
                  <a:lnTo>
                    <a:pt x="270" y="81"/>
                  </a:lnTo>
                  <a:lnTo>
                    <a:pt x="273" y="80"/>
                  </a:lnTo>
                  <a:lnTo>
                    <a:pt x="276" y="75"/>
                  </a:lnTo>
                  <a:lnTo>
                    <a:pt x="277" y="70"/>
                  </a:lnTo>
                  <a:lnTo>
                    <a:pt x="279" y="67"/>
                  </a:lnTo>
                  <a:lnTo>
                    <a:pt x="279" y="66"/>
                  </a:lnTo>
                  <a:lnTo>
                    <a:pt x="280" y="66"/>
                  </a:lnTo>
                  <a:lnTo>
                    <a:pt x="282" y="66"/>
                  </a:lnTo>
                  <a:lnTo>
                    <a:pt x="285" y="66"/>
                  </a:lnTo>
                  <a:lnTo>
                    <a:pt x="286" y="66"/>
                  </a:lnTo>
                  <a:lnTo>
                    <a:pt x="288" y="64"/>
                  </a:lnTo>
                  <a:lnTo>
                    <a:pt x="288" y="62"/>
                  </a:lnTo>
                  <a:lnTo>
                    <a:pt x="288" y="59"/>
                  </a:lnTo>
                  <a:lnTo>
                    <a:pt x="286" y="56"/>
                  </a:lnTo>
                  <a:lnTo>
                    <a:pt x="285" y="55"/>
                  </a:lnTo>
                  <a:lnTo>
                    <a:pt x="283" y="52"/>
                  </a:lnTo>
                  <a:lnTo>
                    <a:pt x="285" y="52"/>
                  </a:lnTo>
                  <a:lnTo>
                    <a:pt x="286" y="49"/>
                  </a:lnTo>
                  <a:lnTo>
                    <a:pt x="288" y="45"/>
                  </a:lnTo>
                  <a:lnTo>
                    <a:pt x="288" y="43"/>
                  </a:lnTo>
                  <a:lnTo>
                    <a:pt x="288" y="41"/>
                  </a:lnTo>
                  <a:lnTo>
                    <a:pt x="291" y="40"/>
                  </a:lnTo>
                  <a:lnTo>
                    <a:pt x="294" y="33"/>
                  </a:lnTo>
                  <a:lnTo>
                    <a:pt x="295" y="27"/>
                  </a:lnTo>
                  <a:lnTo>
                    <a:pt x="297" y="25"/>
                  </a:lnTo>
                  <a:lnTo>
                    <a:pt x="297" y="22"/>
                  </a:lnTo>
                  <a:lnTo>
                    <a:pt x="294" y="18"/>
                  </a:lnTo>
                  <a:lnTo>
                    <a:pt x="286" y="12"/>
                  </a:lnTo>
                  <a:lnTo>
                    <a:pt x="274" y="5"/>
                  </a:lnTo>
                  <a:lnTo>
                    <a:pt x="264" y="1"/>
                  </a:lnTo>
                  <a:lnTo>
                    <a:pt x="255" y="0"/>
                  </a:lnTo>
                  <a:lnTo>
                    <a:pt x="247" y="1"/>
                  </a:lnTo>
                  <a:lnTo>
                    <a:pt x="241" y="3"/>
                  </a:lnTo>
                  <a:lnTo>
                    <a:pt x="235" y="4"/>
                  </a:lnTo>
                  <a:lnTo>
                    <a:pt x="228" y="8"/>
                  </a:lnTo>
                  <a:lnTo>
                    <a:pt x="224" y="14"/>
                  </a:lnTo>
                  <a:lnTo>
                    <a:pt x="224" y="21"/>
                  </a:lnTo>
                  <a:lnTo>
                    <a:pt x="222" y="23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30"/>
                  </a:lnTo>
                  <a:lnTo>
                    <a:pt x="219" y="30"/>
                  </a:lnTo>
                  <a:lnTo>
                    <a:pt x="218" y="32"/>
                  </a:lnTo>
                  <a:lnTo>
                    <a:pt x="219" y="33"/>
                  </a:lnTo>
                  <a:lnTo>
                    <a:pt x="219" y="34"/>
                  </a:lnTo>
                  <a:lnTo>
                    <a:pt x="218" y="37"/>
                  </a:lnTo>
                  <a:lnTo>
                    <a:pt x="216" y="38"/>
                  </a:lnTo>
                  <a:lnTo>
                    <a:pt x="216" y="40"/>
                  </a:lnTo>
                  <a:lnTo>
                    <a:pt x="215" y="41"/>
                  </a:lnTo>
                  <a:lnTo>
                    <a:pt x="215" y="45"/>
                  </a:lnTo>
                  <a:lnTo>
                    <a:pt x="215" y="49"/>
                  </a:lnTo>
                  <a:lnTo>
                    <a:pt x="215" y="53"/>
                  </a:lnTo>
                  <a:lnTo>
                    <a:pt x="216" y="56"/>
                  </a:lnTo>
                  <a:lnTo>
                    <a:pt x="216" y="60"/>
                  </a:lnTo>
                  <a:lnTo>
                    <a:pt x="216" y="63"/>
                  </a:lnTo>
                  <a:lnTo>
                    <a:pt x="215" y="66"/>
                  </a:lnTo>
                  <a:lnTo>
                    <a:pt x="215" y="67"/>
                  </a:lnTo>
                  <a:lnTo>
                    <a:pt x="209" y="69"/>
                  </a:lnTo>
                  <a:lnTo>
                    <a:pt x="201" y="70"/>
                  </a:lnTo>
                  <a:lnTo>
                    <a:pt x="195" y="73"/>
                  </a:lnTo>
                  <a:lnTo>
                    <a:pt x="192" y="74"/>
                  </a:lnTo>
                  <a:lnTo>
                    <a:pt x="194" y="75"/>
                  </a:lnTo>
                  <a:lnTo>
                    <a:pt x="195" y="77"/>
                  </a:lnTo>
                  <a:lnTo>
                    <a:pt x="195" y="78"/>
                  </a:lnTo>
                  <a:lnTo>
                    <a:pt x="195" y="80"/>
                  </a:lnTo>
                  <a:lnTo>
                    <a:pt x="189" y="78"/>
                  </a:lnTo>
                  <a:lnTo>
                    <a:pt x="182" y="75"/>
                  </a:lnTo>
                  <a:lnTo>
                    <a:pt x="176" y="75"/>
                  </a:lnTo>
                  <a:lnTo>
                    <a:pt x="171" y="77"/>
                  </a:lnTo>
                  <a:lnTo>
                    <a:pt x="165" y="80"/>
                  </a:lnTo>
                  <a:lnTo>
                    <a:pt x="158" y="84"/>
                  </a:lnTo>
                  <a:lnTo>
                    <a:pt x="150" y="86"/>
                  </a:lnTo>
                  <a:lnTo>
                    <a:pt x="144" y="88"/>
                  </a:lnTo>
                  <a:lnTo>
                    <a:pt x="141" y="89"/>
                  </a:lnTo>
                  <a:lnTo>
                    <a:pt x="140" y="89"/>
                  </a:lnTo>
                  <a:lnTo>
                    <a:pt x="137" y="89"/>
                  </a:lnTo>
                  <a:lnTo>
                    <a:pt x="134" y="88"/>
                  </a:lnTo>
                  <a:lnTo>
                    <a:pt x="131" y="88"/>
                  </a:lnTo>
                  <a:lnTo>
                    <a:pt x="128" y="89"/>
                  </a:lnTo>
                  <a:lnTo>
                    <a:pt x="125" y="92"/>
                  </a:lnTo>
                  <a:lnTo>
                    <a:pt x="123" y="95"/>
                  </a:lnTo>
                  <a:lnTo>
                    <a:pt x="122" y="93"/>
                  </a:lnTo>
                  <a:lnTo>
                    <a:pt x="119" y="92"/>
                  </a:lnTo>
                  <a:lnTo>
                    <a:pt x="116" y="91"/>
                  </a:lnTo>
                  <a:lnTo>
                    <a:pt x="110" y="91"/>
                  </a:lnTo>
                  <a:lnTo>
                    <a:pt x="105" y="89"/>
                  </a:lnTo>
                  <a:lnTo>
                    <a:pt x="99" y="88"/>
                  </a:lnTo>
                  <a:lnTo>
                    <a:pt x="93" y="86"/>
                  </a:lnTo>
                  <a:lnTo>
                    <a:pt x="86" y="84"/>
                  </a:lnTo>
                  <a:lnTo>
                    <a:pt x="78" y="81"/>
                  </a:lnTo>
                  <a:lnTo>
                    <a:pt x="71" y="80"/>
                  </a:lnTo>
                  <a:lnTo>
                    <a:pt x="65" y="77"/>
                  </a:lnTo>
                  <a:lnTo>
                    <a:pt x="62" y="74"/>
                  </a:lnTo>
                  <a:lnTo>
                    <a:pt x="59" y="75"/>
                  </a:lnTo>
                  <a:lnTo>
                    <a:pt x="57" y="78"/>
                  </a:lnTo>
                  <a:lnTo>
                    <a:pt x="57" y="80"/>
                  </a:lnTo>
                  <a:lnTo>
                    <a:pt x="56" y="78"/>
                  </a:lnTo>
                  <a:lnTo>
                    <a:pt x="53" y="75"/>
                  </a:lnTo>
                  <a:lnTo>
                    <a:pt x="51" y="74"/>
                  </a:lnTo>
                  <a:lnTo>
                    <a:pt x="50" y="74"/>
                  </a:lnTo>
                  <a:lnTo>
                    <a:pt x="50" y="75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4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8" y="73"/>
                  </a:lnTo>
                  <a:lnTo>
                    <a:pt x="38" y="71"/>
                  </a:lnTo>
                  <a:lnTo>
                    <a:pt x="35" y="69"/>
                  </a:lnTo>
                  <a:lnTo>
                    <a:pt x="33" y="67"/>
                  </a:lnTo>
                  <a:lnTo>
                    <a:pt x="32" y="67"/>
                  </a:lnTo>
                  <a:lnTo>
                    <a:pt x="27" y="69"/>
                  </a:lnTo>
                  <a:lnTo>
                    <a:pt x="23" y="67"/>
                  </a:lnTo>
                  <a:lnTo>
                    <a:pt x="18" y="66"/>
                  </a:lnTo>
                  <a:lnTo>
                    <a:pt x="17" y="63"/>
                  </a:lnTo>
                  <a:lnTo>
                    <a:pt x="14" y="63"/>
                  </a:lnTo>
                  <a:lnTo>
                    <a:pt x="12" y="64"/>
                  </a:lnTo>
                  <a:lnTo>
                    <a:pt x="12" y="69"/>
                  </a:lnTo>
                  <a:lnTo>
                    <a:pt x="14" y="73"/>
                  </a:lnTo>
                  <a:lnTo>
                    <a:pt x="11" y="74"/>
                  </a:lnTo>
                  <a:lnTo>
                    <a:pt x="6" y="77"/>
                  </a:lnTo>
                  <a:lnTo>
                    <a:pt x="3" y="78"/>
                  </a:lnTo>
                  <a:lnTo>
                    <a:pt x="2" y="80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2" y="85"/>
                  </a:lnTo>
                  <a:lnTo>
                    <a:pt x="6" y="85"/>
                  </a:lnTo>
                  <a:lnTo>
                    <a:pt x="5" y="88"/>
                  </a:lnTo>
                  <a:lnTo>
                    <a:pt x="5" y="91"/>
                  </a:lnTo>
                  <a:lnTo>
                    <a:pt x="6" y="93"/>
                  </a:lnTo>
                  <a:lnTo>
                    <a:pt x="9" y="95"/>
                  </a:lnTo>
                  <a:lnTo>
                    <a:pt x="8" y="96"/>
                  </a:lnTo>
                  <a:lnTo>
                    <a:pt x="8" y="97"/>
                  </a:lnTo>
                  <a:lnTo>
                    <a:pt x="8" y="99"/>
                  </a:lnTo>
                  <a:lnTo>
                    <a:pt x="11" y="99"/>
                  </a:lnTo>
                  <a:lnTo>
                    <a:pt x="11" y="100"/>
                  </a:lnTo>
                  <a:lnTo>
                    <a:pt x="12" y="102"/>
                  </a:lnTo>
                  <a:lnTo>
                    <a:pt x="15" y="103"/>
                  </a:lnTo>
                  <a:lnTo>
                    <a:pt x="18" y="102"/>
                  </a:lnTo>
                  <a:lnTo>
                    <a:pt x="21" y="102"/>
                  </a:lnTo>
                  <a:lnTo>
                    <a:pt x="24" y="100"/>
                  </a:lnTo>
                  <a:lnTo>
                    <a:pt x="27" y="99"/>
                  </a:lnTo>
                  <a:lnTo>
                    <a:pt x="29" y="99"/>
                  </a:lnTo>
                  <a:lnTo>
                    <a:pt x="32" y="99"/>
                  </a:lnTo>
                  <a:lnTo>
                    <a:pt x="35" y="99"/>
                  </a:lnTo>
                  <a:lnTo>
                    <a:pt x="36" y="99"/>
                  </a:lnTo>
                  <a:lnTo>
                    <a:pt x="38" y="99"/>
                  </a:lnTo>
                  <a:lnTo>
                    <a:pt x="38" y="100"/>
                  </a:lnTo>
                  <a:lnTo>
                    <a:pt x="38" y="103"/>
                  </a:lnTo>
                  <a:lnTo>
                    <a:pt x="38" y="104"/>
                  </a:lnTo>
                  <a:lnTo>
                    <a:pt x="39" y="104"/>
                  </a:lnTo>
                  <a:lnTo>
                    <a:pt x="42" y="104"/>
                  </a:lnTo>
                  <a:lnTo>
                    <a:pt x="44" y="104"/>
                  </a:lnTo>
                  <a:lnTo>
                    <a:pt x="45" y="104"/>
                  </a:lnTo>
                  <a:lnTo>
                    <a:pt x="50" y="106"/>
                  </a:lnTo>
                  <a:lnTo>
                    <a:pt x="59" y="107"/>
                  </a:lnTo>
                  <a:lnTo>
                    <a:pt x="66" y="110"/>
                  </a:lnTo>
                  <a:lnTo>
                    <a:pt x="75" y="113"/>
                  </a:lnTo>
                  <a:lnTo>
                    <a:pt x="84" y="117"/>
                  </a:lnTo>
                  <a:lnTo>
                    <a:pt x="95" y="121"/>
                  </a:lnTo>
                  <a:lnTo>
                    <a:pt x="105" y="125"/>
                  </a:lnTo>
                  <a:lnTo>
                    <a:pt x="111" y="128"/>
                  </a:lnTo>
                  <a:lnTo>
                    <a:pt x="114" y="128"/>
                  </a:lnTo>
                  <a:lnTo>
                    <a:pt x="119" y="129"/>
                  </a:lnTo>
                  <a:lnTo>
                    <a:pt x="123" y="129"/>
                  </a:lnTo>
                  <a:lnTo>
                    <a:pt x="126" y="128"/>
                  </a:lnTo>
                  <a:lnTo>
                    <a:pt x="129" y="125"/>
                  </a:lnTo>
                  <a:lnTo>
                    <a:pt x="132" y="124"/>
                  </a:lnTo>
                  <a:lnTo>
                    <a:pt x="137" y="124"/>
                  </a:lnTo>
                  <a:lnTo>
                    <a:pt x="138" y="122"/>
                  </a:lnTo>
                  <a:lnTo>
                    <a:pt x="143" y="122"/>
                  </a:lnTo>
                  <a:lnTo>
                    <a:pt x="147" y="122"/>
                  </a:lnTo>
                  <a:lnTo>
                    <a:pt x="152" y="124"/>
                  </a:lnTo>
                  <a:lnTo>
                    <a:pt x="155" y="124"/>
                  </a:lnTo>
                  <a:close/>
                </a:path>
              </a:pathLst>
            </a:custGeom>
            <a:solidFill>
              <a:srgbClr val="0C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72" name="Line 474"/>
            <p:cNvSpPr>
              <a:spLocks noChangeShapeType="1"/>
            </p:cNvSpPr>
            <p:nvPr/>
          </p:nvSpPr>
          <p:spPr bwMode="auto">
            <a:xfrm flipV="1">
              <a:off x="576" y="528"/>
              <a:ext cx="144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73" name="Line 475"/>
            <p:cNvSpPr>
              <a:spLocks noChangeShapeType="1"/>
            </p:cNvSpPr>
            <p:nvPr/>
          </p:nvSpPr>
          <p:spPr bwMode="auto">
            <a:xfrm flipH="1" flipV="1">
              <a:off x="720" y="528"/>
              <a:ext cx="9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7727952" y="4941888"/>
            <a:ext cx="4464049" cy="1916112"/>
            <a:chOff x="4128" y="1392"/>
            <a:chExt cx="1632" cy="915"/>
          </a:xfrm>
        </p:grpSpPr>
        <p:pic>
          <p:nvPicPr>
            <p:cNvPr id="5126" name="Picture 91" descr="BS00554_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121" y="1392"/>
              <a:ext cx="639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7" name="Picture 89" descr="BS00554_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128" y="1488"/>
              <a:ext cx="639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8" name="Picture 90" descr="BS00554_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56" y="1632"/>
              <a:ext cx="639" cy="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8000"/>
                </a:solidFill>
                <a:latin typeface="Arial" pitchFamily="34" charset="0"/>
              </a:rPr>
              <a:t>"Школа Росcии"</a:t>
            </a:r>
            <a:r>
              <a:rPr lang="ru-RU" smtClean="0">
                <a:solidFill>
                  <a:srgbClr val="333333"/>
                </a:solidFill>
                <a:latin typeface="Arial" pitchFamily="34" charset="0"/>
              </a:rPr>
              <a:t> </a:t>
            </a:r>
            <a:endParaRPr lang="ru-RU" smtClean="0"/>
          </a:p>
        </p:txBody>
      </p:sp>
      <p:sp>
        <p:nvSpPr>
          <p:cNvPr id="6147" name="Объект 3"/>
          <p:cNvSpPr>
            <a:spLocks noGrp="1"/>
          </p:cNvSpPr>
          <p:nvPr>
            <p:ph idx="1"/>
          </p:nvPr>
        </p:nvSpPr>
        <p:spPr>
          <a:xfrm>
            <a:off x="624418" y="1268413"/>
            <a:ext cx="11245849" cy="4525962"/>
          </a:xfrm>
        </p:spPr>
        <p:txBody>
          <a:bodyPr/>
          <a:lstStyle/>
          <a:p>
            <a:r>
              <a:rPr lang="ru-RU" sz="2800" dirty="0" smtClean="0">
                <a:solidFill>
                  <a:srgbClr val="333333"/>
                </a:solidFill>
                <a:latin typeface="Arial" pitchFamily="34" charset="0"/>
              </a:rPr>
              <a:t>-  это учебно-методический комплект для 1-4 классов общеобразовательных учреждений. 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Arial" pitchFamily="34" charset="0"/>
              </a:rPr>
              <a:t>Все учебники включены в Федеральный перечень учебников, </a:t>
            </a:r>
            <a:r>
              <a:rPr lang="ru-RU" sz="2800" smtClean="0">
                <a:solidFill>
                  <a:srgbClr val="333333"/>
                </a:solidFill>
                <a:latin typeface="Arial" pitchFamily="34" charset="0"/>
              </a:rPr>
              <a:t>рекомендованных Министерством </a:t>
            </a:r>
            <a:r>
              <a:rPr lang="ru-RU" sz="2800" dirty="0" smtClean="0">
                <a:solidFill>
                  <a:srgbClr val="333333"/>
                </a:solidFill>
                <a:latin typeface="Arial" pitchFamily="34" charset="0"/>
              </a:rPr>
              <a:t>образования и науки Российской Федерации;  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Arial" pitchFamily="34" charset="0"/>
              </a:rPr>
              <a:t>отвечают требованиям   Государственного стандарта начального общего образования; </a:t>
            </a:r>
          </a:p>
          <a:p>
            <a:r>
              <a:rPr lang="ru-RU" sz="2800" dirty="0" smtClean="0">
                <a:solidFill>
                  <a:srgbClr val="333333"/>
                </a:solidFill>
                <a:latin typeface="Arial" pitchFamily="34" charset="0"/>
              </a:rPr>
              <a:t>обеспечивают преемственность с дошкольным и основным общим образованием.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360085" y="188913"/>
            <a:ext cx="7471833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ОБУЧЕНИЕ ГРАМОТЕ</a:t>
            </a:r>
          </a:p>
        </p:txBody>
      </p:sp>
      <p:sp>
        <p:nvSpPr>
          <p:cNvPr id="8195" name="Объект 1"/>
          <p:cNvSpPr>
            <a:spLocks noGrp="1"/>
          </p:cNvSpPr>
          <p:nvPr>
            <p:ph idx="1"/>
          </p:nvPr>
        </p:nvSpPr>
        <p:spPr>
          <a:xfrm>
            <a:off x="-2161116" y="1630363"/>
            <a:ext cx="10972801" cy="4525962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ru-RU" smtClean="0"/>
          </a:p>
        </p:txBody>
      </p:sp>
      <p:pic>
        <p:nvPicPr>
          <p:cNvPr id="819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25538"/>
            <a:ext cx="121920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812800" y="381000"/>
            <a:ext cx="109728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Математика</a:t>
            </a:r>
          </a:p>
        </p:txBody>
      </p:sp>
      <p:sp>
        <p:nvSpPr>
          <p:cNvPr id="9219" name="Прямоугольник 8"/>
          <p:cNvSpPr>
            <a:spLocks noChangeArrowheads="1"/>
          </p:cNvSpPr>
          <p:nvPr/>
        </p:nvSpPr>
        <p:spPr bwMode="auto">
          <a:xfrm>
            <a:off x="3048000" y="2967039"/>
            <a:ext cx="3657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0000FF"/>
                </a:solidFill>
              </a:rPr>
              <a:t>. </a:t>
            </a:r>
            <a:endParaRPr lang="ru-RU"/>
          </a:p>
        </p:txBody>
      </p:sp>
      <p:pic>
        <p:nvPicPr>
          <p:cNvPr id="9220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6933" y="1572327"/>
            <a:ext cx="6682351" cy="501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02002" y="218502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Литературное чтение,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русский язык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901" y="2276475"/>
            <a:ext cx="61341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2618" y="2276475"/>
            <a:ext cx="300778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CA2A3539-7EAF-4FE7-8878-B537D3F743BD}"/>
              </a:ext>
            </a:extLst>
          </p:cNvPr>
          <p:cNvSpPr txBox="1">
            <a:spLocks/>
          </p:cNvSpPr>
          <p:nvPr/>
        </p:nvSpPr>
        <p:spPr>
          <a:xfrm>
            <a:off x="1029110" y="914938"/>
            <a:ext cx="10833107" cy="104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Режим</a:t>
            </a:r>
            <a:r>
              <a:rPr kumimoji="0" lang="ru-RU" sz="72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работы школы </a:t>
            </a:r>
            <a:endParaRPr kumimoji="0" lang="ru-RU" sz="7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55650" name="Picture 2" descr="C:\Users\Пользователь\Downloads\IMG20230916094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954" y="2185406"/>
            <a:ext cx="6086026" cy="34233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9728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Окружающий мир</a:t>
            </a:r>
          </a:p>
        </p:txBody>
      </p:sp>
      <p:pic>
        <p:nvPicPr>
          <p:cNvPr id="11267" name="Picture 8"/>
          <p:cNvPicPr>
            <a:picLocks noChangeAspect="1" noChangeArrowheads="1"/>
          </p:cNvPicPr>
          <p:nvPr/>
        </p:nvPicPr>
        <p:blipFill>
          <a:blip r:embed="rId2"/>
          <a:srcRect t="984" r="52542" b="22426"/>
          <a:stretch>
            <a:fillRect/>
          </a:stretch>
        </p:blipFill>
        <p:spPr bwMode="auto">
          <a:xfrm>
            <a:off x="764498" y="1274164"/>
            <a:ext cx="7054411" cy="5336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/>
          <a:srcRect l="47582" r="1598" b="75410"/>
          <a:stretch>
            <a:fillRect/>
          </a:stretch>
        </p:blipFill>
        <p:spPr bwMode="auto">
          <a:xfrm>
            <a:off x="5726242" y="1157990"/>
            <a:ext cx="6195935" cy="140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mtClean="0"/>
              <a:t>Учебные принадлежности</a:t>
            </a:r>
            <a:br>
              <a:rPr lang="ru-RU" smtClean="0"/>
            </a:br>
            <a:r>
              <a:rPr lang="ru-RU" smtClean="0"/>
              <a:t> для уроков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sz="half" idx="1"/>
          </p:nvPr>
        </p:nvSpPr>
        <p:spPr>
          <a:xfrm>
            <a:off x="629587" y="1484026"/>
            <a:ext cx="10842746" cy="5066675"/>
          </a:xfrm>
        </p:spPr>
        <p:txBody>
          <a:bodyPr>
            <a:normAutofit lnSpcReduction="10000"/>
          </a:bodyPr>
          <a:lstStyle/>
          <a:p>
            <a:pPr eaLnBrk="1" hangingPunct="1">
              <a:buFont typeface="Arial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Литературное чтение </a:t>
            </a:r>
            <a:r>
              <a:rPr lang="ru-RU" sz="3200" dirty="0" smtClean="0"/>
              <a:t>– азбука,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Русский язык </a:t>
            </a:r>
            <a:r>
              <a:rPr lang="ru-RU" sz="3200" dirty="0" smtClean="0"/>
              <a:t>– пропись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Математика</a:t>
            </a:r>
            <a:r>
              <a:rPr lang="ru-RU" sz="3200" dirty="0" smtClean="0"/>
              <a:t> – учебник, тетрадь в клетку</a:t>
            </a:r>
          </a:p>
          <a:p>
            <a:pPr eaLnBrk="1" hangingPunct="1">
              <a:buFont typeface="Arial" pitchFamily="34" charset="0"/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Окружающий мир </a:t>
            </a:r>
            <a:r>
              <a:rPr lang="ru-RU" sz="3200" dirty="0" smtClean="0"/>
              <a:t>– учебник, тетрадь в клетку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Физкультура </a:t>
            </a:r>
            <a:r>
              <a:rPr lang="ru-RU" sz="3200" dirty="0" smtClean="0"/>
              <a:t>– спортивная одежда, обувь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Музыка</a:t>
            </a:r>
            <a:r>
              <a:rPr lang="ru-RU" sz="3200" dirty="0" smtClean="0"/>
              <a:t> – тетрадь в клетку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Изо </a:t>
            </a:r>
            <a:r>
              <a:rPr lang="ru-RU" sz="3200" dirty="0" smtClean="0"/>
              <a:t>– альбом, краски, кисти, баночка     (в папке)</a:t>
            </a:r>
          </a:p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Технология</a:t>
            </a:r>
            <a:r>
              <a:rPr lang="ru-RU" sz="3200" dirty="0" smtClean="0"/>
              <a:t> – альбом, цветная бумага, картон, клей, пластилин, доска для лепки (в папке)</a:t>
            </a:r>
          </a:p>
          <a:p>
            <a:pPr eaLnBrk="1" hangingPunct="1">
              <a:buFont typeface="Arial" pitchFamily="34" charset="0"/>
              <a:buNone/>
            </a:pPr>
            <a:endParaRPr lang="ru-RU" sz="320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527051" y="1268413"/>
            <a:ext cx="10960100" cy="4525962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Пенал</a:t>
            </a:r>
          </a:p>
          <a:p>
            <a:pPr algn="ctr" eaLnBrk="1" hangingPunct="1"/>
            <a:r>
              <a:rPr lang="ru-RU" sz="4000" dirty="0" smtClean="0"/>
              <a:t>Простой карандаш – 2 шт.</a:t>
            </a:r>
          </a:p>
          <a:p>
            <a:pPr algn="ctr" eaLnBrk="1" hangingPunct="1"/>
            <a:r>
              <a:rPr lang="ru-RU" sz="4000" dirty="0" smtClean="0"/>
              <a:t>Ластик                                     </a:t>
            </a:r>
          </a:p>
          <a:p>
            <a:pPr algn="ctr" eaLnBrk="1" hangingPunct="1"/>
            <a:r>
              <a:rPr lang="ru-RU" sz="4000" dirty="0" smtClean="0"/>
              <a:t>Точилка (закрытая)</a:t>
            </a:r>
          </a:p>
          <a:p>
            <a:pPr algn="ctr" eaLnBrk="1" hangingPunct="1"/>
            <a:r>
              <a:rPr lang="ru-RU" sz="4000" dirty="0" smtClean="0"/>
              <a:t>Цветные карандаши</a:t>
            </a:r>
          </a:p>
          <a:p>
            <a:pPr eaLnBrk="1" hangingPunct="1"/>
            <a:endParaRPr lang="ru-RU" sz="3600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Учебный план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</p:nvPr>
        </p:nvGraphicFramePr>
        <p:xfrm>
          <a:off x="449704" y="1199215"/>
          <a:ext cx="10556963" cy="4953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0596"/>
                <a:gridCol w="2916367"/>
              </a:tblGrid>
              <a:tr h="94871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Предмет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Количество часов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Русский язык 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Литературное чтение 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 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Математика 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 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Окружающий мир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Физическая культура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Изобразительное</a:t>
                      </a:r>
                      <a:r>
                        <a:rPr lang="ru-RU" sz="2400" baseline="0" dirty="0" smtClean="0"/>
                        <a:t> искусство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Музыка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  <a:tr h="500653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Технология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121927" marR="121927" marT="45724" marB="45724"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Расписание звонков</a:t>
            </a: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1439057" y="1991010"/>
            <a:ext cx="9993444" cy="4866990"/>
          </a:xfrm>
        </p:spPr>
        <p:txBody>
          <a:bodyPr/>
          <a:lstStyle/>
          <a:p>
            <a:pPr algn="ctr"/>
            <a:r>
              <a:rPr lang="ru-RU" dirty="0" smtClean="0"/>
              <a:t>1 урок 8.40 – 9.15</a:t>
            </a:r>
          </a:p>
          <a:p>
            <a:pPr algn="ctr"/>
            <a:r>
              <a:rPr lang="ru-RU" dirty="0" smtClean="0"/>
              <a:t>2 урок 9.45 – 10.20</a:t>
            </a:r>
          </a:p>
          <a:p>
            <a:pPr algn="ctr"/>
            <a:r>
              <a:rPr lang="ru-RU" dirty="0" smtClean="0"/>
              <a:t>3 урок 10.30 – 11.05</a:t>
            </a:r>
          </a:p>
          <a:p>
            <a:pPr algn="ctr"/>
            <a:r>
              <a:rPr lang="ru-RU" dirty="0" smtClean="0"/>
              <a:t>4 урок 11.20 – 11.55</a:t>
            </a:r>
          </a:p>
          <a:p>
            <a:pPr algn="ctr"/>
            <a:r>
              <a:rPr lang="ru-RU" dirty="0" smtClean="0"/>
              <a:t>5 урок 12.10- 12.45</a:t>
            </a:r>
          </a:p>
          <a:p>
            <a:pPr algn="ctr"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Группа продленного дня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 18:00</a:t>
            </a:r>
          </a:p>
          <a:p>
            <a:r>
              <a:rPr lang="ru-RU" dirty="0" smtClean="0"/>
              <a:t>Оплата за питание еженедельно (в школе)            </a:t>
            </a:r>
          </a:p>
          <a:p>
            <a:r>
              <a:rPr lang="ru-RU" dirty="0" smtClean="0"/>
              <a:t>Заявление / договор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</a:rPr>
              <a:t>Посещаемость </a:t>
            </a:r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Пропускать уроки без уважительной причины – НЕЛЬЗЯ!</a:t>
            </a:r>
          </a:p>
          <a:p>
            <a:r>
              <a:rPr lang="ru-RU" dirty="0" smtClean="0"/>
              <a:t>Болезнь – СПРАВКА</a:t>
            </a:r>
          </a:p>
          <a:p>
            <a:r>
              <a:rPr lang="ru-RU" dirty="0" smtClean="0"/>
              <a:t>Уважительная причина – ЗАЯВЛЕНИЕ в </a:t>
            </a:r>
            <a:r>
              <a:rPr lang="ru-RU" dirty="0" err="1" smtClean="0"/>
              <a:t>элетронный</a:t>
            </a:r>
            <a:r>
              <a:rPr lang="ru-RU" dirty="0" smtClean="0"/>
              <a:t> дневник</a:t>
            </a:r>
          </a:p>
          <a:p>
            <a:r>
              <a:rPr lang="ru-RU" dirty="0" smtClean="0"/>
              <a:t>Предупреждать про отсутствие ребенка в школе  ПЕРЕД НАЧАЛОМ УРОКОВ–  по телефону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734657" y="233492"/>
            <a:ext cx="109728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Адаптационный период первоклассников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09600" y="2133601"/>
            <a:ext cx="10972800" cy="399256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Первые 2 месяца учебной деятельности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 «острой адаптации».</a:t>
            </a:r>
          </a:p>
          <a:p>
            <a:endParaRPr lang="en-US" sz="2800" b="1" dirty="0" smtClean="0">
              <a:solidFill>
                <a:srgbClr val="000000"/>
              </a:solidFill>
              <a:latin typeface="PT Sans"/>
            </a:endParaRPr>
          </a:p>
          <a:p>
            <a:r>
              <a:rPr lang="ru-RU" sz="2800" b="1" dirty="0" smtClean="0">
                <a:solidFill>
                  <a:srgbClr val="000000"/>
                </a:solidFill>
                <a:latin typeface="PT Sans"/>
              </a:rPr>
              <a:t>Адаптация первоклассника </a:t>
            </a:r>
            <a:r>
              <a:rPr lang="ru-RU" sz="2800" dirty="0" smtClean="0">
                <a:solidFill>
                  <a:srgbClr val="000000"/>
                </a:solidFill>
                <a:latin typeface="PT Sans"/>
              </a:rPr>
              <a:t>– процесс приспособления ребёнка к школе, к новым условиям существования, новому виду деятельности и новым нагрузкам.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24417" y="620713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3600" b="1" smtClean="0">
                <a:solidFill>
                  <a:srgbClr val="C00000"/>
                </a:solidFill>
                <a:latin typeface="PT Sans"/>
              </a:rPr>
              <a:t>Признаки </a:t>
            </a:r>
            <a:br>
              <a:rPr lang="ru-RU" sz="3600" b="1" smtClean="0">
                <a:solidFill>
                  <a:srgbClr val="C00000"/>
                </a:solidFill>
                <a:latin typeface="PT Sans"/>
              </a:rPr>
            </a:br>
            <a:r>
              <a:rPr lang="ru-RU" sz="3600" b="1" smtClean="0">
                <a:solidFill>
                  <a:srgbClr val="C00000"/>
                </a:solidFill>
                <a:latin typeface="PT Sans"/>
              </a:rPr>
              <a:t>успешной адаптации</a:t>
            </a:r>
            <a:r>
              <a:rPr lang="ru-RU" sz="3600" smtClean="0">
                <a:solidFill>
                  <a:srgbClr val="000000"/>
                </a:solidFill>
                <a:latin typeface="PT Sans"/>
              </a:rPr>
              <a:t/>
            </a:r>
            <a:br>
              <a:rPr lang="ru-RU" sz="3600" smtClean="0">
                <a:solidFill>
                  <a:srgbClr val="000000"/>
                </a:solidFill>
                <a:latin typeface="PT Sans"/>
              </a:rPr>
            </a:br>
            <a:endParaRPr lang="ru-RU" sz="360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417" y="1484313"/>
            <a:ext cx="10972800" cy="4525962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  <a:latin typeface="PT Sans"/>
              </a:rPr>
              <a:t>• </a:t>
            </a:r>
            <a:r>
              <a:rPr lang="ru-RU" sz="2800" dirty="0" smtClean="0">
                <a:solidFill>
                  <a:srgbClr val="000000"/>
                </a:solidFill>
                <a:latin typeface="PT Sans"/>
              </a:rPr>
              <a:t>Ребенок ходит в школу с удовольствием, его главная цель – учение.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latin typeface="PT Sans"/>
              </a:rPr>
              <a:t>• Не слишком устает: активен, жизнерадостен, хорошо спит и т. д.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latin typeface="PT Sans"/>
              </a:rPr>
              <a:t>• Достаточно самостоятелен: ориентируется в школе, может попросить о помощи и т. д.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latin typeface="PT Sans"/>
              </a:rPr>
              <a:t>• Появились друзья-одноклассники.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latin typeface="PT Sans"/>
              </a:rPr>
              <a:t>• Нравится учитель.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800" dirty="0" smtClean="0">
                <a:solidFill>
                  <a:srgbClr val="000000"/>
                </a:solidFill>
                <a:latin typeface="PT Sans"/>
              </a:rPr>
              <a:t>• Ребенок не хочет вернуться в детский сад.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719667" y="836613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sz="4000" b="1" smtClean="0">
                <a:solidFill>
                  <a:srgbClr val="C00000"/>
                </a:solidFill>
                <a:latin typeface="PT Sans"/>
              </a:rPr>
              <a:t>Признаки дезадаптации</a:t>
            </a:r>
            <a:r>
              <a:rPr lang="ru-RU" sz="4000" smtClean="0">
                <a:solidFill>
                  <a:srgbClr val="C00000"/>
                </a:solidFill>
                <a:latin typeface="PT Sans"/>
              </a:rPr>
              <a:t/>
            </a:r>
            <a:br>
              <a:rPr lang="ru-RU" sz="4000" smtClean="0">
                <a:solidFill>
                  <a:srgbClr val="C00000"/>
                </a:solidFill>
                <a:latin typeface="PT Sans"/>
              </a:rPr>
            </a:br>
            <a:endParaRPr lang="ru-RU" sz="4000" smtClean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rgbClr val="000000"/>
                </a:solidFill>
                <a:latin typeface="PT Sans"/>
              </a:rPr>
              <a:t>•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Повышенная утомляемость;  беспокойный сон;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• Нежелание ребёнка делиться своими впечатлениями о проведённом дне;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• Жалобы на  события, связанные со школой;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• Нежелания выполнять домашние задания;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• Агрессивное поведение по отношению к учителям, одноклассникам, родителям;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• Снижение сопротивляемости организма (частая заболеваемость);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• 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Трудности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утреннего пробуждения, вялость;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•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PT Sans"/>
              </a:rPr>
              <a:t>Повышенная возбудимость, тревожность.</a:t>
            </a:r>
          </a:p>
          <a:p>
            <a:pPr>
              <a:buFont typeface="Arial" charset="0"/>
              <a:buChar char="•"/>
              <a:defRPr/>
            </a:pPr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CA2A3539-7EAF-4FE7-8878-B537D3F743BD}"/>
              </a:ext>
            </a:extLst>
          </p:cNvPr>
          <p:cNvSpPr txBox="1">
            <a:spLocks/>
          </p:cNvSpPr>
          <p:nvPr/>
        </p:nvSpPr>
        <p:spPr>
          <a:xfrm>
            <a:off x="244623" y="1304682"/>
            <a:ext cx="10833107" cy="104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i="1" dirty="0" smtClean="0">
                <a:solidFill>
                  <a:srgbClr val="002060"/>
                </a:solidFill>
                <a:latin typeface="Monotype Corsiva" pitchFamily="66" charset="0"/>
                <a:ea typeface="+mj-ea"/>
                <a:cs typeface="+mj-cs"/>
              </a:rPr>
              <a:t>Календарный учебный график </a:t>
            </a:r>
            <a:endParaRPr kumimoji="0" lang="ru-RU" sz="7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/>
          <a:srcRect l="27869" t="57122" r="30492" b="19126"/>
          <a:stretch>
            <a:fillRect/>
          </a:stretch>
        </p:blipFill>
        <p:spPr bwMode="auto">
          <a:xfrm>
            <a:off x="614598" y="2278504"/>
            <a:ext cx="10651661" cy="3417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930400" y="357188"/>
            <a:ext cx="100584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>
                <a:solidFill>
                  <a:schemeClr val="accent1"/>
                </a:solidFill>
              </a:rPr>
              <a:t>Ребенок к концу 1-ой четверти по литературе и русскому языку должен: 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117600" y="1905000"/>
            <a:ext cx="10363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4000" b="1">
                <a:solidFill>
                  <a:srgbClr val="FF0066"/>
                </a:solidFill>
                <a:latin typeface="Comic Sans MS" pitchFamily="66" charset="0"/>
              </a:rPr>
              <a:t/>
            </a:r>
            <a:br>
              <a:rPr lang="ru-RU" sz="4000" b="1">
                <a:solidFill>
                  <a:srgbClr val="FF0066"/>
                </a:solidFill>
                <a:latin typeface="Comic Sans MS" pitchFamily="66" charset="0"/>
              </a:rPr>
            </a:br>
            <a:r>
              <a:rPr lang="ru-RU" sz="3200" b="1">
                <a:solidFill>
                  <a:schemeClr val="hlink"/>
                </a:solidFill>
              </a:rPr>
              <a:t/>
            </a:r>
            <a:br>
              <a:rPr lang="ru-RU" sz="3200" b="1">
                <a:solidFill>
                  <a:schemeClr val="hlink"/>
                </a:solidFill>
              </a:rPr>
            </a:br>
            <a:endParaRPr lang="ru-RU" sz="4400" b="1">
              <a:solidFill>
                <a:srgbClr val="3399FF"/>
              </a:solidFill>
              <a:latin typeface="Comic Sans MS" pitchFamily="66" charset="0"/>
            </a:endParaRPr>
          </a:p>
        </p:txBody>
      </p:sp>
      <p:pic>
        <p:nvPicPr>
          <p:cNvPr id="4100" name="Picture 4" descr="lin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1" y="1219200"/>
            <a:ext cx="327236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lin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1" y="1219200"/>
            <a:ext cx="327236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lin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8801" y="1219200"/>
            <a:ext cx="327236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9" descr="GR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724400"/>
            <a:ext cx="14224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0" descr="10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0"/>
            <a:ext cx="142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0" y="1773239"/>
            <a:ext cx="12192000" cy="4905375"/>
          </a:xfrm>
        </p:spPr>
        <p:txBody>
          <a:bodyPr/>
          <a:lstStyle/>
          <a:p>
            <a:pPr eaLnBrk="1" hangingPunct="1">
              <a:lnSpc>
                <a:spcPct val="95000"/>
              </a:lnSpc>
            </a:pPr>
            <a:r>
              <a:rPr lang="ru-RU" sz="2600" dirty="0" smtClean="0">
                <a:ea typeface="Microsoft JhengHei" pitchFamily="34" charset="-120"/>
              </a:rPr>
              <a:t>Знать понятия: речь, предложение, слово, слог, ударение, звуки речи.</a:t>
            </a:r>
          </a:p>
          <a:p>
            <a:pPr eaLnBrk="1" hangingPunct="1">
              <a:lnSpc>
                <a:spcPct val="95000"/>
              </a:lnSpc>
            </a:pPr>
            <a:r>
              <a:rPr lang="ru-RU" sz="2600" dirty="0" smtClean="0">
                <a:ea typeface="Microsoft JhengHei" pitchFamily="34" charset="-120"/>
              </a:rPr>
              <a:t>Уметь вычленять звуки в словах, определять их последовательность, давать им характеристику  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dirty="0" smtClean="0">
                <a:ea typeface="Microsoft JhengHei" pitchFamily="34" charset="-120"/>
              </a:rPr>
              <a:t>Различать гласные и согласные звуки и буквы.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dirty="0" smtClean="0">
                <a:ea typeface="Microsoft JhengHei" pitchFamily="34" charset="-120"/>
              </a:rPr>
              <a:t>Определять место ударения в слове.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dirty="0" smtClean="0">
                <a:ea typeface="Microsoft JhengHei" pitchFamily="34" charset="-120"/>
              </a:rPr>
              <a:t>Уметь делить  слова на слоги, находить ударные и безударные гласные.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dirty="0" smtClean="0">
                <a:ea typeface="Microsoft JhengHei" pitchFamily="34" charset="-120"/>
              </a:rPr>
              <a:t>Уметь писать  изученные строчные и заглавные буквы, их соединения и слова.</a:t>
            </a:r>
          </a:p>
          <a:p>
            <a:pPr eaLnBrk="1" hangingPunct="1">
              <a:lnSpc>
                <a:spcPct val="90000"/>
              </a:lnSpc>
            </a:pPr>
            <a:r>
              <a:rPr lang="ru-RU" sz="2600" u="sng" dirty="0" smtClean="0">
                <a:ea typeface="Microsoft JhengHei" pitchFamily="34" charset="-120"/>
              </a:rPr>
              <a:t>Читать</a:t>
            </a:r>
            <a:r>
              <a:rPr lang="ru-RU" sz="2600" dirty="0" smtClean="0">
                <a:ea typeface="Microsoft JhengHei" pitchFamily="34" charset="-120"/>
              </a:rPr>
              <a:t> к концу 1 полугодия </a:t>
            </a:r>
            <a:r>
              <a:rPr lang="ru-RU" sz="2600" u="sng" dirty="0" smtClean="0">
                <a:ea typeface="Microsoft JhengHei" pitchFamily="34" charset="-120"/>
              </a:rPr>
              <a:t>не менее 25 сл/мин</a:t>
            </a:r>
            <a:r>
              <a:rPr lang="ru-RU" sz="2600" dirty="0" smtClean="0">
                <a:ea typeface="Microsoft JhengHei" pitchFamily="34" charset="-12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b="1" dirty="0" smtClean="0">
              <a:solidFill>
                <a:srgbClr val="CC0066"/>
              </a:solidFill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800" b="1" dirty="0" smtClean="0">
              <a:solidFill>
                <a:srgbClr val="CC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727200" y="214314"/>
            <a:ext cx="10058400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>
                <a:solidFill>
                  <a:schemeClr val="accent1"/>
                </a:solidFill>
              </a:rPr>
              <a:t>Ребенок к концу  </a:t>
            </a:r>
            <a:br>
              <a:rPr lang="ru-RU" sz="2800">
                <a:solidFill>
                  <a:schemeClr val="accent1"/>
                </a:solidFill>
              </a:rPr>
            </a:br>
            <a:r>
              <a:rPr lang="ru-RU" sz="2800">
                <a:solidFill>
                  <a:schemeClr val="accent1"/>
                </a:solidFill>
              </a:rPr>
              <a:t>1-ой четверти по математике должен: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117600" y="1905000"/>
            <a:ext cx="10363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4000" b="1">
                <a:solidFill>
                  <a:srgbClr val="FF0066"/>
                </a:solidFill>
                <a:latin typeface="Comic Sans MS" pitchFamily="66" charset="0"/>
              </a:rPr>
              <a:t/>
            </a:r>
            <a:br>
              <a:rPr lang="ru-RU" sz="4000" b="1">
                <a:solidFill>
                  <a:srgbClr val="FF0066"/>
                </a:solidFill>
                <a:latin typeface="Comic Sans MS" pitchFamily="66" charset="0"/>
              </a:rPr>
            </a:br>
            <a:r>
              <a:rPr lang="ru-RU" sz="3200" b="1">
                <a:solidFill>
                  <a:schemeClr val="hlink"/>
                </a:solidFill>
              </a:rPr>
              <a:t/>
            </a:r>
            <a:br>
              <a:rPr lang="ru-RU" sz="3200" b="1">
                <a:solidFill>
                  <a:schemeClr val="hlink"/>
                </a:solidFill>
              </a:rPr>
            </a:br>
            <a:endParaRPr lang="ru-RU" sz="4400" b="1">
              <a:solidFill>
                <a:srgbClr val="3399FF"/>
              </a:solidFill>
              <a:latin typeface="Comic Sans MS" pitchFamily="66" charset="0"/>
            </a:endParaRPr>
          </a:p>
        </p:txBody>
      </p:sp>
      <p:pic>
        <p:nvPicPr>
          <p:cNvPr id="5124" name="Picture 4" descr="lin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1" y="1143000"/>
            <a:ext cx="327236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6" descr="lin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2801" y="1143000"/>
            <a:ext cx="327236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7" descr="lin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1" y="1143000"/>
            <a:ext cx="3272367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9" descr="GRI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4724400"/>
            <a:ext cx="14224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10" descr="108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800" y="0"/>
            <a:ext cx="142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Rectangle 11"/>
          <p:cNvSpPr>
            <a:spLocks noGrp="1" noChangeArrowheads="1"/>
          </p:cNvSpPr>
          <p:nvPr>
            <p:ph type="body" idx="1"/>
          </p:nvPr>
        </p:nvSpPr>
        <p:spPr>
          <a:xfrm>
            <a:off x="0" y="1928814"/>
            <a:ext cx="12192000" cy="4700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Иметь пространственные и временные  представления 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endParaRPr lang="ru-RU" sz="2400" smtClean="0">
              <a:latin typeface="Cambria Math" pitchFamily="18" charset="0"/>
              <a:ea typeface="Cambria Math" pitchFamily="18" charset="0"/>
              <a:cs typeface="Cambria Math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Вести счет предметов до 10 и сравнивать.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 Уметь читать письменные и печатные цифры, правильно их писать.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Соотносить число предметов и цифру.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Усвоить состав чисел до 10.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 Знать и различать геометрические фигуры:  </a:t>
            </a:r>
          </a:p>
          <a:p>
            <a:pPr algn="ctr"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точка, прямая и кривая линии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Cambria Math" pitchFamily="18" charset="0"/>
                <a:ea typeface="Cambria Math" pitchFamily="18" charset="0"/>
                <a:cs typeface="Cambria Math" pitchFamily="18" charset="0"/>
              </a:rPr>
              <a:t>(замкнутая и незамкнутая), луч, отрезок.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ru-RU" sz="2800" smtClean="0">
                <a:solidFill>
                  <a:srgbClr val="FF0000"/>
                </a:solidFill>
              </a:rPr>
              <a:t>Неаккуратно пишет в тетради.</a:t>
            </a: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644576" y="899411"/>
            <a:ext cx="10937823" cy="5226754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/>
              <a:t>Чаще всего из-за неразвитой мелкой моторики</a:t>
            </a:r>
          </a:p>
          <a:p>
            <a:pPr eaLnBrk="1" hangingPunct="1">
              <a:buFontTx/>
              <a:buNone/>
            </a:pPr>
            <a:r>
              <a:rPr lang="ru-RU" sz="2400" dirty="0" smtClean="0"/>
              <a:t>руки. </a:t>
            </a:r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Покупаем пластилин.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И лепим зверушек, человечков.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Вырезаем ножницами картинки,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Раскрашиваем мелкие рисунки.</a:t>
            </a:r>
          </a:p>
        </p:txBody>
      </p:sp>
      <p:pic>
        <p:nvPicPr>
          <p:cNvPr id="4" name="Содержимое 6" descr="http://im5-tub.yandex.net/i?id=137371742-60-72">
            <a:hlinkClick r:id="rId2"/>
          </p:cNvPr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29718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ru-RU" sz="2800" smtClean="0">
                <a:solidFill>
                  <a:srgbClr val="FF0000"/>
                </a:solidFill>
              </a:rPr>
              <a:t>Быстро всё забывает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/>
              <a:t>Значит надо тренировать память.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/>
              <a:t>Можно поиграть в игру на запоминание: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/>
              <a:t>«Вспомни: в какой одежде ушёл папа на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/>
              <a:t>работу?», 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/>
              <a:t>«Закрой глаза и опиши, какие предметы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/>
              <a:t>лежат у тебя на столе. А в комнате?»</a:t>
            </a: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400" dirty="0" smtClean="0"/>
              <a:t>			</a:t>
            </a:r>
            <a:r>
              <a:rPr lang="ru-RU" sz="2400" dirty="0" smtClean="0">
                <a:solidFill>
                  <a:srgbClr val="0070C0"/>
                </a:solidFill>
              </a:rPr>
              <a:t>                            </a:t>
            </a:r>
            <a:r>
              <a:rPr lang="ru-RU" sz="2400" b="1" dirty="0" smtClean="0">
                <a:solidFill>
                  <a:srgbClr val="0070C0"/>
                </a:solidFill>
              </a:rPr>
              <a:t>			</a:t>
            </a:r>
            <a:endParaRPr lang="ru-RU" dirty="0"/>
          </a:p>
        </p:txBody>
      </p:sp>
      <p:pic>
        <p:nvPicPr>
          <p:cNvPr id="8196" name="Picture 5" descr="р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2801" y="381000"/>
            <a:ext cx="3384551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" descr="C:\Documents and Settings\Вадим\Мои документы\Ученик7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962400"/>
            <a:ext cx="2675467" cy="2362200"/>
          </a:xfrm>
          <a:prstGeom prst="rect">
            <a:avLst/>
          </a:prstGeom>
          <a:noFill/>
          <a:ln w="9525">
            <a:solidFill>
              <a:srgbClr val="0000FF">
                <a:alpha val="87842"/>
              </a:srgb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ru-RU" sz="2800" smtClean="0">
                <a:solidFill>
                  <a:srgbClr val="FF0000"/>
                </a:solidFill>
              </a:rPr>
              <a:t>Часто отвлекается, </a:t>
            </a:r>
            <a:br>
              <a:rPr lang="ru-RU" sz="2800" smtClean="0">
                <a:solidFill>
                  <a:srgbClr val="FF0000"/>
                </a:solidFill>
              </a:rPr>
            </a:br>
            <a:r>
              <a:rPr lang="ru-RU" sz="2800" smtClean="0">
                <a:solidFill>
                  <a:srgbClr val="FF0000"/>
                </a:solidFill>
              </a:rPr>
              <a:t>не может сосредоточиться.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/>
              <a:t> Это может быть следствием</a:t>
            </a:r>
          </a:p>
          <a:p>
            <a:pPr eaLnBrk="1" hangingPunct="1">
              <a:buFontTx/>
              <a:buNone/>
            </a:pPr>
            <a:r>
              <a:rPr lang="ru-RU" sz="2400" dirty="0" smtClean="0"/>
              <a:t>нарушения режима дня. Не </a:t>
            </a:r>
          </a:p>
          <a:p>
            <a:pPr eaLnBrk="1" hangingPunct="1">
              <a:buFontTx/>
              <a:buNone/>
            </a:pPr>
            <a:r>
              <a:rPr lang="ru-RU" sz="2400" dirty="0" smtClean="0"/>
              <a:t>  допускайте, чтобы ребёнок полдня		            </a:t>
            </a:r>
          </a:p>
          <a:p>
            <a:pPr eaLnBrk="1" hangingPunct="1">
              <a:buFontTx/>
              <a:buNone/>
            </a:pPr>
            <a:r>
              <a:rPr lang="ru-RU" sz="2400" dirty="0" smtClean="0"/>
              <a:t>просиживал за компьютером, телефоном</a:t>
            </a:r>
          </a:p>
          <a:p>
            <a:pPr eaLnBrk="1" hangingPunct="1">
              <a:buFontTx/>
              <a:buNone/>
            </a:pPr>
            <a:r>
              <a:rPr lang="ru-RU" sz="2400" dirty="0" smtClean="0"/>
              <a:t>или телевизором.</a:t>
            </a:r>
          </a:p>
          <a:p>
            <a:pPr eaLnBrk="1" hangingPunct="1">
              <a:buFontTx/>
              <a:buNone/>
            </a:pPr>
            <a:endParaRPr lang="ru-RU" sz="2400" dirty="0" smtClean="0"/>
          </a:p>
          <a:p>
            <a:pPr algn="ctr"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Обязательны прогулки,</a:t>
            </a:r>
          </a:p>
          <a:p>
            <a:pPr algn="ctr"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физические нагрузки,</a:t>
            </a:r>
          </a:p>
          <a:p>
            <a:pPr algn="ctr"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спорт, подвижные игры.</a:t>
            </a:r>
          </a:p>
          <a:p>
            <a:pPr algn="ctr" eaLnBrk="1" hangingPunct="1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Еда и сон вовремя. </a:t>
            </a:r>
          </a:p>
        </p:txBody>
      </p:sp>
      <p:pic>
        <p:nvPicPr>
          <p:cNvPr id="9220" name="Picture 5" descr="AG00315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24342" y="1219201"/>
            <a:ext cx="2647951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  <a:defRPr/>
            </a:pPr>
            <a:r>
              <a:rPr lang="ru-RU" sz="2800" dirty="0" smtClean="0"/>
              <a:t>Принимайте своего ребенка таким какой он есть;</a:t>
            </a:r>
          </a:p>
          <a:p>
            <a:pPr>
              <a:buFont typeface="Arial" charset="0"/>
              <a:buChar char="•"/>
              <a:defRPr/>
            </a:pPr>
            <a:r>
              <a:rPr lang="ru-RU" sz="2800" dirty="0" smtClean="0"/>
              <a:t>Активно слушайте его переживания;</a:t>
            </a:r>
          </a:p>
          <a:p>
            <a:pPr>
              <a:buFont typeface="Arial" charset="0"/>
              <a:buChar char="•"/>
              <a:defRPr/>
            </a:pPr>
            <a:r>
              <a:rPr lang="ru-RU" sz="2800" dirty="0" smtClean="0"/>
              <a:t>Как можно больше проводите с ним время (читайте, играйте, разговаривайте);</a:t>
            </a:r>
          </a:p>
          <a:p>
            <a:pPr>
              <a:buFont typeface="Arial" charset="0"/>
              <a:buChar char="•"/>
              <a:defRPr/>
            </a:pPr>
            <a:r>
              <a:rPr lang="ru-RU" sz="2800" dirty="0" smtClean="0"/>
              <a:t>Помогайте, когда просит;</a:t>
            </a:r>
          </a:p>
          <a:p>
            <a:pPr>
              <a:buFont typeface="Arial" charset="0"/>
              <a:buChar char="•"/>
              <a:defRPr/>
            </a:pPr>
            <a:r>
              <a:rPr lang="ru-RU" sz="2800" dirty="0" smtClean="0"/>
              <a:t>Поддерживайте и отмечайте успехи;</a:t>
            </a:r>
          </a:p>
          <a:p>
            <a:pPr>
              <a:buFont typeface="Arial" charset="0"/>
              <a:buChar char="•"/>
              <a:defRPr/>
            </a:pPr>
            <a:r>
              <a:rPr lang="ru-RU" sz="2800" dirty="0" smtClean="0"/>
              <a:t>Разрешайте конфликты мирно</a:t>
            </a:r>
          </a:p>
          <a:p>
            <a:pPr eaLnBrk="1" hangingPunct="1">
              <a:buFontTx/>
              <a:buNone/>
              <a:defRPr/>
            </a:pP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243" name="Заголовок 4"/>
          <p:cNvSpPr>
            <a:spLocks noGrp="1"/>
          </p:cNvSpPr>
          <p:nvPr>
            <p:ph type="title"/>
          </p:nvPr>
        </p:nvSpPr>
        <p:spPr>
          <a:xfrm>
            <a:off x="508000" y="381000"/>
            <a:ext cx="10972800" cy="1143000"/>
          </a:xfrm>
        </p:spPr>
        <p:txBody>
          <a:bodyPr anchor="t"/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000FF"/>
                </a:solidFill>
              </a:rPr>
              <a:t>Рекомендации </a:t>
            </a:r>
            <a:endParaRPr lang="ru-RU" sz="32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800" dirty="0" smtClean="0"/>
              <a:t>Спасибо за внимание!</a:t>
            </a:r>
            <a:endParaRPr lang="ru-RU" sz="8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CA2A3539-7EAF-4FE7-8878-B537D3F743BD}"/>
              </a:ext>
            </a:extLst>
          </p:cNvPr>
          <p:cNvSpPr txBox="1">
            <a:spLocks/>
          </p:cNvSpPr>
          <p:nvPr/>
        </p:nvSpPr>
        <p:spPr>
          <a:xfrm>
            <a:off x="724308" y="254833"/>
            <a:ext cx="10833107" cy="104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i="1" dirty="0" smtClean="0">
                <a:solidFill>
                  <a:srgbClr val="002060"/>
                </a:solidFill>
                <a:latin typeface="Monotype Corsiva" pitchFamily="66" charset="0"/>
                <a:ea typeface="+mj-ea"/>
                <a:cs typeface="+mj-cs"/>
              </a:rPr>
              <a:t>Локальные акты школы</a:t>
            </a:r>
            <a:endParaRPr kumimoji="0" lang="ru-RU" sz="7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31073" name="Picture 1"/>
          <p:cNvPicPr>
            <a:picLocks noChangeAspect="1" noChangeArrowheads="1"/>
          </p:cNvPicPr>
          <p:nvPr/>
        </p:nvPicPr>
        <p:blipFill>
          <a:blip r:embed="rId2"/>
          <a:srcRect l="12049" t="4517" r="11721" b="12131"/>
          <a:stretch>
            <a:fillRect/>
          </a:stretch>
        </p:blipFill>
        <p:spPr bwMode="auto">
          <a:xfrm>
            <a:off x="2318478" y="1363208"/>
            <a:ext cx="8324538" cy="512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Правила внутреннего распорядка обучающихся МБОУ СОШ № 56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950501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sz="5300" b="1" dirty="0" smtClean="0"/>
              <a:t>4.1. Обучающиеся обязаны: </a:t>
            </a:r>
          </a:p>
          <a:p>
            <a:r>
              <a:rPr lang="ru-RU" sz="5300" dirty="0" smtClean="0"/>
              <a:t> выполнять требования Устава школы, настоящих Правил внутреннего распорядка и иных локальных нормативных актов по вопросам организации и осуществления образовательной деятельности;</a:t>
            </a:r>
          </a:p>
          <a:p>
            <a:r>
              <a:rPr lang="ru-RU" sz="5300" dirty="0" smtClean="0"/>
              <a:t> вести себя таким образом, чтобы не уронить свою честь и достоинство, не запятнать деловую репутацию МБОУ СОШ № 56; </a:t>
            </a:r>
          </a:p>
          <a:p>
            <a:r>
              <a:rPr lang="ru-RU" sz="5300" dirty="0" smtClean="0"/>
              <a:t> добросовестно осваивать образовательную программу, выполнять индивидуальный учебный план, в том числе посещать предусмотренные учебным планом или индивидуальным учебным планом учебные занятия, осуществлять самостоятельную подготовку к занятиям, выполнять задания, данные педагогическими работниками в рамках образовательной программы; </a:t>
            </a:r>
          </a:p>
          <a:p>
            <a:r>
              <a:rPr lang="ru-RU" sz="5300" dirty="0" smtClean="0"/>
              <a:t> своевременно, без опозданий приходить на занятия, извещать классного руководителя о причинах отсутствия на занятиях; </a:t>
            </a:r>
            <a:endParaRPr lang="ru-RU" sz="53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 не пропускать занятия без уважительных причин; в случае пропуска занятий обучающийся должен предоставить классному руководителю справку медицинского учреждения или заявление родителей (законных представителей) о причинах отсутствия на уроках; </a:t>
            </a:r>
          </a:p>
          <a:p>
            <a:r>
              <a:rPr lang="ru-RU" dirty="0" smtClean="0"/>
              <a:t> находиться в помещении МБОУ СОШ № 56 в течение учебного времени по расписанию; покидать территорию МБОУ СОШ № 56 в период проведения уроков возможно только по уважительной причине с разрешения классного руководителя или дежурного администратора; </a:t>
            </a:r>
          </a:p>
          <a:p>
            <a:r>
              <a:rPr lang="ru-RU" dirty="0" smtClean="0"/>
              <a:t> покидать территорию школы через 15 – 20 минут после окончания учебных занятий; </a:t>
            </a:r>
          </a:p>
          <a:p>
            <a:r>
              <a:rPr lang="ru-RU" dirty="0" smtClean="0"/>
              <a:t>следить за своим внешним видом, выполнять установленные школой требования к одежде;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Правила внутреннего распорядка обучающихся МБОУ СОШ № 56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CA2A3539-7EAF-4FE7-8878-B537D3F743BD}"/>
              </a:ext>
            </a:extLst>
          </p:cNvPr>
          <p:cNvSpPr txBox="1">
            <a:spLocks/>
          </p:cNvSpPr>
          <p:nvPr/>
        </p:nvSpPr>
        <p:spPr>
          <a:xfrm>
            <a:off x="769279" y="525194"/>
            <a:ext cx="10833107" cy="104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Промежуточная</a:t>
            </a:r>
            <a:r>
              <a:rPr kumimoji="0" lang="ru-RU" sz="72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аттестация </a:t>
            </a:r>
            <a:endParaRPr kumimoji="0" lang="ru-RU" sz="7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46434" name="Picture 2" descr="https://avatars.mds.yandex.net/i?id=b92394c2c3fa779807186bce9ad2ca9ff6bda46e-5235146-images-thumbs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8911" y="2214898"/>
            <a:ext cx="6756220" cy="4095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/>
              <a:t>Промежуточная аттестация проводится для обучающихся 1-4 классов. Промежуточная аттестация обязательна для обучающихся всех форм обучения, в том числе обучающихся по индивидуальному учебному плану и при ускоренном обучении, в том числе обучающихся с ОВЗ.</a:t>
            </a:r>
          </a:p>
          <a:p>
            <a:pPr algn="ctr">
              <a:buNone/>
            </a:pPr>
            <a:r>
              <a:rPr lang="ru-RU" b="1" dirty="0" smtClean="0"/>
              <a:t>Промежуточная аттестация проводится по итогам учебного года по каждому учебному предмету, курсу, дисциплине (модулю) и иным видам учебной деятельности, предусмотренным учебным планом.</a:t>
            </a: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CA2A3539-7EAF-4FE7-8878-B537D3F743BD}"/>
              </a:ext>
            </a:extLst>
          </p:cNvPr>
          <p:cNvSpPr txBox="1">
            <a:spLocks/>
          </p:cNvSpPr>
          <p:nvPr/>
        </p:nvSpPr>
        <p:spPr>
          <a:xfrm>
            <a:off x="769279" y="525194"/>
            <a:ext cx="10833107" cy="10459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Промежуточная</a:t>
            </a:r>
            <a:r>
              <a:rPr kumimoji="0" lang="ru-RU" sz="72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аттестация </a:t>
            </a:r>
            <a:endParaRPr kumimoji="0" lang="ru-RU" sz="72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Положение о формах, периодичности и порядке  текущего контроля успеваемости и промежуточной аттестации МБОУ СОШ № 56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9659" y="2124857"/>
            <a:ext cx="109728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.....Формами промежуточной аттестации являются:</a:t>
            </a:r>
          </a:p>
          <a:p>
            <a:r>
              <a:rPr lang="ru-RU" dirty="0" smtClean="0"/>
              <a:t>а) годовая отметка (без проведения процедур): складывается из </a:t>
            </a:r>
            <a:r>
              <a:rPr lang="ru-RU" dirty="0" err="1" smtClean="0"/>
              <a:t>суммативного</a:t>
            </a:r>
            <a:r>
              <a:rPr lang="ru-RU" dirty="0" smtClean="0"/>
              <a:t> оценивания образовательных результатов «четвертной / полугодовой отметки» календарного периода. Годовая отметка выставляется по </a:t>
            </a:r>
            <a:r>
              <a:rPr lang="ru-RU" dirty="0" err="1" smtClean="0"/>
              <a:t>четырехбалльной</a:t>
            </a:r>
            <a:r>
              <a:rPr lang="ru-RU" dirty="0" smtClean="0"/>
              <a:t> системе оценивания по правилам математического округления. При среднем балле ниже 2,5, в случае удовлетворительной отметки по промежуточной аттестации, годовая отметка обучающемуся выставляется «3».</a:t>
            </a:r>
          </a:p>
          <a:p>
            <a:r>
              <a:rPr lang="ru-RU" dirty="0" smtClean="0"/>
              <a:t>б) процедура: комплексная контрольная работа (предметные,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результаты), тестовая работа, всероссийская проверочная работа, диагностическая работа, защита проекта.</a:t>
            </a:r>
          </a:p>
          <a:p>
            <a:r>
              <a:rPr lang="ru-RU" dirty="0" smtClean="0"/>
              <a:t>В 1-х классах в рамках проведения промежуточной аттестации проводятся в форме комплексной работы без выставления отметок....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1181</Words>
  <Application>Microsoft Office PowerPoint</Application>
  <PresentationFormat>Произвольный</PresentationFormat>
  <Paragraphs>200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Office Theme</vt:lpstr>
      <vt:lpstr>Солнцестояние</vt:lpstr>
      <vt:lpstr>Слайд 1</vt:lpstr>
      <vt:lpstr>Слайд 2</vt:lpstr>
      <vt:lpstr>Слайд 3</vt:lpstr>
      <vt:lpstr>Слайд 4</vt:lpstr>
      <vt:lpstr>Правила внутреннего распорядка обучающихся МБОУ СОШ № 56</vt:lpstr>
      <vt:lpstr>Правила внутреннего распорядка обучающихся МБОУ СОШ № 56</vt:lpstr>
      <vt:lpstr>Слайд 7</vt:lpstr>
      <vt:lpstr>Слайд 8</vt:lpstr>
      <vt:lpstr>Положение о формах, периодичности и порядке  текущего контроля успеваемости и промежуточной аттестации МБОУ СОШ № 56</vt:lpstr>
      <vt:lpstr>Слайд 10</vt:lpstr>
      <vt:lpstr>Кружки, секции</vt:lpstr>
      <vt:lpstr>Слайд 12</vt:lpstr>
      <vt:lpstr>Мини-футбол</vt:lpstr>
      <vt:lpstr>Слайд 14</vt:lpstr>
      <vt:lpstr>Учимся по программе «Школа России»</vt:lpstr>
      <vt:lpstr>"Школа Росcии" </vt:lpstr>
      <vt:lpstr>ОБУЧЕНИЕ ГРАМОТЕ</vt:lpstr>
      <vt:lpstr>Математика</vt:lpstr>
      <vt:lpstr>Литературное чтение, русский язык</vt:lpstr>
      <vt:lpstr>Окружающий мир</vt:lpstr>
      <vt:lpstr>Учебные принадлежности  для уроков</vt:lpstr>
      <vt:lpstr>Слайд 22</vt:lpstr>
      <vt:lpstr>Учебный план</vt:lpstr>
      <vt:lpstr>Расписание звонков</vt:lpstr>
      <vt:lpstr>Группа продленного дня</vt:lpstr>
      <vt:lpstr>Посещаемость </vt:lpstr>
      <vt:lpstr>Адаптационный период первоклассников</vt:lpstr>
      <vt:lpstr>Признаки  успешной адаптации </vt:lpstr>
      <vt:lpstr>Признаки дезадаптации </vt:lpstr>
      <vt:lpstr>Слайд 30</vt:lpstr>
      <vt:lpstr>Слайд 31</vt:lpstr>
      <vt:lpstr>Неаккуратно пишет в тетради.</vt:lpstr>
      <vt:lpstr>Быстро всё забывает</vt:lpstr>
      <vt:lpstr>Часто отвлекается,  не может сосредоточиться.</vt:lpstr>
      <vt:lpstr> Рекомендации 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СОШ № 56</dc:title>
  <dc:creator>НКРУ-5</dc:creator>
  <cp:lastModifiedBy>Kabine-3-8</cp:lastModifiedBy>
  <cp:revision>117</cp:revision>
  <dcterms:created xsi:type="dcterms:W3CDTF">2022-01-15T01:56:05Z</dcterms:created>
  <dcterms:modified xsi:type="dcterms:W3CDTF">2023-11-13T05:03:50Z</dcterms:modified>
</cp:coreProperties>
</file>