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2" r:id="rId1"/>
  </p:sldMasterIdLst>
  <p:notesMasterIdLst>
    <p:notesMasterId r:id="rId18"/>
  </p:notesMasterIdLst>
  <p:handoutMasterIdLst>
    <p:handoutMasterId r:id="rId19"/>
  </p:handoutMasterIdLst>
  <p:sldIdLst>
    <p:sldId id="280" r:id="rId2"/>
    <p:sldId id="281" r:id="rId3"/>
    <p:sldId id="279" r:id="rId4"/>
    <p:sldId id="269" r:id="rId5"/>
    <p:sldId id="297" r:id="rId6"/>
    <p:sldId id="266" r:id="rId7"/>
    <p:sldId id="268" r:id="rId8"/>
    <p:sldId id="288" r:id="rId9"/>
    <p:sldId id="261" r:id="rId10"/>
    <p:sldId id="286" r:id="rId11"/>
    <p:sldId id="287" r:id="rId12"/>
    <p:sldId id="305" r:id="rId13"/>
    <p:sldId id="306" r:id="rId14"/>
    <p:sldId id="303" r:id="rId15"/>
    <p:sldId id="307" r:id="rId16"/>
    <p:sldId id="308" r:id="rId17"/>
  </p:sldIdLst>
  <p:sldSz cx="9144000" cy="6858000" type="screen4x3"/>
  <p:notesSz cx="6757988" cy="98663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i="1" kern="1200">
        <a:solidFill>
          <a:srgbClr val="FF6600"/>
        </a:solidFill>
        <a:latin typeface="Symbol" pitchFamily="18" charset="2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i="1" kern="1200">
        <a:solidFill>
          <a:srgbClr val="FF6600"/>
        </a:solidFill>
        <a:latin typeface="Symbol" pitchFamily="18" charset="2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i="1" kern="1200">
        <a:solidFill>
          <a:srgbClr val="FF6600"/>
        </a:solidFill>
        <a:latin typeface="Symbol" pitchFamily="18" charset="2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i="1" kern="1200">
        <a:solidFill>
          <a:srgbClr val="FF6600"/>
        </a:solidFill>
        <a:latin typeface="Symbol" pitchFamily="18" charset="2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i="1" kern="1200">
        <a:solidFill>
          <a:srgbClr val="FF6600"/>
        </a:solidFill>
        <a:latin typeface="Symbol" pitchFamily="18" charset="2"/>
        <a:ea typeface="+mn-ea"/>
        <a:cs typeface="+mn-cs"/>
      </a:defRPr>
    </a:lvl5pPr>
    <a:lvl6pPr marL="2286000" algn="l" defTabSz="914400" rtl="0" eaLnBrk="1" latinLnBrk="0" hangingPunct="1">
      <a:defRPr sz="2800" i="1" kern="1200">
        <a:solidFill>
          <a:srgbClr val="FF6600"/>
        </a:solidFill>
        <a:latin typeface="Symbol" pitchFamily="18" charset="2"/>
        <a:ea typeface="+mn-ea"/>
        <a:cs typeface="+mn-cs"/>
      </a:defRPr>
    </a:lvl6pPr>
    <a:lvl7pPr marL="2743200" algn="l" defTabSz="914400" rtl="0" eaLnBrk="1" latinLnBrk="0" hangingPunct="1">
      <a:defRPr sz="2800" i="1" kern="1200">
        <a:solidFill>
          <a:srgbClr val="FF6600"/>
        </a:solidFill>
        <a:latin typeface="Symbol" pitchFamily="18" charset="2"/>
        <a:ea typeface="+mn-ea"/>
        <a:cs typeface="+mn-cs"/>
      </a:defRPr>
    </a:lvl7pPr>
    <a:lvl8pPr marL="3200400" algn="l" defTabSz="914400" rtl="0" eaLnBrk="1" latinLnBrk="0" hangingPunct="1">
      <a:defRPr sz="2800" i="1" kern="1200">
        <a:solidFill>
          <a:srgbClr val="FF6600"/>
        </a:solidFill>
        <a:latin typeface="Symbol" pitchFamily="18" charset="2"/>
        <a:ea typeface="+mn-ea"/>
        <a:cs typeface="+mn-cs"/>
      </a:defRPr>
    </a:lvl8pPr>
    <a:lvl9pPr marL="3657600" algn="l" defTabSz="914400" rtl="0" eaLnBrk="1" latinLnBrk="0" hangingPunct="1">
      <a:defRPr sz="2800" i="1" kern="1200">
        <a:solidFill>
          <a:srgbClr val="FF6600"/>
        </a:solidFill>
        <a:latin typeface="Symbol" pitchFamily="18" charset="2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8">
          <p15:clr>
            <a:srgbClr val="A4A3A4"/>
          </p15:clr>
        </p15:guide>
        <p15:guide id="2" pos="28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5050"/>
    <a:srgbClr val="FFFF99"/>
    <a:srgbClr val="800080"/>
    <a:srgbClr val="FF66CC"/>
    <a:srgbClr val="CC3399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722" y="102"/>
      </p:cViewPr>
      <p:guideLst>
        <p:guide orient="horz" pos="2178"/>
        <p:guide pos="28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-1574" y="-82"/>
      </p:cViewPr>
      <p:guideLst>
        <p:guide orient="horz" pos="3108"/>
        <p:guide pos="21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905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9050" y="937260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5D32581-9B0C-4DCA-ADF3-B1DE3D3B5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3422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05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1700" y="4686300"/>
            <a:ext cx="4954588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Щелчок правит 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050" y="937260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4E5AF942-C203-440F-8841-2D625291D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643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fld id="{EA076001-8676-4D3F-B331-CC6B85981149}" type="slidenum">
              <a:rPr lang="ru-RU" sz="1200" i="0" smtClean="0">
                <a:solidFill>
                  <a:schemeClr val="tx1"/>
                </a:solidFill>
                <a:latin typeface="Arial" charset="0"/>
              </a:rPr>
              <a:pPr/>
              <a:t>3</a:t>
            </a:fld>
            <a:endParaRPr lang="ru-RU" sz="12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1400"/>
              <a:t>При ортогональном проецировании используются три основных взаимно ортогональных плоскости проекций: П</a:t>
            </a:r>
            <a:r>
              <a:rPr lang="ru-RU" baseline="-25000"/>
              <a:t>1 </a:t>
            </a:r>
            <a:r>
              <a:rPr lang="ru-RU" sz="1600"/>
              <a:t>- горизонтальная; </a:t>
            </a:r>
            <a:r>
              <a:rPr lang="ru-RU" sz="1400"/>
              <a:t>П</a:t>
            </a:r>
            <a:r>
              <a:rPr lang="ru-RU" baseline="-25000"/>
              <a:t>2 </a:t>
            </a:r>
            <a:r>
              <a:rPr lang="ru-RU" sz="1600"/>
              <a:t>- фронтальная; </a:t>
            </a:r>
            <a:r>
              <a:rPr lang="ru-RU" sz="1400"/>
              <a:t>П</a:t>
            </a:r>
            <a:r>
              <a:rPr lang="ru-RU" baseline="-25000"/>
              <a:t>3 </a:t>
            </a:r>
            <a:r>
              <a:rPr lang="ru-RU" sz="1600"/>
              <a:t>- профильная. При пересечении плоскостей проекций образуются оси проекций: </a:t>
            </a:r>
            <a:r>
              <a:rPr lang="en-US" sz="1600"/>
              <a:t>x, y, z. </a:t>
            </a:r>
            <a:r>
              <a:rPr lang="ru-RU" sz="1600"/>
              <a:t>Проецирующие лучи - перпендикулярны плоскостям проекций.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fld id="{A33C1BD5-585B-469A-811C-57E045CFBEB6}" type="slidenum">
              <a:rPr lang="ru-RU" sz="1200" i="0" smtClean="0">
                <a:solidFill>
                  <a:schemeClr val="tx1"/>
                </a:solidFill>
                <a:latin typeface="Arial" charset="0"/>
              </a:rPr>
              <a:pPr/>
              <a:t>4</a:t>
            </a:fld>
            <a:endParaRPr lang="ru-RU" sz="12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1400"/>
              <a:t>При ортогональном проецировании используются три основных взаимно ортогональных плоскости проекций: П</a:t>
            </a:r>
            <a:r>
              <a:rPr lang="ru-RU" baseline="-25000"/>
              <a:t>1 </a:t>
            </a:r>
            <a:r>
              <a:rPr lang="ru-RU" sz="1600"/>
              <a:t>- горизонтальная; </a:t>
            </a:r>
            <a:r>
              <a:rPr lang="ru-RU" sz="1400"/>
              <a:t>П</a:t>
            </a:r>
            <a:r>
              <a:rPr lang="ru-RU" baseline="-25000"/>
              <a:t>2 </a:t>
            </a:r>
            <a:r>
              <a:rPr lang="ru-RU" sz="1600"/>
              <a:t>- фронтальная; </a:t>
            </a:r>
            <a:r>
              <a:rPr lang="ru-RU" sz="1400"/>
              <a:t>П</a:t>
            </a:r>
            <a:r>
              <a:rPr lang="ru-RU" baseline="-25000"/>
              <a:t>3 </a:t>
            </a:r>
            <a:r>
              <a:rPr lang="ru-RU" sz="1600"/>
              <a:t>- профильная. При пересечении плоскостей проекций образуются оси проекций: </a:t>
            </a:r>
            <a:r>
              <a:rPr lang="en-US" sz="1600"/>
              <a:t>x, y, z. </a:t>
            </a:r>
            <a:r>
              <a:rPr lang="ru-RU" sz="1600"/>
              <a:t>Проецирующие лучи - перпендикулярны плоскостям проекций.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fld id="{93E3E858-3C31-45D8-B1DA-9FFF89F1561E}" type="slidenum">
              <a:rPr lang="ru-RU" sz="1200" i="0" smtClean="0">
                <a:solidFill>
                  <a:schemeClr val="tx1"/>
                </a:solidFill>
                <a:latin typeface="Arial" charset="0"/>
              </a:rPr>
              <a:pPr/>
              <a:t>5</a:t>
            </a:fld>
            <a:endParaRPr lang="ru-RU" sz="12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1400"/>
              <a:t>При ортогональном проецировании используются три основных взаимно ортогональных плоскости проекций: П</a:t>
            </a:r>
            <a:r>
              <a:rPr lang="ru-RU" baseline="-25000"/>
              <a:t>1 </a:t>
            </a:r>
            <a:r>
              <a:rPr lang="ru-RU" sz="1600"/>
              <a:t>- горизонтальная; </a:t>
            </a:r>
            <a:r>
              <a:rPr lang="ru-RU" sz="1400"/>
              <a:t>П</a:t>
            </a:r>
            <a:r>
              <a:rPr lang="ru-RU" baseline="-25000"/>
              <a:t>2 </a:t>
            </a:r>
            <a:r>
              <a:rPr lang="ru-RU" sz="1600"/>
              <a:t>- фронтальная; </a:t>
            </a:r>
            <a:r>
              <a:rPr lang="ru-RU" sz="1400"/>
              <a:t>П</a:t>
            </a:r>
            <a:r>
              <a:rPr lang="ru-RU" baseline="-25000"/>
              <a:t>3 </a:t>
            </a:r>
            <a:r>
              <a:rPr lang="ru-RU" sz="1600"/>
              <a:t>- профильная. При пересечении плоскостей проекций образуются оси проекций: </a:t>
            </a:r>
            <a:r>
              <a:rPr lang="en-US" sz="1600"/>
              <a:t>x, y, z. </a:t>
            </a:r>
            <a:r>
              <a:rPr lang="ru-RU" sz="1600"/>
              <a:t>Проецирующие лучи - перпендикулярны плоскостям проекций.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fld id="{D0E519E6-5925-488D-8190-9D6209487AAF}" type="slidenum">
              <a:rPr lang="ru-RU" sz="1200" i="0" smtClean="0">
                <a:solidFill>
                  <a:schemeClr val="tx1"/>
                </a:solidFill>
                <a:latin typeface="Arial" charset="0"/>
              </a:rPr>
              <a:pPr/>
              <a:t>6</a:t>
            </a:fld>
            <a:endParaRPr lang="ru-RU" sz="12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1400"/>
              <a:t>При ортогональном проецировании используются три основных взаимно ортогональных плоскости проекций: П</a:t>
            </a:r>
            <a:r>
              <a:rPr lang="ru-RU" baseline="-25000"/>
              <a:t>1 </a:t>
            </a:r>
            <a:r>
              <a:rPr lang="ru-RU" sz="1600"/>
              <a:t>- горизонтальная; </a:t>
            </a:r>
            <a:r>
              <a:rPr lang="ru-RU" sz="1400"/>
              <a:t>П</a:t>
            </a:r>
            <a:r>
              <a:rPr lang="ru-RU" baseline="-25000"/>
              <a:t>2 </a:t>
            </a:r>
            <a:r>
              <a:rPr lang="ru-RU" sz="1600"/>
              <a:t>- фронтальная; </a:t>
            </a:r>
            <a:r>
              <a:rPr lang="ru-RU" sz="1400"/>
              <a:t>П</a:t>
            </a:r>
            <a:r>
              <a:rPr lang="ru-RU" baseline="-25000"/>
              <a:t>3 </a:t>
            </a:r>
            <a:r>
              <a:rPr lang="ru-RU" sz="1600"/>
              <a:t>- профильная. При пересечении плоскостей проекций образуются оси проекций: </a:t>
            </a:r>
            <a:r>
              <a:rPr lang="en-US" sz="1600"/>
              <a:t>x, y, z. </a:t>
            </a:r>
            <a:r>
              <a:rPr lang="ru-RU" sz="1600"/>
              <a:t>Проецирующие лучи - перпендикулярны плоскостям проекций.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fld id="{A5D6D9CC-0898-41B7-86D2-62919D08D734}" type="slidenum">
              <a:rPr lang="ru-RU" sz="1200" i="0" smtClean="0">
                <a:solidFill>
                  <a:schemeClr val="tx1"/>
                </a:solidFill>
                <a:latin typeface="Arial" charset="0"/>
              </a:rPr>
              <a:pPr/>
              <a:t>7</a:t>
            </a:fld>
            <a:endParaRPr lang="ru-RU" sz="12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1400"/>
              <a:t>При ортогональном проецировании используются три основных взаимно ортогональных плоскости проекций: П</a:t>
            </a:r>
            <a:r>
              <a:rPr lang="ru-RU" baseline="-25000"/>
              <a:t>1 </a:t>
            </a:r>
            <a:r>
              <a:rPr lang="ru-RU" sz="1600"/>
              <a:t>- горизонтальная; </a:t>
            </a:r>
            <a:r>
              <a:rPr lang="ru-RU" sz="1400"/>
              <a:t>П</a:t>
            </a:r>
            <a:r>
              <a:rPr lang="ru-RU" baseline="-25000"/>
              <a:t>2 </a:t>
            </a:r>
            <a:r>
              <a:rPr lang="ru-RU" sz="1600"/>
              <a:t>- фронтальная; </a:t>
            </a:r>
            <a:r>
              <a:rPr lang="ru-RU" sz="1400"/>
              <a:t>П</a:t>
            </a:r>
            <a:r>
              <a:rPr lang="ru-RU" baseline="-25000"/>
              <a:t>3 </a:t>
            </a:r>
            <a:r>
              <a:rPr lang="ru-RU" sz="1600"/>
              <a:t>- профильная. При пересечении плоскостей проекций образуются оси проекций: </a:t>
            </a:r>
            <a:r>
              <a:rPr lang="en-US" sz="1600"/>
              <a:t>x, y, z. </a:t>
            </a:r>
            <a:r>
              <a:rPr lang="ru-RU" sz="1600"/>
              <a:t>Проецирующие лучи - перпендикулярны плоскостям проекций.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2857E-B81F-4B11-8FEE-8B88CBC47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279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52B5C-33E0-49F0-99BF-9EB21BBF4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760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D648B-119E-4C65-A4C7-7AE260D77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253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A899D-D34A-4F6F-A279-1332817B6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104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D1CF3-9526-4242-B5D5-D5C5AE3B69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454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D5B4F-9D47-4B9D-9B5A-2F3EEFA6A7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999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CA960-2476-4296-89CD-F691EA4CC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98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FFCB7-A184-4105-B96D-855621969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225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81422-6F12-408D-8DA8-34F3B2730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25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C06B8-4FFE-468B-9D99-2D8A5F595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018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B842C-C130-411A-A370-0F119A369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241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05EB3ED-9311-411E-A28A-03700D4990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4857750" y="980809"/>
            <a:ext cx="3743325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400" b="1" dirty="0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en-US" sz="2400" b="1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2400" b="1" i="0" dirty="0">
                <a:solidFill>
                  <a:srgbClr val="800080"/>
                </a:solidFill>
                <a:latin typeface="Arial" charset="0"/>
                <a:sym typeface="Symbol" pitchFamily="18" charset="2"/>
              </a:rPr>
              <a:t></a:t>
            </a:r>
            <a:r>
              <a:rPr lang="ru-RU" sz="2400" b="1" i="0" baseline="-25000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2400" b="1" dirty="0">
                <a:solidFill>
                  <a:srgbClr val="800080"/>
                </a:solidFill>
                <a:latin typeface="GOST type B" pitchFamily="34" charset="0"/>
              </a:rPr>
              <a:t>– плоскость проекций;</a:t>
            </a:r>
          </a:p>
          <a:p>
            <a:r>
              <a:rPr lang="ru-RU" sz="2400" b="1" dirty="0">
                <a:solidFill>
                  <a:srgbClr val="800080"/>
                </a:solidFill>
                <a:latin typeface="GOST type B" pitchFamily="34" charset="0"/>
              </a:rPr>
              <a:t>А – произвольная точка пространства;</a:t>
            </a:r>
          </a:p>
          <a:p>
            <a:r>
              <a:rPr lang="en-US" sz="2400" b="1" dirty="0">
                <a:solidFill>
                  <a:srgbClr val="800080"/>
                </a:solidFill>
                <a:latin typeface="GOST type B" pitchFamily="34" charset="0"/>
              </a:rPr>
              <a:t>S</a:t>
            </a:r>
            <a:r>
              <a:rPr lang="ru-RU" sz="2400" b="1" dirty="0">
                <a:solidFill>
                  <a:srgbClr val="800080"/>
                </a:solidFill>
                <a:latin typeface="GOST type B" pitchFamily="34" charset="0"/>
              </a:rPr>
              <a:t> – центр проекций;</a:t>
            </a:r>
          </a:p>
          <a:p>
            <a:endParaRPr lang="ru-RU" sz="2400" b="1" baseline="-25000" dirty="0">
              <a:solidFill>
                <a:srgbClr val="800080"/>
              </a:solidFill>
              <a:latin typeface="GOST type B" pitchFamily="34" charset="0"/>
            </a:endParaRPr>
          </a:p>
        </p:txBody>
      </p:sp>
      <p:sp>
        <p:nvSpPr>
          <p:cNvPr id="3075" name="AutoShape 5"/>
          <p:cNvSpPr>
            <a:spLocks noChangeAspect="1" noChangeArrowheads="1"/>
          </p:cNvSpPr>
          <p:nvPr/>
        </p:nvSpPr>
        <p:spPr bwMode="auto">
          <a:xfrm flipH="1">
            <a:off x="560388" y="3321050"/>
            <a:ext cx="3822700" cy="1474788"/>
          </a:xfrm>
          <a:prstGeom prst="parallelogram">
            <a:avLst>
              <a:gd name="adj" fmla="val 7875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076" name="Group 33"/>
          <p:cNvGrpSpPr>
            <a:grpSpLocks/>
          </p:cNvGrpSpPr>
          <p:nvPr/>
        </p:nvGrpSpPr>
        <p:grpSpPr bwMode="auto">
          <a:xfrm>
            <a:off x="1608138" y="4257675"/>
            <a:ext cx="628650" cy="563563"/>
            <a:chOff x="1013" y="2682"/>
            <a:chExt cx="396" cy="355"/>
          </a:xfrm>
        </p:grpSpPr>
        <p:sp>
          <p:nvSpPr>
            <p:cNvPr id="3094" name="Text Box 7"/>
            <p:cNvSpPr txBox="1">
              <a:spLocks noChangeAspect="1" noChangeArrowheads="1"/>
            </p:cNvSpPr>
            <p:nvPr/>
          </p:nvSpPr>
          <p:spPr bwMode="auto">
            <a:xfrm rot="-851333">
              <a:off x="1013" y="2710"/>
              <a:ext cx="34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b="1" i="0">
                  <a:solidFill>
                    <a:schemeClr val="tx1"/>
                  </a:solidFill>
                  <a:latin typeface="GOST type B" pitchFamily="34" charset="0"/>
                </a:rPr>
                <a:t>П</a:t>
              </a:r>
              <a:endParaRPr lang="ru-RU" sz="24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3095" name="Text Box 8"/>
            <p:cNvSpPr txBox="1">
              <a:spLocks noChangeAspect="1" noChangeArrowheads="1"/>
            </p:cNvSpPr>
            <p:nvPr/>
          </p:nvSpPr>
          <p:spPr bwMode="auto">
            <a:xfrm rot="-1805921">
              <a:off x="1121" y="2682"/>
              <a:ext cx="2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400" b="1">
                  <a:solidFill>
                    <a:schemeClr val="tx1"/>
                  </a:solidFill>
                  <a:latin typeface="Arial" charset="0"/>
                  <a:sym typeface="Symbol" pitchFamily="18" charset="2"/>
                </a:rPr>
                <a:t></a:t>
              </a:r>
              <a:endParaRPr lang="ru-RU" b="1" i="0">
                <a:solidFill>
                  <a:schemeClr val="tx1"/>
                </a:solidFill>
                <a:latin typeface="Arial" charset="0"/>
                <a:sym typeface="Symbol" pitchFamily="18" charset="2"/>
              </a:endParaRPr>
            </a:p>
          </p:txBody>
        </p:sp>
      </p:grpSp>
      <p:sp>
        <p:nvSpPr>
          <p:cNvPr id="83978" name="Rectangle 10"/>
          <p:cNvSpPr>
            <a:spLocks noChangeArrowheads="1"/>
          </p:cNvSpPr>
          <p:nvPr/>
        </p:nvSpPr>
        <p:spPr bwMode="auto">
          <a:xfrm>
            <a:off x="5813198" y="5030562"/>
            <a:ext cx="2616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b="1" i="0" dirty="0">
                <a:solidFill>
                  <a:srgbClr val="800080"/>
                </a:solidFill>
                <a:latin typeface="Arial" charset="0"/>
                <a:sym typeface="Symbol" pitchFamily="18" charset="2"/>
              </a:rPr>
              <a:t></a:t>
            </a:r>
            <a:r>
              <a:rPr lang="ru-RU" sz="2400" b="1" baseline="-25000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2400" i="0" dirty="0">
                <a:solidFill>
                  <a:srgbClr val="800080"/>
                </a:solidFill>
              </a:rPr>
              <a:t>= </a:t>
            </a:r>
            <a:r>
              <a:rPr lang="en-US" sz="2400" b="1" dirty="0">
                <a:solidFill>
                  <a:srgbClr val="800080"/>
                </a:solidFill>
                <a:latin typeface="GOST type B" pitchFamily="34" charset="0"/>
              </a:rPr>
              <a:t>SA</a:t>
            </a:r>
            <a:r>
              <a:rPr lang="ru-RU" sz="2400" b="1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en-US" sz="2400" b="1" dirty="0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</a:t>
            </a:r>
            <a:r>
              <a:rPr lang="ru-RU" sz="2400" b="1" dirty="0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 </a:t>
            </a:r>
            <a:r>
              <a:rPr lang="ru-RU" sz="2400" b="1" dirty="0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en-US" sz="2400" b="1" baseline="-25000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b="1" i="0" dirty="0">
                <a:solidFill>
                  <a:srgbClr val="800080"/>
                </a:solidFill>
                <a:latin typeface="Arial" charset="0"/>
                <a:sym typeface="Symbol" pitchFamily="18" charset="2"/>
              </a:rPr>
              <a:t></a:t>
            </a:r>
            <a:endParaRPr lang="en-US" b="1" i="0" dirty="0">
              <a:solidFill>
                <a:srgbClr val="800080"/>
              </a:solidFill>
              <a:latin typeface="Arial" charset="0"/>
              <a:sym typeface="Symbol" pitchFamily="18" charset="2"/>
            </a:endParaRPr>
          </a:p>
        </p:txBody>
      </p:sp>
      <p:sp>
        <p:nvSpPr>
          <p:cNvPr id="3078" name="Text Box 16"/>
          <p:cNvSpPr txBox="1">
            <a:spLocks noChangeAspect="1" noChangeArrowheads="1"/>
          </p:cNvSpPr>
          <p:nvPr/>
        </p:nvSpPr>
        <p:spPr bwMode="auto">
          <a:xfrm>
            <a:off x="1417638" y="1768475"/>
            <a:ext cx="406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en-US" sz="3200" b="1">
                <a:solidFill>
                  <a:schemeClr val="accent2"/>
                </a:solidFill>
                <a:latin typeface="GOST type B" pitchFamily="34" charset="0"/>
              </a:rPr>
              <a:t>S</a:t>
            </a:r>
            <a:endParaRPr lang="ru-RU" sz="3200">
              <a:solidFill>
                <a:schemeClr val="accent2"/>
              </a:solidFill>
              <a:latin typeface="GOST type B" pitchFamily="34" charset="0"/>
            </a:endParaRPr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1527175" y="2319338"/>
            <a:ext cx="803275" cy="1662112"/>
            <a:chOff x="962" y="1461"/>
            <a:chExt cx="506" cy="1047"/>
          </a:xfrm>
        </p:grpSpPr>
        <p:sp>
          <p:nvSpPr>
            <p:cNvPr id="3090" name="Line 17"/>
            <p:cNvSpPr>
              <a:spLocks noChangeShapeType="1"/>
            </p:cNvSpPr>
            <p:nvPr/>
          </p:nvSpPr>
          <p:spPr bwMode="auto">
            <a:xfrm>
              <a:off x="962" y="1461"/>
              <a:ext cx="506" cy="1047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091" name="Group 22"/>
            <p:cNvGrpSpPr>
              <a:grpSpLocks noChangeAspect="1"/>
            </p:cNvGrpSpPr>
            <p:nvPr/>
          </p:nvGrpSpPr>
          <p:grpSpPr bwMode="auto">
            <a:xfrm rot="3829671" flipV="1">
              <a:off x="1024" y="1659"/>
              <a:ext cx="110" cy="84"/>
              <a:chOff x="2533" y="2425"/>
              <a:chExt cx="45" cy="35"/>
            </a:xfrm>
          </p:grpSpPr>
          <p:sp>
            <p:nvSpPr>
              <p:cNvPr id="3092" name="Line 23"/>
              <p:cNvSpPr>
                <a:spLocks noChangeAspect="1" noChangeShapeType="1"/>
              </p:cNvSpPr>
              <p:nvPr/>
            </p:nvSpPr>
            <p:spPr bwMode="auto">
              <a:xfrm>
                <a:off x="2533" y="2425"/>
                <a:ext cx="45" cy="18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3" name="Line 24"/>
              <p:cNvSpPr>
                <a:spLocks noChangeAspect="1" noChangeShapeType="1"/>
              </p:cNvSpPr>
              <p:nvPr/>
            </p:nvSpPr>
            <p:spPr bwMode="auto">
              <a:xfrm flipH="1">
                <a:off x="2533" y="2443"/>
                <a:ext cx="45" cy="17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080" name="Text Box 25"/>
          <p:cNvSpPr txBox="1">
            <a:spLocks noChangeArrowheads="1"/>
          </p:cNvSpPr>
          <p:nvPr/>
        </p:nvSpPr>
        <p:spPr bwMode="auto">
          <a:xfrm>
            <a:off x="390525" y="5667375"/>
            <a:ext cx="8753475" cy="9556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>
              <a:lnSpc>
                <a:spcPct val="85000"/>
              </a:lnSpc>
            </a:pP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При  проецировании проецирующие лучи проходят через центр проекций –</a:t>
            </a:r>
            <a:r>
              <a:rPr lang="en-US" sz="1800" b="1" i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точку </a:t>
            </a:r>
            <a:r>
              <a:rPr lang="en-US" sz="2000" b="1">
                <a:solidFill>
                  <a:srgbClr val="800080"/>
                </a:solidFill>
                <a:latin typeface="GOST type B" pitchFamily="34" charset="0"/>
              </a:rPr>
              <a:t>S</a:t>
            </a:r>
            <a:r>
              <a:rPr lang="ru-RU" sz="2000" b="1" i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. Проекция </a:t>
            </a:r>
            <a:r>
              <a:rPr lang="ru-RU" sz="2000" b="1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2000" b="1">
                <a:solidFill>
                  <a:srgbClr val="800080"/>
                </a:solidFill>
                <a:sym typeface="Symbol" pitchFamily="18" charset="2"/>
              </a:rPr>
              <a:t></a:t>
            </a:r>
            <a:r>
              <a:rPr lang="en-US"/>
              <a:t> </a:t>
            </a: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точки </a:t>
            </a:r>
            <a:r>
              <a:rPr lang="ru-RU" sz="2000" b="1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 есть пересечение проецирующего луча </a:t>
            </a:r>
            <a:r>
              <a:rPr lang="en-US" sz="2000" b="1">
                <a:solidFill>
                  <a:srgbClr val="800080"/>
                </a:solidFill>
                <a:latin typeface="GOST type B" pitchFamily="34" charset="0"/>
              </a:rPr>
              <a:t>SA</a:t>
            </a:r>
            <a:r>
              <a:rPr lang="en-US" sz="1800" b="1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с плоскостью проекций </a:t>
            </a:r>
            <a:r>
              <a:rPr lang="ru-RU" sz="2000" b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baseline="-2500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2000" b="1">
                <a:solidFill>
                  <a:srgbClr val="800080"/>
                </a:solidFill>
                <a:sym typeface="Symbol" pitchFamily="18" charset="2"/>
              </a:rPr>
              <a:t> </a:t>
            </a: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. </a:t>
            </a:r>
          </a:p>
        </p:txBody>
      </p:sp>
      <p:sp>
        <p:nvSpPr>
          <p:cNvPr id="83997" name="Rectangle 29"/>
          <p:cNvSpPr>
            <a:spLocks noChangeArrowheads="1"/>
          </p:cNvSpPr>
          <p:nvPr/>
        </p:nvSpPr>
        <p:spPr bwMode="auto">
          <a:xfrm>
            <a:off x="1514475" y="0"/>
            <a:ext cx="60198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600" b="1" i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Метод проекций</a:t>
            </a:r>
          </a:p>
        </p:txBody>
      </p:sp>
      <p:grpSp>
        <p:nvGrpSpPr>
          <p:cNvPr id="3082" name="Group 11"/>
          <p:cNvGrpSpPr>
            <a:grpSpLocks/>
          </p:cNvGrpSpPr>
          <p:nvPr/>
        </p:nvGrpSpPr>
        <p:grpSpPr bwMode="auto">
          <a:xfrm>
            <a:off x="1800225" y="2492375"/>
            <a:ext cx="465138" cy="665163"/>
            <a:chOff x="1632" y="1872"/>
            <a:chExt cx="293" cy="419"/>
          </a:xfrm>
        </p:grpSpPr>
        <p:sp>
          <p:nvSpPr>
            <p:cNvPr id="3088" name="Oval 12"/>
            <p:cNvSpPr>
              <a:spLocks noChangeAspect="1" noChangeArrowheads="1"/>
            </p:cNvSpPr>
            <p:nvPr/>
          </p:nvSpPr>
          <p:spPr bwMode="auto">
            <a:xfrm>
              <a:off x="1666" y="2220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9" name="Text Box 13"/>
            <p:cNvSpPr txBox="1">
              <a:spLocks noChangeAspect="1" noChangeArrowheads="1"/>
            </p:cNvSpPr>
            <p:nvPr/>
          </p:nvSpPr>
          <p:spPr bwMode="auto">
            <a:xfrm>
              <a:off x="1632" y="1872"/>
              <a:ext cx="293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600" b="1">
                  <a:latin typeface="GOST type B" pitchFamily="34" charset="0"/>
                </a:rPr>
                <a:t>A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sp>
        <p:nvSpPr>
          <p:cNvPr id="3083" name="Oval 15"/>
          <p:cNvSpPr>
            <a:spLocks noChangeAspect="1" noChangeArrowheads="1"/>
          </p:cNvSpPr>
          <p:nvPr/>
        </p:nvSpPr>
        <p:spPr bwMode="auto">
          <a:xfrm>
            <a:off x="1471613" y="2270125"/>
            <a:ext cx="114300" cy="11271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4003" name="Text Box 35"/>
          <p:cNvSpPr txBox="1">
            <a:spLocks noChangeArrowheads="1"/>
          </p:cNvSpPr>
          <p:nvPr/>
        </p:nvSpPr>
        <p:spPr bwMode="auto">
          <a:xfrm>
            <a:off x="4966607" y="3070080"/>
            <a:ext cx="37433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en-US" sz="2400" b="1" dirty="0">
                <a:solidFill>
                  <a:srgbClr val="800080"/>
                </a:solidFill>
                <a:latin typeface="GOST type B" pitchFamily="34" charset="0"/>
              </a:rPr>
              <a:t>SA</a:t>
            </a:r>
            <a:r>
              <a:rPr lang="ru-RU" sz="2400" b="1" dirty="0">
                <a:solidFill>
                  <a:srgbClr val="800080"/>
                </a:solidFill>
                <a:latin typeface="GOST type B" pitchFamily="34" charset="0"/>
              </a:rPr>
              <a:t> – проецирующий луч;</a:t>
            </a:r>
          </a:p>
          <a:p>
            <a:r>
              <a:rPr lang="ru-RU" sz="24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b="1" i="0" dirty="0">
                <a:solidFill>
                  <a:srgbClr val="800080"/>
                </a:solidFill>
                <a:latin typeface="Arial" charset="0"/>
                <a:sym typeface="Symbol" pitchFamily="18" charset="2"/>
              </a:rPr>
              <a:t></a:t>
            </a:r>
            <a:r>
              <a:rPr lang="ru-RU" sz="2400" b="1" dirty="0">
                <a:solidFill>
                  <a:srgbClr val="800080"/>
                </a:solidFill>
                <a:latin typeface="GOST type B" pitchFamily="34" charset="0"/>
              </a:rPr>
              <a:t> – проекция точки А на плоскость проекций П</a:t>
            </a:r>
            <a:r>
              <a:rPr lang="en-US" dirty="0">
                <a:latin typeface="Arial" charset="0"/>
              </a:rPr>
              <a:t> </a:t>
            </a:r>
            <a:r>
              <a:rPr lang="ru-RU" b="1" i="0" dirty="0">
                <a:solidFill>
                  <a:srgbClr val="800080"/>
                </a:solidFill>
                <a:latin typeface="Arial" charset="0"/>
                <a:sym typeface="Symbol" pitchFamily="18" charset="2"/>
              </a:rPr>
              <a:t></a:t>
            </a:r>
            <a:endParaRPr lang="ru-RU" sz="2400" b="1" baseline="-25000" dirty="0">
              <a:solidFill>
                <a:srgbClr val="800080"/>
              </a:solidFill>
              <a:latin typeface="GOST type B" pitchFamily="34" charset="0"/>
            </a:endParaRPr>
          </a:p>
        </p:txBody>
      </p:sp>
      <p:grpSp>
        <p:nvGrpSpPr>
          <p:cNvPr id="6" name="Group 36"/>
          <p:cNvGrpSpPr>
            <a:grpSpLocks/>
          </p:cNvGrpSpPr>
          <p:nvPr/>
        </p:nvGrpSpPr>
        <p:grpSpPr bwMode="auto">
          <a:xfrm>
            <a:off x="2255838" y="3654425"/>
            <a:ext cx="903287" cy="641350"/>
            <a:chOff x="1421" y="2302"/>
            <a:chExt cx="569" cy="404"/>
          </a:xfrm>
        </p:grpSpPr>
        <p:sp>
          <p:nvSpPr>
            <p:cNvPr id="3086" name="Oval 21"/>
            <p:cNvSpPr>
              <a:spLocks noChangeAspect="1" noChangeArrowheads="1"/>
            </p:cNvSpPr>
            <p:nvPr/>
          </p:nvSpPr>
          <p:spPr bwMode="auto">
            <a:xfrm>
              <a:off x="1421" y="2448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7" name="Text Box 19"/>
            <p:cNvSpPr txBox="1">
              <a:spLocks noChangeAspect="1" noChangeArrowheads="1"/>
            </p:cNvSpPr>
            <p:nvPr/>
          </p:nvSpPr>
          <p:spPr bwMode="auto">
            <a:xfrm>
              <a:off x="1450" y="2302"/>
              <a:ext cx="5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600" b="1">
                  <a:latin typeface="GOST type B" pitchFamily="34" charset="0"/>
                </a:rPr>
                <a:t>А</a:t>
              </a:r>
              <a:r>
                <a:rPr lang="ru-RU" sz="1600" b="1" baseline="-25000">
                  <a:latin typeface="GOST type B" pitchFamily="34" charset="0"/>
                </a:rPr>
                <a:t> </a:t>
              </a:r>
              <a:r>
                <a:rPr lang="ru-RU" sz="3600" b="1" i="0">
                  <a:solidFill>
                    <a:srgbClr val="FF5050"/>
                  </a:solidFill>
                  <a:latin typeface="Arial" charset="0"/>
                  <a:sym typeface="Symbol" pitchFamily="18" charset="2"/>
                </a:rPr>
                <a:t>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4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7" grpId="0"/>
      <p:bldP spid="83978" grpId="0"/>
      <p:bldP spid="8400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0" y="0"/>
            <a:ext cx="91440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ru-RU" sz="3200" b="1" i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Конкурирующие точки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523875" y="646113"/>
            <a:ext cx="78613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400" b="1" i="0">
                <a:solidFill>
                  <a:srgbClr val="CC3399"/>
                </a:solidFill>
                <a:latin typeface="Arial" charset="0"/>
              </a:rPr>
              <a:t>Конкурирующими называются точки, лежащие на </a:t>
            </a:r>
          </a:p>
          <a:p>
            <a:r>
              <a:rPr lang="ru-RU" sz="2400" b="1" i="0">
                <a:solidFill>
                  <a:srgbClr val="CC3399"/>
                </a:solidFill>
                <a:latin typeface="Arial" charset="0"/>
              </a:rPr>
              <a:t>одном проецирующем луче.</a:t>
            </a:r>
          </a:p>
        </p:txBody>
      </p:sp>
      <p:sp>
        <p:nvSpPr>
          <p:cNvPr id="14340" name="Line 67"/>
          <p:cNvSpPr>
            <a:spLocks noChangeShapeType="1"/>
          </p:cNvSpPr>
          <p:nvPr/>
        </p:nvSpPr>
        <p:spPr bwMode="auto">
          <a:xfrm flipH="1">
            <a:off x="4949825" y="3424238"/>
            <a:ext cx="323056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Text Box 88"/>
          <p:cNvSpPr txBox="1">
            <a:spLocks noChangeAspect="1" noChangeArrowheads="1"/>
          </p:cNvSpPr>
          <p:nvPr/>
        </p:nvSpPr>
        <p:spPr bwMode="auto">
          <a:xfrm>
            <a:off x="4637088" y="3198813"/>
            <a:ext cx="33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400" b="1">
                <a:solidFill>
                  <a:schemeClr val="tx1"/>
                </a:solidFill>
                <a:latin typeface="GOST type B" pitchFamily="34" charset="0"/>
              </a:rPr>
              <a:t>x</a:t>
            </a:r>
            <a:endParaRPr lang="ru-RU" sz="1800">
              <a:solidFill>
                <a:schemeClr val="tx1"/>
              </a:solidFill>
              <a:latin typeface="GOST type B" pitchFamily="34" charset="0"/>
            </a:endParaRPr>
          </a:p>
        </p:txBody>
      </p:sp>
      <p:grpSp>
        <p:nvGrpSpPr>
          <p:cNvPr id="2" name="Group 128"/>
          <p:cNvGrpSpPr>
            <a:grpSpLocks/>
          </p:cNvGrpSpPr>
          <p:nvPr/>
        </p:nvGrpSpPr>
        <p:grpSpPr bwMode="auto">
          <a:xfrm>
            <a:off x="5970588" y="1817688"/>
            <a:ext cx="1651000" cy="2960687"/>
            <a:chOff x="3761" y="1145"/>
            <a:chExt cx="1040" cy="1865"/>
          </a:xfrm>
        </p:grpSpPr>
        <p:sp>
          <p:nvSpPr>
            <p:cNvPr id="14397" name="Line 78"/>
            <p:cNvSpPr>
              <a:spLocks noChangeShapeType="1"/>
            </p:cNvSpPr>
            <p:nvPr/>
          </p:nvSpPr>
          <p:spPr bwMode="auto">
            <a:xfrm>
              <a:off x="4212" y="1329"/>
              <a:ext cx="0" cy="1282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4398" name="Group 74"/>
            <p:cNvGrpSpPr>
              <a:grpSpLocks/>
            </p:cNvGrpSpPr>
            <p:nvPr/>
          </p:nvGrpSpPr>
          <p:grpSpPr bwMode="auto">
            <a:xfrm>
              <a:off x="3761" y="1533"/>
              <a:ext cx="352" cy="404"/>
              <a:chOff x="1200" y="1488"/>
              <a:chExt cx="352" cy="404"/>
            </a:xfrm>
          </p:grpSpPr>
          <p:sp>
            <p:nvSpPr>
              <p:cNvPr id="14418" name="Text Box 75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600" b="1">
                    <a:latin typeface="GOST type B" pitchFamily="34" charset="0"/>
                  </a:rPr>
                  <a:t>А</a:t>
                </a:r>
                <a:endParaRPr lang="ru-RU" sz="2400" b="1">
                  <a:latin typeface="GOST type B" pitchFamily="34" charset="0"/>
                </a:endParaRPr>
              </a:p>
            </p:txBody>
          </p:sp>
          <p:sp>
            <p:nvSpPr>
              <p:cNvPr id="14419" name="Text Box 76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 b="1">
                    <a:latin typeface="GOST type B" pitchFamily="34" charset="0"/>
                  </a:rPr>
                  <a:t>2</a:t>
                </a:r>
                <a:endParaRPr lang="ru-RU" sz="2400">
                  <a:latin typeface="GOST type B" pitchFamily="34" charset="0"/>
                </a:endParaRPr>
              </a:p>
            </p:txBody>
          </p:sp>
        </p:grpSp>
        <p:sp>
          <p:nvSpPr>
            <p:cNvPr id="14399" name="Oval 77"/>
            <p:cNvSpPr>
              <a:spLocks noChangeAspect="1" noChangeArrowheads="1"/>
            </p:cNvSpPr>
            <p:nvPr/>
          </p:nvSpPr>
          <p:spPr bwMode="auto">
            <a:xfrm>
              <a:off x="4176" y="1298"/>
              <a:ext cx="72" cy="72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00" name="Oval 82"/>
            <p:cNvSpPr>
              <a:spLocks noChangeAspect="1" noChangeArrowheads="1"/>
            </p:cNvSpPr>
            <p:nvPr/>
          </p:nvSpPr>
          <p:spPr bwMode="auto">
            <a:xfrm>
              <a:off x="4177" y="2603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01" name="Arc 86"/>
            <p:cNvSpPr>
              <a:spLocks/>
            </p:cNvSpPr>
            <p:nvPr/>
          </p:nvSpPr>
          <p:spPr bwMode="auto">
            <a:xfrm>
              <a:off x="4211" y="1998"/>
              <a:ext cx="151" cy="15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02" name="Oval 87"/>
            <p:cNvSpPr>
              <a:spLocks noChangeAspect="1" noChangeArrowheads="1"/>
            </p:cNvSpPr>
            <p:nvPr/>
          </p:nvSpPr>
          <p:spPr bwMode="auto">
            <a:xfrm>
              <a:off x="4258" y="2081"/>
              <a:ext cx="25" cy="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4403" name="Group 89"/>
            <p:cNvGrpSpPr>
              <a:grpSpLocks/>
            </p:cNvGrpSpPr>
            <p:nvPr/>
          </p:nvGrpSpPr>
          <p:grpSpPr bwMode="auto">
            <a:xfrm>
              <a:off x="3761" y="1145"/>
              <a:ext cx="352" cy="404"/>
              <a:chOff x="1200" y="1488"/>
              <a:chExt cx="352" cy="404"/>
            </a:xfrm>
          </p:grpSpPr>
          <p:sp>
            <p:nvSpPr>
              <p:cNvPr id="14416" name="Text Box 90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en-US" sz="3600" b="1">
                    <a:latin typeface="GOST type B" pitchFamily="34" charset="0"/>
                  </a:rPr>
                  <a:t>B</a:t>
                </a:r>
                <a:endParaRPr lang="ru-RU" sz="2400" b="1">
                  <a:latin typeface="GOST type B" pitchFamily="34" charset="0"/>
                </a:endParaRPr>
              </a:p>
            </p:txBody>
          </p:sp>
          <p:sp>
            <p:nvSpPr>
              <p:cNvPr id="14417" name="Text Box 91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 b="1">
                    <a:latin typeface="GOST type B" pitchFamily="34" charset="0"/>
                  </a:rPr>
                  <a:t>2</a:t>
                </a:r>
                <a:endParaRPr lang="ru-RU" sz="2400">
                  <a:latin typeface="GOST type B" pitchFamily="34" charset="0"/>
                </a:endParaRPr>
              </a:p>
            </p:txBody>
          </p:sp>
        </p:grpSp>
        <p:sp>
          <p:nvSpPr>
            <p:cNvPr id="14404" name="Oval 100"/>
            <p:cNvSpPr>
              <a:spLocks noChangeAspect="1" noChangeArrowheads="1"/>
            </p:cNvSpPr>
            <p:nvPr/>
          </p:nvSpPr>
          <p:spPr bwMode="auto">
            <a:xfrm>
              <a:off x="4176" y="1692"/>
              <a:ext cx="72" cy="72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4405" name="Group 101"/>
            <p:cNvGrpSpPr>
              <a:grpSpLocks/>
            </p:cNvGrpSpPr>
            <p:nvPr/>
          </p:nvGrpSpPr>
          <p:grpSpPr bwMode="auto">
            <a:xfrm>
              <a:off x="3785" y="2591"/>
              <a:ext cx="1016" cy="419"/>
              <a:chOff x="1757" y="3063"/>
              <a:chExt cx="1016" cy="419"/>
            </a:xfrm>
          </p:grpSpPr>
          <p:grpSp>
            <p:nvGrpSpPr>
              <p:cNvPr id="14408" name="Group 102"/>
              <p:cNvGrpSpPr>
                <a:grpSpLocks/>
              </p:cNvGrpSpPr>
              <p:nvPr/>
            </p:nvGrpSpPr>
            <p:grpSpPr bwMode="auto">
              <a:xfrm>
                <a:off x="2192" y="3082"/>
                <a:ext cx="581" cy="400"/>
                <a:chOff x="2316" y="3082"/>
                <a:chExt cx="581" cy="400"/>
              </a:xfrm>
            </p:grpSpPr>
            <p:sp>
              <p:nvSpPr>
                <p:cNvPr id="14414" name="Text Box 10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316" y="3082"/>
                  <a:ext cx="581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en-US" sz="3200" b="1">
                      <a:latin typeface="GOST type B" pitchFamily="34" charset="0"/>
                    </a:rPr>
                    <a:t>(A )</a:t>
                  </a:r>
                  <a:endParaRPr lang="ru-RU" sz="3200" b="1">
                    <a:latin typeface="GOST type B" pitchFamily="34" charset="0"/>
                  </a:endParaRPr>
                </a:p>
              </p:txBody>
            </p:sp>
            <p:sp>
              <p:nvSpPr>
                <p:cNvPr id="14415" name="Text Box 10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572" y="3251"/>
                  <a:ext cx="215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800" b="1">
                      <a:latin typeface="GOST type B" pitchFamily="34" charset="0"/>
                    </a:rPr>
                    <a:t>1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4409" name="Group 105"/>
              <p:cNvGrpSpPr>
                <a:grpSpLocks/>
              </p:cNvGrpSpPr>
              <p:nvPr/>
            </p:nvGrpSpPr>
            <p:grpSpPr bwMode="auto">
              <a:xfrm>
                <a:off x="1757" y="3063"/>
                <a:ext cx="523" cy="419"/>
                <a:chOff x="1757" y="3063"/>
                <a:chExt cx="523" cy="419"/>
              </a:xfrm>
            </p:grpSpPr>
            <p:grpSp>
              <p:nvGrpSpPr>
                <p:cNvPr id="14410" name="Group 106"/>
                <p:cNvGrpSpPr>
                  <a:grpSpLocks/>
                </p:cNvGrpSpPr>
                <p:nvPr/>
              </p:nvGrpSpPr>
              <p:grpSpPr bwMode="auto">
                <a:xfrm>
                  <a:off x="1757" y="3082"/>
                  <a:ext cx="397" cy="400"/>
                  <a:chOff x="1200" y="1488"/>
                  <a:chExt cx="352" cy="400"/>
                </a:xfrm>
              </p:grpSpPr>
              <p:sp>
                <p:nvSpPr>
                  <p:cNvPr id="14412" name="Text Box 107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00" y="1488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ru-RU" sz="3200" b="1">
                        <a:latin typeface="GOST type B" pitchFamily="34" charset="0"/>
                      </a:rPr>
                      <a:t>В</a:t>
                    </a:r>
                  </a:p>
                </p:txBody>
              </p:sp>
              <p:sp>
                <p:nvSpPr>
                  <p:cNvPr id="14413" name="Text Box 108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360" y="1657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ru-RU" sz="1800" b="1">
                        <a:latin typeface="GOST type B" pitchFamily="34" charset="0"/>
                      </a:rPr>
                      <a:t>1</a:t>
                    </a:r>
                    <a:endParaRPr lang="ru-RU" sz="2400"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14411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2023" y="3063"/>
                  <a:ext cx="257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200">
                      <a:latin typeface="GOST type B" pitchFamily="34" charset="0"/>
                      <a:sym typeface="Symbol" pitchFamily="18" charset="2"/>
                    </a:rPr>
                    <a:t></a:t>
                  </a:r>
                </a:p>
              </p:txBody>
            </p:sp>
          </p:grpSp>
        </p:grpSp>
        <p:sp>
          <p:nvSpPr>
            <p:cNvPr id="14406" name="AutoShape 111"/>
            <p:cNvSpPr>
              <a:spLocks/>
            </p:cNvSpPr>
            <p:nvPr/>
          </p:nvSpPr>
          <p:spPr bwMode="auto">
            <a:xfrm>
              <a:off x="4234" y="1327"/>
              <a:ext cx="128" cy="393"/>
            </a:xfrm>
            <a:prstGeom prst="rightBrace">
              <a:avLst>
                <a:gd name="adj1" fmla="val 25586"/>
                <a:gd name="adj2" fmla="val 50000"/>
              </a:avLst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ru-RU" sz="3200" b="1">
                <a:latin typeface="GOST type B" pitchFamily="34" charset="0"/>
              </a:endParaRPr>
            </a:p>
          </p:txBody>
        </p:sp>
        <p:sp>
          <p:nvSpPr>
            <p:cNvPr id="14407" name="Text Box 112"/>
            <p:cNvSpPr txBox="1">
              <a:spLocks noChangeAspect="1" noChangeArrowheads="1"/>
            </p:cNvSpPr>
            <p:nvPr/>
          </p:nvSpPr>
          <p:spPr bwMode="auto">
            <a:xfrm>
              <a:off x="4360" y="1353"/>
              <a:ext cx="38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b="1" i="0">
                  <a:latin typeface="GOST type B" pitchFamily="34" charset="0"/>
                  <a:sym typeface="Symbol" pitchFamily="18" charset="2"/>
                </a:rPr>
                <a:t></a:t>
              </a:r>
              <a:r>
                <a:rPr lang="en-US" sz="3200" b="1">
                  <a:latin typeface="GOST type B" pitchFamily="34" charset="0"/>
                </a:rPr>
                <a:t>z</a:t>
              </a:r>
              <a:endParaRPr lang="ru-RU" sz="3200" b="1">
                <a:latin typeface="GOST type B" pitchFamily="34" charset="0"/>
              </a:endParaRPr>
            </a:p>
          </p:txBody>
        </p:sp>
      </p:grpSp>
      <p:sp>
        <p:nvSpPr>
          <p:cNvPr id="14343" name="Text Box 115"/>
          <p:cNvSpPr txBox="1">
            <a:spLocks noChangeArrowheads="1"/>
          </p:cNvSpPr>
          <p:nvPr/>
        </p:nvSpPr>
        <p:spPr bwMode="auto">
          <a:xfrm>
            <a:off x="260350" y="5644981"/>
            <a:ext cx="8753475" cy="92967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>
              <a:lnSpc>
                <a:spcPct val="85000"/>
              </a:lnSpc>
            </a:pP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Горизонтально конкурирующие точки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 и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В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 лежат на общем горизонтально-проецирующем луче, поэтому их горизонтальные  проекции совпадают.</a:t>
            </a:r>
            <a:r>
              <a:rPr lang="en-US" sz="1600" b="1" i="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Точка 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В</a:t>
            </a:r>
            <a:r>
              <a:rPr lang="ru-RU" sz="1600" dirty="0"/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 выше точки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 и расположена ближе к наблюдателю, ее горизонтальная проекция 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В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1</a:t>
            </a:r>
            <a:r>
              <a:rPr lang="ru-RU" sz="1600" b="1" i="0" baseline="-20000" dirty="0">
                <a:solidFill>
                  <a:srgbClr val="800080"/>
                </a:solidFill>
                <a:latin typeface="Arial" charset="0"/>
              </a:rPr>
              <a:t>   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будет видимой</a:t>
            </a:r>
          </a:p>
        </p:txBody>
      </p:sp>
      <p:grpSp>
        <p:nvGrpSpPr>
          <p:cNvPr id="14344" name="Group 123"/>
          <p:cNvGrpSpPr>
            <a:grpSpLocks/>
          </p:cNvGrpSpPr>
          <p:nvPr/>
        </p:nvGrpSpPr>
        <p:grpSpPr bwMode="auto">
          <a:xfrm>
            <a:off x="742950" y="1533525"/>
            <a:ext cx="3822700" cy="3665538"/>
            <a:chOff x="468" y="966"/>
            <a:chExt cx="2408" cy="2309"/>
          </a:xfrm>
        </p:grpSpPr>
        <p:grpSp>
          <p:nvGrpSpPr>
            <p:cNvPr id="14391" name="Group 6"/>
            <p:cNvGrpSpPr>
              <a:grpSpLocks/>
            </p:cNvGrpSpPr>
            <p:nvPr/>
          </p:nvGrpSpPr>
          <p:grpSpPr bwMode="auto">
            <a:xfrm>
              <a:off x="468" y="2318"/>
              <a:ext cx="2408" cy="957"/>
              <a:chOff x="755" y="2609"/>
              <a:chExt cx="2168" cy="957"/>
            </a:xfrm>
          </p:grpSpPr>
          <p:sp>
            <p:nvSpPr>
              <p:cNvPr id="14393" name="AutoShape 7"/>
              <p:cNvSpPr>
                <a:spLocks noChangeAspect="1" noChangeArrowheads="1"/>
              </p:cNvSpPr>
              <p:nvPr/>
            </p:nvSpPr>
            <p:spPr bwMode="auto">
              <a:xfrm flipH="1">
                <a:off x="755" y="2609"/>
                <a:ext cx="2168" cy="929"/>
              </a:xfrm>
              <a:prstGeom prst="parallelogram">
                <a:avLst>
                  <a:gd name="adj" fmla="val 70908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4394" name="Group 8"/>
              <p:cNvGrpSpPr>
                <a:grpSpLocks/>
              </p:cNvGrpSpPr>
              <p:nvPr/>
            </p:nvGrpSpPr>
            <p:grpSpPr bwMode="auto">
              <a:xfrm rot="-851333">
                <a:off x="1351" y="3216"/>
                <a:ext cx="395" cy="350"/>
                <a:chOff x="235" y="1132"/>
                <a:chExt cx="395" cy="350"/>
              </a:xfrm>
            </p:grpSpPr>
            <p:sp>
              <p:nvSpPr>
                <p:cNvPr id="14395" name="Text Box 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35" y="1132"/>
                  <a:ext cx="313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b="1" i="0">
                      <a:solidFill>
                        <a:schemeClr val="tx1"/>
                      </a:solidFill>
                      <a:latin typeface="GOST type B" pitchFamily="34" charset="0"/>
                    </a:rPr>
                    <a:t>П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4396" name="Text Box 1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1" y="1270"/>
                  <a:ext cx="259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600" b="1" i="0">
                      <a:solidFill>
                        <a:schemeClr val="tx1"/>
                      </a:solidFill>
                      <a:latin typeface="GOST type B" pitchFamily="34" charset="0"/>
                    </a:rPr>
                    <a:t>1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</p:grpSp>
        <p:sp>
          <p:nvSpPr>
            <p:cNvPr id="14392" name="Rectangle 11"/>
            <p:cNvSpPr>
              <a:spLocks noChangeAspect="1" noChangeArrowheads="1"/>
            </p:cNvSpPr>
            <p:nvPr/>
          </p:nvSpPr>
          <p:spPr bwMode="auto">
            <a:xfrm>
              <a:off x="472" y="966"/>
              <a:ext cx="1673" cy="1348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 i="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711200" y="1454150"/>
            <a:ext cx="625475" cy="557213"/>
            <a:chOff x="236" y="1132"/>
            <a:chExt cx="394" cy="351"/>
          </a:xfrm>
        </p:grpSpPr>
        <p:sp>
          <p:nvSpPr>
            <p:cNvPr id="14389" name="Text Box 14"/>
            <p:cNvSpPr txBox="1">
              <a:spLocks noChangeAspect="1" noChangeArrowheads="1"/>
            </p:cNvSpPr>
            <p:nvPr/>
          </p:nvSpPr>
          <p:spPr bwMode="auto">
            <a:xfrm>
              <a:off x="236" y="1132"/>
              <a:ext cx="31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b="1">
                  <a:solidFill>
                    <a:schemeClr val="tx1"/>
                  </a:solidFill>
                  <a:latin typeface="GOST type B" pitchFamily="34" charset="0"/>
                </a:rPr>
                <a:t>П</a:t>
              </a:r>
              <a:endParaRPr lang="ru-RU" sz="24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14390" name="Text Box 15"/>
            <p:cNvSpPr txBox="1">
              <a:spLocks noChangeAspect="1" noChangeArrowheads="1"/>
            </p:cNvSpPr>
            <p:nvPr/>
          </p:nvSpPr>
          <p:spPr bwMode="auto">
            <a:xfrm>
              <a:off x="371" y="1271"/>
              <a:ext cx="25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1600" b="1">
                  <a:solidFill>
                    <a:schemeClr val="tx1"/>
                  </a:solidFill>
                  <a:latin typeface="GOST type B" pitchFamily="34" charset="0"/>
                </a:rPr>
                <a:t>2</a:t>
              </a:r>
              <a:endParaRPr lang="ru-RU" sz="24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3" name="Group 127"/>
          <p:cNvGrpSpPr>
            <a:grpSpLocks/>
          </p:cNvGrpSpPr>
          <p:nvPr/>
        </p:nvGrpSpPr>
        <p:grpSpPr bwMode="auto">
          <a:xfrm>
            <a:off x="1576388" y="2020888"/>
            <a:ext cx="976312" cy="2138362"/>
            <a:chOff x="993" y="1273"/>
            <a:chExt cx="615" cy="1347"/>
          </a:xfrm>
        </p:grpSpPr>
        <p:sp>
          <p:nvSpPr>
            <p:cNvPr id="14371" name="Line 24"/>
            <p:cNvSpPr>
              <a:spLocks noChangeShapeType="1"/>
            </p:cNvSpPr>
            <p:nvPr/>
          </p:nvSpPr>
          <p:spPr bwMode="auto">
            <a:xfrm>
              <a:off x="1367" y="2312"/>
              <a:ext cx="241" cy="3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2" name="Line 25"/>
            <p:cNvSpPr>
              <a:spLocks noChangeShapeType="1"/>
            </p:cNvSpPr>
            <p:nvPr/>
          </p:nvSpPr>
          <p:spPr bwMode="auto">
            <a:xfrm>
              <a:off x="1367" y="1820"/>
              <a:ext cx="241" cy="308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3" name="Line 26"/>
            <p:cNvSpPr>
              <a:spLocks noChangeShapeType="1"/>
            </p:cNvSpPr>
            <p:nvPr/>
          </p:nvSpPr>
          <p:spPr bwMode="auto">
            <a:xfrm>
              <a:off x="1367" y="1435"/>
              <a:ext cx="241" cy="308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4" name="Line 28"/>
            <p:cNvSpPr>
              <a:spLocks noChangeAspect="1" noChangeShapeType="1"/>
            </p:cNvSpPr>
            <p:nvPr/>
          </p:nvSpPr>
          <p:spPr bwMode="auto">
            <a:xfrm flipV="1">
              <a:off x="1368" y="1456"/>
              <a:ext cx="0" cy="8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5" name="Oval 34"/>
            <p:cNvSpPr>
              <a:spLocks noChangeAspect="1" noChangeArrowheads="1"/>
            </p:cNvSpPr>
            <p:nvPr/>
          </p:nvSpPr>
          <p:spPr bwMode="auto">
            <a:xfrm>
              <a:off x="1332" y="1791"/>
              <a:ext cx="72" cy="7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6" name="Oval 35"/>
            <p:cNvSpPr>
              <a:spLocks noChangeAspect="1" noChangeArrowheads="1"/>
            </p:cNvSpPr>
            <p:nvPr/>
          </p:nvSpPr>
          <p:spPr bwMode="auto">
            <a:xfrm>
              <a:off x="1332" y="1406"/>
              <a:ext cx="72" cy="7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4377" name="Group 37"/>
            <p:cNvGrpSpPr>
              <a:grpSpLocks noChangeAspect="1"/>
            </p:cNvGrpSpPr>
            <p:nvPr/>
          </p:nvGrpSpPr>
          <p:grpSpPr bwMode="auto">
            <a:xfrm rot="13757054" flipV="1">
              <a:off x="1429" y="1923"/>
              <a:ext cx="110" cy="84"/>
              <a:chOff x="2533" y="2425"/>
              <a:chExt cx="45" cy="35"/>
            </a:xfrm>
          </p:grpSpPr>
          <p:sp>
            <p:nvSpPr>
              <p:cNvPr id="14387" name="Line 38"/>
              <p:cNvSpPr>
                <a:spLocks noChangeAspect="1" noChangeShapeType="1"/>
              </p:cNvSpPr>
              <p:nvPr/>
            </p:nvSpPr>
            <p:spPr bwMode="auto">
              <a:xfrm>
                <a:off x="2533" y="2425"/>
                <a:ext cx="45" cy="18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88" name="Line 39"/>
              <p:cNvSpPr>
                <a:spLocks noChangeAspect="1" noChangeShapeType="1"/>
              </p:cNvSpPr>
              <p:nvPr/>
            </p:nvSpPr>
            <p:spPr bwMode="auto">
              <a:xfrm flipH="1">
                <a:off x="2533" y="2443"/>
                <a:ext cx="45" cy="17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4378" name="Group 40"/>
            <p:cNvGrpSpPr>
              <a:grpSpLocks noChangeAspect="1"/>
            </p:cNvGrpSpPr>
            <p:nvPr/>
          </p:nvGrpSpPr>
          <p:grpSpPr bwMode="auto">
            <a:xfrm rot="13923825" flipV="1">
              <a:off x="1429" y="1539"/>
              <a:ext cx="110" cy="84"/>
              <a:chOff x="2533" y="2425"/>
              <a:chExt cx="45" cy="35"/>
            </a:xfrm>
          </p:grpSpPr>
          <p:sp>
            <p:nvSpPr>
              <p:cNvPr id="14385" name="Line 41"/>
              <p:cNvSpPr>
                <a:spLocks noChangeAspect="1" noChangeShapeType="1"/>
              </p:cNvSpPr>
              <p:nvPr/>
            </p:nvSpPr>
            <p:spPr bwMode="auto">
              <a:xfrm>
                <a:off x="2533" y="2425"/>
                <a:ext cx="45" cy="18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86" name="Line 42"/>
              <p:cNvSpPr>
                <a:spLocks noChangeAspect="1" noChangeShapeType="1"/>
              </p:cNvSpPr>
              <p:nvPr/>
            </p:nvSpPr>
            <p:spPr bwMode="auto">
              <a:xfrm flipH="1">
                <a:off x="2533" y="2443"/>
                <a:ext cx="45" cy="17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4379" name="Group 46"/>
            <p:cNvGrpSpPr>
              <a:grpSpLocks/>
            </p:cNvGrpSpPr>
            <p:nvPr/>
          </p:nvGrpSpPr>
          <p:grpSpPr bwMode="auto">
            <a:xfrm>
              <a:off x="997" y="1661"/>
              <a:ext cx="366" cy="400"/>
              <a:chOff x="3491" y="1423"/>
              <a:chExt cx="366" cy="400"/>
            </a:xfrm>
          </p:grpSpPr>
          <p:sp>
            <p:nvSpPr>
              <p:cNvPr id="14383" name="Text Box 47"/>
              <p:cNvSpPr txBox="1">
                <a:spLocks noChangeAspect="1" noChangeArrowheads="1"/>
              </p:cNvSpPr>
              <p:nvPr/>
            </p:nvSpPr>
            <p:spPr bwMode="auto">
              <a:xfrm>
                <a:off x="3491" y="1423"/>
                <a:ext cx="292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en-US" sz="3200" b="1">
                    <a:solidFill>
                      <a:schemeClr val="accent2"/>
                    </a:solidFill>
                    <a:latin typeface="GOST type B" pitchFamily="34" charset="0"/>
                  </a:rPr>
                  <a:t>A</a:t>
                </a:r>
                <a:endParaRPr lang="ru-RU" sz="3200" b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4384" name="Text Box 48"/>
              <p:cNvSpPr txBox="1">
                <a:spLocks noChangeAspect="1" noChangeArrowheads="1"/>
              </p:cNvSpPr>
              <p:nvPr/>
            </p:nvSpPr>
            <p:spPr bwMode="auto">
              <a:xfrm>
                <a:off x="3640" y="1592"/>
                <a:ext cx="21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 b="1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  <a:endParaRPr lang="ru-RU" sz="2400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4380" name="Group 59"/>
            <p:cNvGrpSpPr>
              <a:grpSpLocks/>
            </p:cNvGrpSpPr>
            <p:nvPr/>
          </p:nvGrpSpPr>
          <p:grpSpPr bwMode="auto">
            <a:xfrm>
              <a:off x="993" y="1273"/>
              <a:ext cx="402" cy="396"/>
              <a:chOff x="1324" y="1740"/>
              <a:chExt cx="402" cy="396"/>
            </a:xfrm>
          </p:grpSpPr>
          <p:sp>
            <p:nvSpPr>
              <p:cNvPr id="14381" name="Text Box 53"/>
              <p:cNvSpPr txBox="1">
                <a:spLocks noChangeAspect="1" noChangeArrowheads="1"/>
              </p:cNvSpPr>
              <p:nvPr/>
            </p:nvSpPr>
            <p:spPr bwMode="auto">
              <a:xfrm>
                <a:off x="1324" y="1740"/>
                <a:ext cx="402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200" b="1">
                    <a:solidFill>
                      <a:schemeClr val="accent2"/>
                    </a:solidFill>
                    <a:latin typeface="GOST type B" pitchFamily="34" charset="0"/>
                  </a:rPr>
                  <a:t>В</a:t>
                </a:r>
                <a:endParaRPr lang="ru-RU" sz="2400" b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4382" name="Text Box 54"/>
              <p:cNvSpPr txBox="1">
                <a:spLocks noChangeAspect="1" noChangeArrowheads="1"/>
              </p:cNvSpPr>
              <p:nvPr/>
            </p:nvSpPr>
            <p:spPr bwMode="auto">
              <a:xfrm>
                <a:off x="1483" y="1905"/>
                <a:ext cx="21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 b="1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  <a:endParaRPr lang="ru-RU" sz="2400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</p:grpSp>
      <p:grpSp>
        <p:nvGrpSpPr>
          <p:cNvPr id="18" name="Group 126"/>
          <p:cNvGrpSpPr>
            <a:grpSpLocks/>
          </p:cNvGrpSpPr>
          <p:nvPr/>
        </p:nvGrpSpPr>
        <p:grpSpPr bwMode="auto">
          <a:xfrm>
            <a:off x="1890713" y="2787650"/>
            <a:ext cx="1612900" cy="1952625"/>
            <a:chOff x="1191" y="1756"/>
            <a:chExt cx="1016" cy="1230"/>
          </a:xfrm>
        </p:grpSpPr>
        <p:grpSp>
          <p:nvGrpSpPr>
            <p:cNvPr id="14356" name="Group 125"/>
            <p:cNvGrpSpPr>
              <a:grpSpLocks/>
            </p:cNvGrpSpPr>
            <p:nvPr/>
          </p:nvGrpSpPr>
          <p:grpSpPr bwMode="auto">
            <a:xfrm>
              <a:off x="1564" y="1756"/>
              <a:ext cx="84" cy="826"/>
              <a:chOff x="1564" y="1756"/>
              <a:chExt cx="84" cy="826"/>
            </a:xfrm>
          </p:grpSpPr>
          <p:sp>
            <p:nvSpPr>
              <p:cNvPr id="14367" name="Line 12"/>
              <p:cNvSpPr>
                <a:spLocks noChangeAspect="1" noChangeShapeType="1"/>
              </p:cNvSpPr>
              <p:nvPr/>
            </p:nvSpPr>
            <p:spPr bwMode="auto">
              <a:xfrm flipV="1">
                <a:off x="1606" y="1756"/>
                <a:ext cx="0" cy="826"/>
              </a:xfrm>
              <a:prstGeom prst="line">
                <a:avLst/>
              </a:prstGeom>
              <a:noFill/>
              <a:ln w="19050">
                <a:solidFill>
                  <a:srgbClr val="FF5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4368" name="Group 16"/>
              <p:cNvGrpSpPr>
                <a:grpSpLocks noChangeAspect="1"/>
              </p:cNvGrpSpPr>
              <p:nvPr/>
            </p:nvGrpSpPr>
            <p:grpSpPr bwMode="auto">
              <a:xfrm rot="5400000">
                <a:off x="1551" y="2353"/>
                <a:ext cx="110" cy="84"/>
                <a:chOff x="2533" y="2425"/>
                <a:chExt cx="45" cy="35"/>
              </a:xfrm>
            </p:grpSpPr>
            <p:sp>
              <p:nvSpPr>
                <p:cNvPr id="14369" name="Line 17"/>
                <p:cNvSpPr>
                  <a:spLocks noChangeAspect="1" noChangeShapeType="1"/>
                </p:cNvSpPr>
                <p:nvPr/>
              </p:nvSpPr>
              <p:spPr bwMode="auto">
                <a:xfrm>
                  <a:off x="2533" y="2425"/>
                  <a:ext cx="45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4370" name="Line 1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533" y="2443"/>
                  <a:ext cx="45" cy="17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4357" name="Oval 30"/>
            <p:cNvSpPr>
              <a:spLocks noChangeAspect="1" noChangeArrowheads="1"/>
            </p:cNvSpPr>
            <p:nvPr/>
          </p:nvSpPr>
          <p:spPr bwMode="auto">
            <a:xfrm>
              <a:off x="1571" y="2582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4358" name="Group 63"/>
            <p:cNvGrpSpPr>
              <a:grpSpLocks/>
            </p:cNvGrpSpPr>
            <p:nvPr/>
          </p:nvGrpSpPr>
          <p:grpSpPr bwMode="auto">
            <a:xfrm>
              <a:off x="1191" y="2567"/>
              <a:ext cx="1016" cy="419"/>
              <a:chOff x="1757" y="3063"/>
              <a:chExt cx="1016" cy="419"/>
            </a:xfrm>
          </p:grpSpPr>
          <p:grpSp>
            <p:nvGrpSpPr>
              <p:cNvPr id="14359" name="Group 61"/>
              <p:cNvGrpSpPr>
                <a:grpSpLocks/>
              </p:cNvGrpSpPr>
              <p:nvPr/>
            </p:nvGrpSpPr>
            <p:grpSpPr bwMode="auto">
              <a:xfrm>
                <a:off x="2192" y="3082"/>
                <a:ext cx="581" cy="400"/>
                <a:chOff x="2316" y="3082"/>
                <a:chExt cx="581" cy="400"/>
              </a:xfrm>
            </p:grpSpPr>
            <p:sp>
              <p:nvSpPr>
                <p:cNvPr id="14365" name="Text Box 5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316" y="3082"/>
                  <a:ext cx="581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en-US" sz="3200" b="1">
                      <a:latin typeface="GOST type B" pitchFamily="34" charset="0"/>
                    </a:rPr>
                    <a:t>(A )</a:t>
                  </a:r>
                  <a:endParaRPr lang="ru-RU" sz="3200" b="1">
                    <a:latin typeface="GOST type B" pitchFamily="34" charset="0"/>
                  </a:endParaRPr>
                </a:p>
              </p:txBody>
            </p:sp>
            <p:sp>
              <p:nvSpPr>
                <p:cNvPr id="14366" name="Text Box 5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572" y="3251"/>
                  <a:ext cx="215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800" b="1">
                      <a:latin typeface="GOST type B" pitchFamily="34" charset="0"/>
                    </a:rPr>
                    <a:t>1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4360" name="Group 62"/>
              <p:cNvGrpSpPr>
                <a:grpSpLocks/>
              </p:cNvGrpSpPr>
              <p:nvPr/>
            </p:nvGrpSpPr>
            <p:grpSpPr bwMode="auto">
              <a:xfrm>
                <a:off x="1757" y="3063"/>
                <a:ext cx="523" cy="419"/>
                <a:chOff x="1757" y="3063"/>
                <a:chExt cx="523" cy="419"/>
              </a:xfrm>
            </p:grpSpPr>
            <p:grpSp>
              <p:nvGrpSpPr>
                <p:cNvPr id="14361" name="Group 21"/>
                <p:cNvGrpSpPr>
                  <a:grpSpLocks/>
                </p:cNvGrpSpPr>
                <p:nvPr/>
              </p:nvGrpSpPr>
              <p:grpSpPr bwMode="auto">
                <a:xfrm>
                  <a:off x="1757" y="3082"/>
                  <a:ext cx="397" cy="400"/>
                  <a:chOff x="1200" y="1488"/>
                  <a:chExt cx="352" cy="400"/>
                </a:xfrm>
              </p:grpSpPr>
              <p:sp>
                <p:nvSpPr>
                  <p:cNvPr id="14363" name="Text Box 22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00" y="1488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ru-RU" sz="3200" b="1">
                        <a:latin typeface="GOST type B" pitchFamily="34" charset="0"/>
                      </a:rPr>
                      <a:t>В</a:t>
                    </a:r>
                  </a:p>
                </p:txBody>
              </p:sp>
              <p:sp>
                <p:nvSpPr>
                  <p:cNvPr id="14364" name="Text Box 23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360" y="1657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ru-RU" sz="1800" b="1">
                        <a:latin typeface="GOST type B" pitchFamily="34" charset="0"/>
                      </a:rPr>
                      <a:t>1</a:t>
                    </a:r>
                    <a:endParaRPr lang="ru-RU" sz="2400"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14362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2023" y="3063"/>
                  <a:ext cx="257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200">
                      <a:latin typeface="GOST type B" pitchFamily="34" charset="0"/>
                      <a:sym typeface="Symbol" pitchFamily="18" charset="2"/>
                    </a:rPr>
                    <a:t></a:t>
                  </a:r>
                </a:p>
              </p:txBody>
            </p:sp>
          </p:grpSp>
        </p:grpSp>
      </p:grpSp>
      <p:grpSp>
        <p:nvGrpSpPr>
          <p:cNvPr id="14348" name="Group 124"/>
          <p:cNvGrpSpPr>
            <a:grpSpLocks/>
          </p:cNvGrpSpPr>
          <p:nvPr/>
        </p:nvGrpSpPr>
        <p:grpSpPr bwMode="auto">
          <a:xfrm>
            <a:off x="2486025" y="2187575"/>
            <a:ext cx="882650" cy="1592263"/>
            <a:chOff x="1566" y="1378"/>
            <a:chExt cx="556" cy="1003"/>
          </a:xfrm>
        </p:grpSpPr>
        <p:sp>
          <p:nvSpPr>
            <p:cNvPr id="14350" name="Text Box 19"/>
            <p:cNvSpPr txBox="1">
              <a:spLocks noChangeAspect="1" noChangeArrowheads="1"/>
            </p:cNvSpPr>
            <p:nvPr/>
          </p:nvSpPr>
          <p:spPr bwMode="auto">
            <a:xfrm>
              <a:off x="1578" y="2016"/>
              <a:ext cx="38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latin typeface="GOST type B" pitchFamily="34" charset="0"/>
                </a:rPr>
                <a:t>A</a:t>
              </a:r>
              <a:endParaRPr lang="ru-RU" sz="32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14351" name="Text Box 20"/>
            <p:cNvSpPr txBox="1">
              <a:spLocks noChangeAspect="1" noChangeArrowheads="1"/>
            </p:cNvSpPr>
            <p:nvPr/>
          </p:nvSpPr>
          <p:spPr bwMode="auto">
            <a:xfrm>
              <a:off x="1566" y="1378"/>
              <a:ext cx="46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200" b="1">
                  <a:latin typeface="GOST type B" pitchFamily="34" charset="0"/>
                </a:rPr>
                <a:t>В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14352" name="AutoShape 118"/>
            <p:cNvSpPr>
              <a:spLocks/>
            </p:cNvSpPr>
            <p:nvPr/>
          </p:nvSpPr>
          <p:spPr bwMode="auto">
            <a:xfrm>
              <a:off x="1634" y="1731"/>
              <a:ext cx="128" cy="393"/>
            </a:xfrm>
            <a:prstGeom prst="rightBrace">
              <a:avLst>
                <a:gd name="adj1" fmla="val 25586"/>
                <a:gd name="adj2" fmla="val 50000"/>
              </a:avLst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ru-RU" sz="3200" b="1">
                <a:latin typeface="GOST type B" pitchFamily="34" charset="0"/>
              </a:endParaRPr>
            </a:p>
          </p:txBody>
        </p:sp>
        <p:sp>
          <p:nvSpPr>
            <p:cNvPr id="14353" name="Text Box 119"/>
            <p:cNvSpPr txBox="1">
              <a:spLocks noChangeAspect="1" noChangeArrowheads="1"/>
            </p:cNvSpPr>
            <p:nvPr/>
          </p:nvSpPr>
          <p:spPr bwMode="auto">
            <a:xfrm>
              <a:off x="1736" y="1716"/>
              <a:ext cx="38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b="1" i="0">
                  <a:latin typeface="GOST type B" pitchFamily="34" charset="0"/>
                  <a:sym typeface="Symbol" pitchFamily="18" charset="2"/>
                </a:rPr>
                <a:t></a:t>
              </a:r>
              <a:r>
                <a:rPr lang="en-US" sz="3200" b="1">
                  <a:latin typeface="GOST type B" pitchFamily="34" charset="0"/>
                </a:rPr>
                <a:t>z</a:t>
              </a:r>
              <a:endParaRPr lang="ru-RU" sz="3200" b="1">
                <a:latin typeface="GOST type B" pitchFamily="34" charset="0"/>
              </a:endParaRPr>
            </a:p>
          </p:txBody>
        </p:sp>
        <p:sp>
          <p:nvSpPr>
            <p:cNvPr id="14354" name="Oval 29"/>
            <p:cNvSpPr>
              <a:spLocks noChangeAspect="1" noChangeArrowheads="1"/>
            </p:cNvSpPr>
            <p:nvPr/>
          </p:nvSpPr>
          <p:spPr bwMode="auto">
            <a:xfrm>
              <a:off x="1570" y="2089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5" name="Oval 31"/>
            <p:cNvSpPr>
              <a:spLocks noChangeAspect="1" noChangeArrowheads="1"/>
            </p:cNvSpPr>
            <p:nvPr/>
          </p:nvSpPr>
          <p:spPr bwMode="auto">
            <a:xfrm>
              <a:off x="1570" y="1704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1505" name="Rectangle 129"/>
          <p:cNvSpPr>
            <a:spLocks noChangeArrowheads="1"/>
          </p:cNvSpPr>
          <p:nvPr/>
        </p:nvSpPr>
        <p:spPr bwMode="auto">
          <a:xfrm>
            <a:off x="2084388" y="5089525"/>
            <a:ext cx="1423987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z</a:t>
            </a:r>
            <a:r>
              <a:rPr lang="en-US" sz="3200" b="1" baseline="-2000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B </a:t>
            </a:r>
            <a:r>
              <a:rPr lang="ru-RU" sz="3200" b="1" baseline="-2000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</a:t>
            </a:r>
            <a:r>
              <a:rPr lang="en-US" b="1" i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Symbol" pitchFamily="18" charset="2"/>
              </a:rPr>
              <a:t>&gt;</a:t>
            </a:r>
            <a:r>
              <a:rPr lang="en-US" sz="3200" b="1" i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n-US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</a:rPr>
              <a:t>z</a:t>
            </a:r>
            <a:r>
              <a:rPr lang="en-US" sz="3200" b="1" baseline="-2000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</a:rPr>
              <a:t>A</a:t>
            </a:r>
            <a:endParaRPr lang="ru-RU" sz="3200" b="1" baseline="-20000">
              <a:solidFill>
                <a:srgbClr val="CC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99"/>
          <p:cNvGrpSpPr>
            <a:grpSpLocks/>
          </p:cNvGrpSpPr>
          <p:nvPr/>
        </p:nvGrpSpPr>
        <p:grpSpPr bwMode="auto">
          <a:xfrm>
            <a:off x="742950" y="1533525"/>
            <a:ext cx="3822700" cy="3665538"/>
            <a:chOff x="468" y="966"/>
            <a:chExt cx="2408" cy="2309"/>
          </a:xfrm>
        </p:grpSpPr>
        <p:grpSp>
          <p:nvGrpSpPr>
            <p:cNvPr id="15436" name="Group 7"/>
            <p:cNvGrpSpPr>
              <a:grpSpLocks/>
            </p:cNvGrpSpPr>
            <p:nvPr/>
          </p:nvGrpSpPr>
          <p:grpSpPr bwMode="auto">
            <a:xfrm>
              <a:off x="468" y="2318"/>
              <a:ext cx="2408" cy="957"/>
              <a:chOff x="755" y="2609"/>
              <a:chExt cx="2168" cy="957"/>
            </a:xfrm>
          </p:grpSpPr>
          <p:sp>
            <p:nvSpPr>
              <p:cNvPr id="15438" name="AutoShape 8"/>
              <p:cNvSpPr>
                <a:spLocks noChangeAspect="1" noChangeArrowheads="1"/>
              </p:cNvSpPr>
              <p:nvPr/>
            </p:nvSpPr>
            <p:spPr bwMode="auto">
              <a:xfrm flipH="1">
                <a:off x="755" y="2609"/>
                <a:ext cx="2168" cy="929"/>
              </a:xfrm>
              <a:prstGeom prst="parallelogram">
                <a:avLst>
                  <a:gd name="adj" fmla="val 70908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5439" name="Group 9"/>
              <p:cNvGrpSpPr>
                <a:grpSpLocks/>
              </p:cNvGrpSpPr>
              <p:nvPr/>
            </p:nvGrpSpPr>
            <p:grpSpPr bwMode="auto">
              <a:xfrm rot="-851333">
                <a:off x="1351" y="3216"/>
                <a:ext cx="395" cy="350"/>
                <a:chOff x="235" y="1132"/>
                <a:chExt cx="395" cy="350"/>
              </a:xfrm>
            </p:grpSpPr>
            <p:sp>
              <p:nvSpPr>
                <p:cNvPr id="15440" name="Text Box 1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35" y="1132"/>
                  <a:ext cx="313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b="1" i="0">
                      <a:solidFill>
                        <a:schemeClr val="tx1"/>
                      </a:solidFill>
                      <a:latin typeface="GOST type B" pitchFamily="34" charset="0"/>
                    </a:rPr>
                    <a:t>П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5441" name="Text Box 1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1" y="1270"/>
                  <a:ext cx="259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600" b="1" i="0">
                      <a:solidFill>
                        <a:schemeClr val="tx1"/>
                      </a:solidFill>
                      <a:latin typeface="GOST type B" pitchFamily="34" charset="0"/>
                    </a:rPr>
                    <a:t>1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</p:grpSp>
        <p:sp>
          <p:nvSpPr>
            <p:cNvPr id="15437" name="Rectangle 12"/>
            <p:cNvSpPr>
              <a:spLocks noChangeAspect="1" noChangeArrowheads="1"/>
            </p:cNvSpPr>
            <p:nvPr/>
          </p:nvSpPr>
          <p:spPr bwMode="auto">
            <a:xfrm>
              <a:off x="472" y="966"/>
              <a:ext cx="1673" cy="1348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 i="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0" y="0"/>
            <a:ext cx="91440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ru-RU" sz="3200" b="1" i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Конкурирующие точки</a:t>
            </a:r>
          </a:p>
        </p:txBody>
      </p:sp>
      <p:sp>
        <p:nvSpPr>
          <p:cNvPr id="15364" name="Line 54"/>
          <p:cNvSpPr>
            <a:spLocks noChangeShapeType="1"/>
          </p:cNvSpPr>
          <p:nvPr/>
        </p:nvSpPr>
        <p:spPr bwMode="auto">
          <a:xfrm flipH="1">
            <a:off x="4949825" y="3424238"/>
            <a:ext cx="323056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Text Box 68"/>
          <p:cNvSpPr txBox="1">
            <a:spLocks noChangeAspect="1" noChangeArrowheads="1"/>
          </p:cNvSpPr>
          <p:nvPr/>
        </p:nvSpPr>
        <p:spPr bwMode="auto">
          <a:xfrm>
            <a:off x="4637088" y="3198813"/>
            <a:ext cx="33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400" b="1">
                <a:solidFill>
                  <a:schemeClr val="tx1"/>
                </a:solidFill>
                <a:latin typeface="GOST type B" pitchFamily="34" charset="0"/>
              </a:rPr>
              <a:t>x</a:t>
            </a:r>
            <a:endParaRPr lang="ru-RU" sz="1800">
              <a:solidFill>
                <a:schemeClr val="tx1"/>
              </a:solidFill>
              <a:latin typeface="GOST type B" pitchFamily="34" charset="0"/>
            </a:endParaRPr>
          </a:p>
        </p:txBody>
      </p:sp>
      <p:sp>
        <p:nvSpPr>
          <p:cNvPr id="15366" name="Text Box 84"/>
          <p:cNvSpPr txBox="1">
            <a:spLocks noChangeArrowheads="1"/>
          </p:cNvSpPr>
          <p:nvPr/>
        </p:nvSpPr>
        <p:spPr bwMode="auto">
          <a:xfrm>
            <a:off x="390525" y="5602288"/>
            <a:ext cx="8753475" cy="125571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Фронтально конкурирующие точки  </a:t>
            </a:r>
            <a:r>
              <a:rPr lang="ru-RU" sz="2000" b="1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800" b="1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и</a:t>
            </a:r>
            <a:r>
              <a:rPr lang="ru-RU" b="1" i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2000" b="1">
                <a:solidFill>
                  <a:srgbClr val="800080"/>
                </a:solidFill>
                <a:latin typeface="GOST type B" pitchFamily="34" charset="0"/>
              </a:rPr>
              <a:t>В</a:t>
            </a:r>
            <a:r>
              <a:rPr lang="ru-RU">
                <a:latin typeface="GOST type B" pitchFamily="34" charset="0"/>
              </a:rPr>
              <a:t> </a:t>
            </a: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отличаются только координатой </a:t>
            </a:r>
            <a:r>
              <a:rPr lang="en-US" sz="1800" b="1">
                <a:solidFill>
                  <a:srgbClr val="800080"/>
                </a:solidFill>
                <a:latin typeface="GOST type B" pitchFamily="34" charset="0"/>
              </a:rPr>
              <a:t> y</a:t>
            </a: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 ,  лежат на одном фронтально-проецирующем луче, поэтому их фронтальные проекции совпадают. Ближе к наблюдателю расположена точка </a:t>
            </a:r>
            <a:r>
              <a:rPr lang="ru-RU" sz="2000" b="1">
                <a:solidFill>
                  <a:srgbClr val="800080"/>
                </a:solidFill>
                <a:latin typeface="GOST type B" pitchFamily="34" charset="0"/>
              </a:rPr>
              <a:t>В</a:t>
            </a: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,  ее фронтальная проекция </a:t>
            </a:r>
            <a:r>
              <a:rPr lang="ru-RU" sz="2000" b="1">
                <a:solidFill>
                  <a:srgbClr val="800080"/>
                </a:solidFill>
                <a:latin typeface="GOST type B" pitchFamily="34" charset="0"/>
              </a:rPr>
              <a:t>В</a:t>
            </a:r>
            <a:r>
              <a:rPr lang="ru-RU" sz="2000" b="1" baseline="-20000">
                <a:solidFill>
                  <a:srgbClr val="800080"/>
                </a:solidFill>
                <a:latin typeface="GOST type B" pitchFamily="34" charset="0"/>
              </a:rPr>
              <a:t>2</a:t>
            </a:r>
            <a:r>
              <a:rPr lang="ru-RU" sz="1800" b="1" i="0" baseline="-20000">
                <a:solidFill>
                  <a:srgbClr val="800080"/>
                </a:solidFill>
                <a:latin typeface="Arial" charset="0"/>
              </a:rPr>
              <a:t>   </a:t>
            </a: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будет видимой</a:t>
            </a:r>
          </a:p>
        </p:txBody>
      </p:sp>
      <p:grpSp>
        <p:nvGrpSpPr>
          <p:cNvPr id="15367" name="Group 14"/>
          <p:cNvGrpSpPr>
            <a:grpSpLocks/>
          </p:cNvGrpSpPr>
          <p:nvPr/>
        </p:nvGrpSpPr>
        <p:grpSpPr bwMode="auto">
          <a:xfrm>
            <a:off x="711200" y="1454150"/>
            <a:ext cx="625475" cy="557213"/>
            <a:chOff x="236" y="1132"/>
            <a:chExt cx="394" cy="351"/>
          </a:xfrm>
        </p:grpSpPr>
        <p:sp>
          <p:nvSpPr>
            <p:cNvPr id="15434" name="Text Box 15"/>
            <p:cNvSpPr txBox="1">
              <a:spLocks noChangeAspect="1" noChangeArrowheads="1"/>
            </p:cNvSpPr>
            <p:nvPr/>
          </p:nvSpPr>
          <p:spPr bwMode="auto">
            <a:xfrm>
              <a:off x="236" y="1132"/>
              <a:ext cx="31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b="1">
                  <a:solidFill>
                    <a:schemeClr val="tx1"/>
                  </a:solidFill>
                  <a:latin typeface="GOST type B" pitchFamily="34" charset="0"/>
                </a:rPr>
                <a:t>П</a:t>
              </a:r>
              <a:endParaRPr lang="ru-RU" sz="24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15435" name="Text Box 16"/>
            <p:cNvSpPr txBox="1">
              <a:spLocks noChangeAspect="1" noChangeArrowheads="1"/>
            </p:cNvSpPr>
            <p:nvPr/>
          </p:nvSpPr>
          <p:spPr bwMode="auto">
            <a:xfrm>
              <a:off x="371" y="1271"/>
              <a:ext cx="25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1600" b="1">
                  <a:solidFill>
                    <a:schemeClr val="tx1"/>
                  </a:solidFill>
                  <a:latin typeface="GOST type B" pitchFamily="34" charset="0"/>
                </a:rPr>
                <a:t>2</a:t>
              </a:r>
              <a:endParaRPr lang="ru-RU" sz="24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sp>
        <p:nvSpPr>
          <p:cNvPr id="15368" name="Text Box 20"/>
          <p:cNvSpPr txBox="1">
            <a:spLocks noChangeAspect="1" noChangeArrowheads="1"/>
          </p:cNvSpPr>
          <p:nvPr/>
        </p:nvSpPr>
        <p:spPr bwMode="auto">
          <a:xfrm>
            <a:off x="2451100" y="2830513"/>
            <a:ext cx="4302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en-US" sz="3200" b="1">
                <a:latin typeface="GOST type B" pitchFamily="34" charset="0"/>
              </a:rPr>
              <a:t>A</a:t>
            </a:r>
            <a:endParaRPr lang="ru-RU" sz="3200">
              <a:solidFill>
                <a:schemeClr val="tx1"/>
              </a:solidFill>
              <a:latin typeface="GOST type B" pitchFamily="34" charset="0"/>
            </a:endParaRPr>
          </a:p>
        </p:txBody>
      </p:sp>
      <p:sp>
        <p:nvSpPr>
          <p:cNvPr id="15369" name="Text Box 21"/>
          <p:cNvSpPr txBox="1">
            <a:spLocks noChangeAspect="1" noChangeArrowheads="1"/>
          </p:cNvSpPr>
          <p:nvPr/>
        </p:nvSpPr>
        <p:spPr bwMode="auto">
          <a:xfrm>
            <a:off x="2925763" y="3549650"/>
            <a:ext cx="4762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3200" b="1">
                <a:latin typeface="GOST type B" pitchFamily="34" charset="0"/>
              </a:rPr>
              <a:t>В</a:t>
            </a:r>
            <a:endParaRPr lang="ru-RU" sz="1800">
              <a:solidFill>
                <a:schemeClr val="tx1"/>
              </a:solidFill>
              <a:latin typeface="GOST type B" pitchFamily="34" charset="0"/>
            </a:endParaRPr>
          </a:p>
        </p:txBody>
      </p:sp>
      <p:grpSp>
        <p:nvGrpSpPr>
          <p:cNvPr id="6" name="Group 103"/>
          <p:cNvGrpSpPr>
            <a:grpSpLocks/>
          </p:cNvGrpSpPr>
          <p:nvPr/>
        </p:nvGrpSpPr>
        <p:grpSpPr bwMode="auto">
          <a:xfrm>
            <a:off x="2062163" y="2894013"/>
            <a:ext cx="1039812" cy="2127250"/>
            <a:chOff x="1299" y="1823"/>
            <a:chExt cx="655" cy="1340"/>
          </a:xfrm>
        </p:grpSpPr>
        <p:grpSp>
          <p:nvGrpSpPr>
            <p:cNvPr id="15415" name="Group 102"/>
            <p:cNvGrpSpPr>
              <a:grpSpLocks/>
            </p:cNvGrpSpPr>
            <p:nvPr/>
          </p:nvGrpSpPr>
          <p:grpSpPr bwMode="auto">
            <a:xfrm>
              <a:off x="1299" y="1823"/>
              <a:ext cx="655" cy="1340"/>
              <a:chOff x="1299" y="1823"/>
              <a:chExt cx="655" cy="1340"/>
            </a:xfrm>
          </p:grpSpPr>
          <p:sp>
            <p:nvSpPr>
              <p:cNvPr id="15418" name="Line 85"/>
              <p:cNvSpPr>
                <a:spLocks noChangeAspect="1" noChangeShapeType="1"/>
              </p:cNvSpPr>
              <p:nvPr/>
            </p:nvSpPr>
            <p:spPr bwMode="auto">
              <a:xfrm flipV="1">
                <a:off x="1851" y="2429"/>
                <a:ext cx="0" cy="463"/>
              </a:xfrm>
              <a:prstGeom prst="line">
                <a:avLst/>
              </a:prstGeom>
              <a:noFill/>
              <a:ln w="19050">
                <a:solidFill>
                  <a:srgbClr val="FF5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19" name="Line 13"/>
              <p:cNvSpPr>
                <a:spLocks noChangeAspect="1" noChangeShapeType="1"/>
              </p:cNvSpPr>
              <p:nvPr/>
            </p:nvSpPr>
            <p:spPr bwMode="auto">
              <a:xfrm flipV="1">
                <a:off x="1606" y="2121"/>
                <a:ext cx="0" cy="461"/>
              </a:xfrm>
              <a:prstGeom prst="line">
                <a:avLst/>
              </a:prstGeom>
              <a:noFill/>
              <a:ln w="19050">
                <a:solidFill>
                  <a:srgbClr val="FF5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5420" name="Group 17"/>
              <p:cNvGrpSpPr>
                <a:grpSpLocks noChangeAspect="1"/>
              </p:cNvGrpSpPr>
              <p:nvPr/>
            </p:nvGrpSpPr>
            <p:grpSpPr bwMode="auto">
              <a:xfrm rot="5400000">
                <a:off x="1551" y="2353"/>
                <a:ext cx="110" cy="84"/>
                <a:chOff x="2533" y="2425"/>
                <a:chExt cx="45" cy="35"/>
              </a:xfrm>
            </p:grpSpPr>
            <p:sp>
              <p:nvSpPr>
                <p:cNvPr id="15432" name="Line 18"/>
                <p:cNvSpPr>
                  <a:spLocks noChangeAspect="1" noChangeShapeType="1"/>
                </p:cNvSpPr>
                <p:nvPr/>
              </p:nvSpPr>
              <p:spPr bwMode="auto">
                <a:xfrm>
                  <a:off x="2533" y="2425"/>
                  <a:ext cx="45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433" name="Line 19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533" y="2443"/>
                  <a:ext cx="45" cy="17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5421" name="Line 22"/>
              <p:cNvSpPr>
                <a:spLocks noChangeShapeType="1"/>
              </p:cNvSpPr>
              <p:nvPr/>
            </p:nvSpPr>
            <p:spPr bwMode="auto">
              <a:xfrm>
                <a:off x="1367" y="2312"/>
                <a:ext cx="476" cy="60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22" name="Line 25"/>
              <p:cNvSpPr>
                <a:spLocks noChangeAspect="1" noChangeShapeType="1"/>
              </p:cNvSpPr>
              <p:nvPr/>
            </p:nvSpPr>
            <p:spPr bwMode="auto">
              <a:xfrm flipV="1">
                <a:off x="1368" y="1823"/>
                <a:ext cx="0" cy="4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5423" name="Group 37"/>
              <p:cNvGrpSpPr>
                <a:grpSpLocks/>
              </p:cNvGrpSpPr>
              <p:nvPr/>
            </p:nvGrpSpPr>
            <p:grpSpPr bwMode="auto">
              <a:xfrm>
                <a:off x="1299" y="2446"/>
                <a:ext cx="366" cy="400"/>
                <a:chOff x="3491" y="1423"/>
                <a:chExt cx="366" cy="400"/>
              </a:xfrm>
            </p:grpSpPr>
            <p:sp>
              <p:nvSpPr>
                <p:cNvPr id="15430" name="Text Box 3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491" y="1423"/>
                  <a:ext cx="292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en-US" sz="3200" b="1">
                      <a:solidFill>
                        <a:srgbClr val="FF5050"/>
                      </a:solidFill>
                      <a:latin typeface="GOST type B" pitchFamily="34" charset="0"/>
                    </a:rPr>
                    <a:t>A</a:t>
                  </a:r>
                  <a:endParaRPr lang="ru-RU" sz="3200" b="1">
                    <a:solidFill>
                      <a:srgbClr val="FF505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5431" name="Text Box 3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640" y="1592"/>
                  <a:ext cx="217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en-US" sz="1800" b="1">
                      <a:solidFill>
                        <a:srgbClr val="FF5050"/>
                      </a:solidFill>
                      <a:latin typeface="GOST type B" pitchFamily="34" charset="0"/>
                    </a:rPr>
                    <a:t>1</a:t>
                  </a:r>
                  <a:endParaRPr lang="ru-RU" sz="2400">
                    <a:solidFill>
                      <a:srgbClr val="FF505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5424" name="Group 90"/>
              <p:cNvGrpSpPr>
                <a:grpSpLocks/>
              </p:cNvGrpSpPr>
              <p:nvPr/>
            </p:nvGrpSpPr>
            <p:grpSpPr bwMode="auto">
              <a:xfrm>
                <a:off x="1552" y="2790"/>
                <a:ext cx="402" cy="373"/>
                <a:chOff x="1671" y="2986"/>
                <a:chExt cx="402" cy="373"/>
              </a:xfrm>
            </p:grpSpPr>
            <p:sp>
              <p:nvSpPr>
                <p:cNvPr id="15428" name="Text Box 4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671" y="2986"/>
                  <a:ext cx="402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200" b="1">
                      <a:solidFill>
                        <a:srgbClr val="FF5050"/>
                      </a:solidFill>
                      <a:latin typeface="GOST type B" pitchFamily="34" charset="0"/>
                    </a:rPr>
                    <a:t>В</a:t>
                  </a:r>
                  <a:endParaRPr lang="ru-RU" sz="2400" b="1">
                    <a:solidFill>
                      <a:srgbClr val="FF505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5429" name="Text Box 4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816" y="3128"/>
                  <a:ext cx="217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en-US" sz="1800" b="1">
                      <a:solidFill>
                        <a:srgbClr val="FF5050"/>
                      </a:solidFill>
                      <a:latin typeface="GOST type B" pitchFamily="34" charset="0"/>
                    </a:rPr>
                    <a:t>1</a:t>
                  </a:r>
                  <a:endParaRPr lang="ru-RU" sz="2400">
                    <a:solidFill>
                      <a:srgbClr val="FF505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5425" name="Group 86"/>
              <p:cNvGrpSpPr>
                <a:grpSpLocks noChangeAspect="1"/>
              </p:cNvGrpSpPr>
              <p:nvPr/>
            </p:nvGrpSpPr>
            <p:grpSpPr bwMode="auto">
              <a:xfrm rot="5400000">
                <a:off x="1796" y="2663"/>
                <a:ext cx="110" cy="84"/>
                <a:chOff x="2533" y="2425"/>
                <a:chExt cx="45" cy="35"/>
              </a:xfrm>
            </p:grpSpPr>
            <p:sp>
              <p:nvSpPr>
                <p:cNvPr id="15426" name="Line 87"/>
                <p:cNvSpPr>
                  <a:spLocks noChangeAspect="1" noChangeShapeType="1"/>
                </p:cNvSpPr>
                <p:nvPr/>
              </p:nvSpPr>
              <p:spPr bwMode="auto">
                <a:xfrm>
                  <a:off x="2533" y="2425"/>
                  <a:ext cx="45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427" name="Line 8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533" y="2443"/>
                  <a:ext cx="45" cy="17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5416" name="Oval 27"/>
            <p:cNvSpPr>
              <a:spLocks noChangeAspect="1" noChangeArrowheads="1"/>
            </p:cNvSpPr>
            <p:nvPr/>
          </p:nvSpPr>
          <p:spPr bwMode="auto">
            <a:xfrm>
              <a:off x="1571" y="2582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17" name="Oval 89"/>
            <p:cNvSpPr>
              <a:spLocks noChangeAspect="1" noChangeArrowheads="1"/>
            </p:cNvSpPr>
            <p:nvPr/>
          </p:nvSpPr>
          <p:spPr bwMode="auto">
            <a:xfrm>
              <a:off x="1816" y="2892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101"/>
          <p:cNvGrpSpPr>
            <a:grpSpLocks/>
          </p:cNvGrpSpPr>
          <p:nvPr/>
        </p:nvGrpSpPr>
        <p:grpSpPr bwMode="auto">
          <a:xfrm>
            <a:off x="1543050" y="2301875"/>
            <a:ext cx="1582738" cy="1560513"/>
            <a:chOff x="972" y="1450"/>
            <a:chExt cx="997" cy="983"/>
          </a:xfrm>
        </p:grpSpPr>
        <p:sp>
          <p:nvSpPr>
            <p:cNvPr id="15401" name="Line 23"/>
            <p:cNvSpPr>
              <a:spLocks noChangeShapeType="1"/>
            </p:cNvSpPr>
            <p:nvPr/>
          </p:nvSpPr>
          <p:spPr bwMode="auto">
            <a:xfrm>
              <a:off x="1367" y="1820"/>
              <a:ext cx="480" cy="613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02" name="Oval 29"/>
            <p:cNvSpPr>
              <a:spLocks noChangeAspect="1" noChangeArrowheads="1"/>
            </p:cNvSpPr>
            <p:nvPr/>
          </p:nvSpPr>
          <p:spPr bwMode="auto">
            <a:xfrm>
              <a:off x="1332" y="1791"/>
              <a:ext cx="72" cy="7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5403" name="Group 31"/>
            <p:cNvGrpSpPr>
              <a:grpSpLocks noChangeAspect="1"/>
            </p:cNvGrpSpPr>
            <p:nvPr/>
          </p:nvGrpSpPr>
          <p:grpSpPr bwMode="auto">
            <a:xfrm rot="13757054" flipV="1">
              <a:off x="1429" y="1923"/>
              <a:ext cx="110" cy="84"/>
              <a:chOff x="2533" y="2425"/>
              <a:chExt cx="45" cy="35"/>
            </a:xfrm>
          </p:grpSpPr>
          <p:sp>
            <p:nvSpPr>
              <p:cNvPr id="15413" name="Line 32"/>
              <p:cNvSpPr>
                <a:spLocks noChangeAspect="1" noChangeShapeType="1"/>
              </p:cNvSpPr>
              <p:nvPr/>
            </p:nvSpPr>
            <p:spPr bwMode="auto">
              <a:xfrm>
                <a:off x="2533" y="2425"/>
                <a:ext cx="45" cy="18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14" name="Line 33"/>
              <p:cNvSpPr>
                <a:spLocks noChangeAspect="1" noChangeShapeType="1"/>
              </p:cNvSpPr>
              <p:nvPr/>
            </p:nvSpPr>
            <p:spPr bwMode="auto">
              <a:xfrm flipH="1">
                <a:off x="2533" y="2443"/>
                <a:ext cx="45" cy="17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404" name="Group 43"/>
            <p:cNvGrpSpPr>
              <a:grpSpLocks/>
            </p:cNvGrpSpPr>
            <p:nvPr/>
          </p:nvGrpSpPr>
          <p:grpSpPr bwMode="auto">
            <a:xfrm>
              <a:off x="972" y="1450"/>
              <a:ext cx="997" cy="419"/>
              <a:chOff x="1757" y="3063"/>
              <a:chExt cx="1016" cy="419"/>
            </a:xfrm>
          </p:grpSpPr>
          <p:grpSp>
            <p:nvGrpSpPr>
              <p:cNvPr id="15405" name="Group 44"/>
              <p:cNvGrpSpPr>
                <a:grpSpLocks/>
              </p:cNvGrpSpPr>
              <p:nvPr/>
            </p:nvGrpSpPr>
            <p:grpSpPr bwMode="auto">
              <a:xfrm>
                <a:off x="2192" y="3082"/>
                <a:ext cx="581" cy="400"/>
                <a:chOff x="2316" y="3082"/>
                <a:chExt cx="581" cy="400"/>
              </a:xfrm>
            </p:grpSpPr>
            <p:sp>
              <p:nvSpPr>
                <p:cNvPr id="15411" name="Text Box 4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316" y="3082"/>
                  <a:ext cx="581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en-US" sz="3200" b="1">
                      <a:solidFill>
                        <a:schemeClr val="accent2"/>
                      </a:solidFill>
                      <a:latin typeface="GOST type B" pitchFamily="34" charset="0"/>
                    </a:rPr>
                    <a:t>(A )</a:t>
                  </a:r>
                  <a:endParaRPr lang="ru-RU" sz="3200" b="1">
                    <a:solidFill>
                      <a:schemeClr val="accent2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5412" name="Text Box 4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572" y="3251"/>
                  <a:ext cx="215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en-US" sz="1800" b="1">
                      <a:solidFill>
                        <a:schemeClr val="accent2"/>
                      </a:solidFill>
                      <a:latin typeface="GOST type B" pitchFamily="34" charset="0"/>
                    </a:rPr>
                    <a:t>2</a:t>
                  </a:r>
                  <a:endParaRPr lang="ru-RU" sz="2400">
                    <a:solidFill>
                      <a:schemeClr val="accent2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5406" name="Group 47"/>
              <p:cNvGrpSpPr>
                <a:grpSpLocks/>
              </p:cNvGrpSpPr>
              <p:nvPr/>
            </p:nvGrpSpPr>
            <p:grpSpPr bwMode="auto">
              <a:xfrm>
                <a:off x="1757" y="3063"/>
                <a:ext cx="528" cy="419"/>
                <a:chOff x="1757" y="3063"/>
                <a:chExt cx="528" cy="419"/>
              </a:xfrm>
            </p:grpSpPr>
            <p:grpSp>
              <p:nvGrpSpPr>
                <p:cNvPr id="15407" name="Group 48"/>
                <p:cNvGrpSpPr>
                  <a:grpSpLocks/>
                </p:cNvGrpSpPr>
                <p:nvPr/>
              </p:nvGrpSpPr>
              <p:grpSpPr bwMode="auto">
                <a:xfrm>
                  <a:off x="1757" y="3082"/>
                  <a:ext cx="397" cy="400"/>
                  <a:chOff x="1200" y="1488"/>
                  <a:chExt cx="352" cy="400"/>
                </a:xfrm>
              </p:grpSpPr>
              <p:sp>
                <p:nvSpPr>
                  <p:cNvPr id="15409" name="Text Box 4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00" y="1488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ru-RU" sz="3200" b="1">
                        <a:solidFill>
                          <a:schemeClr val="accent2"/>
                        </a:solidFill>
                        <a:latin typeface="GOST type B" pitchFamily="34" charset="0"/>
                      </a:rPr>
                      <a:t>В</a:t>
                    </a:r>
                  </a:p>
                </p:txBody>
              </p:sp>
              <p:sp>
                <p:nvSpPr>
                  <p:cNvPr id="15410" name="Text Box 50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360" y="1657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en-US" sz="1800" b="1">
                        <a:solidFill>
                          <a:schemeClr val="accent2"/>
                        </a:solidFill>
                        <a:latin typeface="GOST type B" pitchFamily="34" charset="0"/>
                      </a:rPr>
                      <a:t>2</a:t>
                    </a:r>
                    <a:endParaRPr lang="ru-RU" sz="2400">
                      <a:solidFill>
                        <a:schemeClr val="accent2"/>
                      </a:solidFill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15408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2023" y="3063"/>
                  <a:ext cx="262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200">
                      <a:solidFill>
                        <a:schemeClr val="accent2"/>
                      </a:solidFill>
                      <a:latin typeface="GOST type B" pitchFamily="34" charset="0"/>
                      <a:sym typeface="Symbol" pitchFamily="18" charset="2"/>
                    </a:rPr>
                    <a:t></a:t>
                  </a:r>
                </a:p>
              </p:txBody>
            </p:sp>
          </p:grpSp>
        </p:grpSp>
      </p:grpSp>
      <p:grpSp>
        <p:nvGrpSpPr>
          <p:cNvPr id="15372" name="Group 100"/>
          <p:cNvGrpSpPr>
            <a:grpSpLocks/>
          </p:cNvGrpSpPr>
          <p:nvPr/>
        </p:nvGrpSpPr>
        <p:grpSpPr bwMode="auto">
          <a:xfrm>
            <a:off x="2492375" y="3078163"/>
            <a:ext cx="1035050" cy="839787"/>
            <a:chOff x="1570" y="1939"/>
            <a:chExt cx="652" cy="529"/>
          </a:xfrm>
        </p:grpSpPr>
        <p:sp>
          <p:nvSpPr>
            <p:cNvPr id="15397" name="AutoShape 92"/>
            <p:cNvSpPr>
              <a:spLocks/>
            </p:cNvSpPr>
            <p:nvPr/>
          </p:nvSpPr>
          <p:spPr bwMode="auto">
            <a:xfrm rot="8449812" flipH="1" flipV="1">
              <a:off x="1714" y="2031"/>
              <a:ext cx="145" cy="393"/>
            </a:xfrm>
            <a:prstGeom prst="rightBrace">
              <a:avLst>
                <a:gd name="adj1" fmla="val 22586"/>
                <a:gd name="adj2" fmla="val 55602"/>
              </a:avLst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ru-RU" sz="3200" b="1">
                <a:latin typeface="GOST type B" pitchFamily="34" charset="0"/>
              </a:endParaRPr>
            </a:p>
          </p:txBody>
        </p:sp>
        <p:sp>
          <p:nvSpPr>
            <p:cNvPr id="15398" name="Text Box 93"/>
            <p:cNvSpPr txBox="1">
              <a:spLocks noChangeAspect="1" noChangeArrowheads="1"/>
            </p:cNvSpPr>
            <p:nvPr/>
          </p:nvSpPr>
          <p:spPr bwMode="auto">
            <a:xfrm>
              <a:off x="1836" y="1939"/>
              <a:ext cx="38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b="1" i="0">
                  <a:latin typeface="GOST type B" pitchFamily="34" charset="0"/>
                  <a:sym typeface="Symbol" pitchFamily="18" charset="2"/>
                </a:rPr>
                <a:t></a:t>
              </a:r>
              <a:r>
                <a:rPr lang="en-US" b="1" i="0">
                  <a:latin typeface="GOST type B" pitchFamily="34" charset="0"/>
                  <a:sym typeface="Symbol" pitchFamily="18" charset="2"/>
                </a:rPr>
                <a:t>y</a:t>
              </a:r>
              <a:endParaRPr lang="ru-RU" sz="3200" b="1">
                <a:latin typeface="GOST type B" pitchFamily="34" charset="0"/>
              </a:endParaRPr>
            </a:p>
          </p:txBody>
        </p:sp>
        <p:sp>
          <p:nvSpPr>
            <p:cNvPr id="15399" name="Oval 26"/>
            <p:cNvSpPr>
              <a:spLocks noChangeAspect="1" noChangeArrowheads="1"/>
            </p:cNvSpPr>
            <p:nvPr/>
          </p:nvSpPr>
          <p:spPr bwMode="auto">
            <a:xfrm>
              <a:off x="1570" y="2089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00" name="Oval 28"/>
            <p:cNvSpPr>
              <a:spLocks noChangeAspect="1" noChangeArrowheads="1"/>
            </p:cNvSpPr>
            <p:nvPr/>
          </p:nvSpPr>
          <p:spPr bwMode="auto">
            <a:xfrm>
              <a:off x="1817" y="2397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98"/>
          <p:cNvGrpSpPr>
            <a:grpSpLocks/>
          </p:cNvGrpSpPr>
          <p:nvPr/>
        </p:nvGrpSpPr>
        <p:grpSpPr bwMode="auto">
          <a:xfrm>
            <a:off x="6045200" y="1985963"/>
            <a:ext cx="1614488" cy="2871787"/>
            <a:chOff x="3808" y="1251"/>
            <a:chExt cx="1017" cy="1809"/>
          </a:xfrm>
        </p:grpSpPr>
        <p:grpSp>
          <p:nvGrpSpPr>
            <p:cNvPr id="15376" name="Group 69"/>
            <p:cNvGrpSpPr>
              <a:grpSpLocks/>
            </p:cNvGrpSpPr>
            <p:nvPr/>
          </p:nvGrpSpPr>
          <p:grpSpPr bwMode="auto">
            <a:xfrm>
              <a:off x="3815" y="2656"/>
              <a:ext cx="352" cy="404"/>
              <a:chOff x="1200" y="1488"/>
              <a:chExt cx="352" cy="404"/>
            </a:xfrm>
          </p:grpSpPr>
          <p:sp>
            <p:nvSpPr>
              <p:cNvPr id="15395" name="Text Box 70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en-US" sz="3600" b="1">
                    <a:latin typeface="GOST type B" pitchFamily="34" charset="0"/>
                  </a:rPr>
                  <a:t>B</a:t>
                </a:r>
                <a:endParaRPr lang="ru-RU" sz="2400" b="1">
                  <a:latin typeface="GOST type B" pitchFamily="34" charset="0"/>
                </a:endParaRPr>
              </a:p>
            </p:txBody>
          </p:sp>
          <p:sp>
            <p:nvSpPr>
              <p:cNvPr id="15396" name="Text Box 71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en-US" sz="1800" b="1">
                    <a:latin typeface="GOST type B" pitchFamily="34" charset="0"/>
                  </a:rPr>
                  <a:t>1</a:t>
                </a:r>
                <a:endParaRPr lang="ru-RU" sz="2400">
                  <a:latin typeface="GOST type B" pitchFamily="34" charset="0"/>
                </a:endParaRPr>
              </a:p>
            </p:txBody>
          </p:sp>
        </p:grpSp>
        <p:sp>
          <p:nvSpPr>
            <p:cNvPr id="15377" name="Line 53"/>
            <p:cNvSpPr>
              <a:spLocks noChangeShapeType="1"/>
            </p:cNvSpPr>
            <p:nvPr/>
          </p:nvSpPr>
          <p:spPr bwMode="auto">
            <a:xfrm>
              <a:off x="4212" y="1647"/>
              <a:ext cx="0" cy="1222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5378" name="Group 61"/>
            <p:cNvGrpSpPr>
              <a:grpSpLocks/>
            </p:cNvGrpSpPr>
            <p:nvPr/>
          </p:nvGrpSpPr>
          <p:grpSpPr bwMode="auto">
            <a:xfrm>
              <a:off x="3808" y="2226"/>
              <a:ext cx="352" cy="404"/>
              <a:chOff x="1200" y="1488"/>
              <a:chExt cx="352" cy="404"/>
            </a:xfrm>
          </p:grpSpPr>
          <p:sp>
            <p:nvSpPr>
              <p:cNvPr id="15393" name="Text Box 62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600" b="1">
                    <a:latin typeface="GOST type B" pitchFamily="34" charset="0"/>
                  </a:rPr>
                  <a:t>А</a:t>
                </a:r>
                <a:endParaRPr lang="ru-RU" sz="2400" b="1">
                  <a:latin typeface="GOST type B" pitchFamily="34" charset="0"/>
                </a:endParaRPr>
              </a:p>
            </p:txBody>
          </p:sp>
          <p:sp>
            <p:nvSpPr>
              <p:cNvPr id="15394" name="Text Box 63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en-US" sz="1800" b="1">
                    <a:latin typeface="GOST type B" pitchFamily="34" charset="0"/>
                  </a:rPr>
                  <a:t>1</a:t>
                </a:r>
                <a:endParaRPr lang="ru-RU" sz="2400">
                  <a:latin typeface="GOST type B" pitchFamily="34" charset="0"/>
                </a:endParaRPr>
              </a:p>
            </p:txBody>
          </p:sp>
        </p:grpSp>
        <p:sp>
          <p:nvSpPr>
            <p:cNvPr id="15379" name="Oval 65"/>
            <p:cNvSpPr>
              <a:spLocks noChangeAspect="1" noChangeArrowheads="1"/>
            </p:cNvSpPr>
            <p:nvPr/>
          </p:nvSpPr>
          <p:spPr bwMode="auto">
            <a:xfrm>
              <a:off x="4177" y="2426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0" name="Arc 66"/>
            <p:cNvSpPr>
              <a:spLocks/>
            </p:cNvSpPr>
            <p:nvPr/>
          </p:nvSpPr>
          <p:spPr bwMode="auto">
            <a:xfrm>
              <a:off x="4211" y="1998"/>
              <a:ext cx="151" cy="15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1" name="Oval 67"/>
            <p:cNvSpPr>
              <a:spLocks noChangeAspect="1" noChangeArrowheads="1"/>
            </p:cNvSpPr>
            <p:nvPr/>
          </p:nvSpPr>
          <p:spPr bwMode="auto">
            <a:xfrm>
              <a:off x="4258" y="2081"/>
              <a:ext cx="25" cy="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2" name="Oval 72"/>
            <p:cNvSpPr>
              <a:spLocks noChangeAspect="1" noChangeArrowheads="1"/>
            </p:cNvSpPr>
            <p:nvPr/>
          </p:nvSpPr>
          <p:spPr bwMode="auto">
            <a:xfrm>
              <a:off x="4176" y="2826"/>
              <a:ext cx="72" cy="72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5383" name="Group 96"/>
            <p:cNvGrpSpPr>
              <a:grpSpLocks/>
            </p:cNvGrpSpPr>
            <p:nvPr/>
          </p:nvGrpSpPr>
          <p:grpSpPr bwMode="auto">
            <a:xfrm>
              <a:off x="3809" y="1251"/>
              <a:ext cx="1016" cy="443"/>
              <a:chOff x="3809" y="1393"/>
              <a:chExt cx="1016" cy="443"/>
            </a:xfrm>
          </p:grpSpPr>
          <p:sp>
            <p:nvSpPr>
              <p:cNvPr id="15386" name="Oval 64"/>
              <p:cNvSpPr>
                <a:spLocks noChangeAspect="1" noChangeArrowheads="1"/>
              </p:cNvSpPr>
              <p:nvPr/>
            </p:nvSpPr>
            <p:spPr bwMode="auto">
              <a:xfrm>
                <a:off x="4176" y="1764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5387" name="Group 74"/>
              <p:cNvGrpSpPr>
                <a:grpSpLocks/>
              </p:cNvGrpSpPr>
              <p:nvPr/>
            </p:nvGrpSpPr>
            <p:grpSpPr bwMode="auto">
              <a:xfrm>
                <a:off x="4244" y="1412"/>
                <a:ext cx="581" cy="400"/>
                <a:chOff x="2316" y="3082"/>
                <a:chExt cx="581" cy="400"/>
              </a:xfrm>
            </p:grpSpPr>
            <p:sp>
              <p:nvSpPr>
                <p:cNvPr id="15391" name="Text Box 7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316" y="3082"/>
                  <a:ext cx="581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en-US" sz="3200" b="1">
                      <a:latin typeface="GOST type B" pitchFamily="34" charset="0"/>
                    </a:rPr>
                    <a:t>(A )</a:t>
                  </a:r>
                  <a:endParaRPr lang="ru-RU" sz="3200" b="1">
                    <a:latin typeface="GOST type B" pitchFamily="34" charset="0"/>
                  </a:endParaRPr>
                </a:p>
              </p:txBody>
            </p:sp>
            <p:sp>
              <p:nvSpPr>
                <p:cNvPr id="15392" name="Text Box 7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572" y="3251"/>
                  <a:ext cx="215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en-US" sz="1800" b="1">
                      <a:latin typeface="GOST type B" pitchFamily="34" charset="0"/>
                    </a:rPr>
                    <a:t>2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</p:grpSp>
          <p:sp>
            <p:nvSpPr>
              <p:cNvPr id="15388" name="Text Box 79"/>
              <p:cNvSpPr txBox="1">
                <a:spLocks noChangeAspect="1" noChangeArrowheads="1"/>
              </p:cNvSpPr>
              <p:nvPr/>
            </p:nvSpPr>
            <p:spPr bwMode="auto">
              <a:xfrm>
                <a:off x="3809" y="1412"/>
                <a:ext cx="292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200" b="1">
                    <a:latin typeface="GOST type B" pitchFamily="34" charset="0"/>
                  </a:rPr>
                  <a:t>В</a:t>
                </a:r>
              </a:p>
            </p:txBody>
          </p:sp>
          <p:sp>
            <p:nvSpPr>
              <p:cNvPr id="15389" name="Text Box 80"/>
              <p:cNvSpPr txBox="1">
                <a:spLocks noChangeAspect="1" noChangeArrowheads="1"/>
              </p:cNvSpPr>
              <p:nvPr/>
            </p:nvSpPr>
            <p:spPr bwMode="auto">
              <a:xfrm>
                <a:off x="3947" y="1581"/>
                <a:ext cx="21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 b="1">
                    <a:latin typeface="GOST type B" pitchFamily="34" charset="0"/>
                  </a:rPr>
                  <a:t>2</a:t>
                </a:r>
                <a:endParaRPr lang="ru-RU" sz="2400">
                  <a:latin typeface="GOST type B" pitchFamily="34" charset="0"/>
                </a:endParaRPr>
              </a:p>
            </p:txBody>
          </p:sp>
          <p:sp>
            <p:nvSpPr>
              <p:cNvPr id="15390" name="Text Box 81"/>
              <p:cNvSpPr txBox="1">
                <a:spLocks noChangeArrowheads="1"/>
              </p:cNvSpPr>
              <p:nvPr/>
            </p:nvSpPr>
            <p:spPr bwMode="auto">
              <a:xfrm>
                <a:off x="4075" y="1393"/>
                <a:ext cx="257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200">
                    <a:latin typeface="GOST type B" pitchFamily="34" charset="0"/>
                    <a:sym typeface="Symbol" pitchFamily="18" charset="2"/>
                  </a:rPr>
                  <a:t></a:t>
                </a:r>
              </a:p>
            </p:txBody>
          </p:sp>
        </p:grpSp>
        <p:sp>
          <p:nvSpPr>
            <p:cNvPr id="15384" name="AutoShape 82"/>
            <p:cNvSpPr>
              <a:spLocks/>
            </p:cNvSpPr>
            <p:nvPr/>
          </p:nvSpPr>
          <p:spPr bwMode="auto">
            <a:xfrm>
              <a:off x="4234" y="2461"/>
              <a:ext cx="128" cy="393"/>
            </a:xfrm>
            <a:prstGeom prst="rightBrace">
              <a:avLst>
                <a:gd name="adj1" fmla="val 25586"/>
                <a:gd name="adj2" fmla="val 50000"/>
              </a:avLst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ru-RU" sz="3200" b="1">
                <a:latin typeface="GOST type B" pitchFamily="34" charset="0"/>
              </a:endParaRPr>
            </a:p>
          </p:txBody>
        </p:sp>
        <p:sp>
          <p:nvSpPr>
            <p:cNvPr id="15385" name="Text Box 83"/>
            <p:cNvSpPr txBox="1">
              <a:spLocks noChangeAspect="1" noChangeArrowheads="1"/>
            </p:cNvSpPr>
            <p:nvPr/>
          </p:nvSpPr>
          <p:spPr bwMode="auto">
            <a:xfrm>
              <a:off x="4360" y="2487"/>
              <a:ext cx="38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b="1" i="0">
                  <a:latin typeface="GOST type B" pitchFamily="34" charset="0"/>
                  <a:sym typeface="Symbol" pitchFamily="18" charset="2"/>
                </a:rPr>
                <a:t></a:t>
              </a:r>
              <a:r>
                <a:rPr lang="en-US" b="1" i="0">
                  <a:latin typeface="GOST type B" pitchFamily="34" charset="0"/>
                  <a:sym typeface="Symbol" pitchFamily="18" charset="2"/>
                </a:rPr>
                <a:t>y</a:t>
              </a:r>
              <a:endParaRPr lang="ru-RU" sz="3200" b="1">
                <a:latin typeface="GOST type B" pitchFamily="34" charset="0"/>
              </a:endParaRPr>
            </a:p>
          </p:txBody>
        </p:sp>
      </p:grpSp>
      <p:sp>
        <p:nvSpPr>
          <p:cNvPr id="102504" name="Rectangle 104"/>
          <p:cNvSpPr>
            <a:spLocks noChangeArrowheads="1"/>
          </p:cNvSpPr>
          <p:nvPr/>
        </p:nvSpPr>
        <p:spPr bwMode="auto">
          <a:xfrm>
            <a:off x="2073275" y="5045075"/>
            <a:ext cx="1423988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y</a:t>
            </a:r>
            <a:r>
              <a:rPr lang="en-US" sz="3200" b="1" baseline="-2000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B </a:t>
            </a:r>
            <a:r>
              <a:rPr lang="ru-RU" sz="3200" b="1" baseline="-2000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</a:t>
            </a:r>
            <a:r>
              <a:rPr lang="en-US" b="1" i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Symbol" pitchFamily="18" charset="2"/>
              </a:rPr>
              <a:t>&gt;</a:t>
            </a:r>
            <a:r>
              <a:rPr lang="en-US" sz="3200" b="1" i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n-US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</a:rPr>
              <a:t>y</a:t>
            </a:r>
            <a:r>
              <a:rPr lang="en-US" sz="3200" b="1" baseline="-2000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</a:rPr>
              <a:t>A</a:t>
            </a:r>
            <a:endParaRPr lang="ru-RU" sz="3200" b="1" baseline="-20000">
              <a:solidFill>
                <a:srgbClr val="CC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</p:txBody>
      </p:sp>
      <p:sp>
        <p:nvSpPr>
          <p:cNvPr id="15375" name="Text Box 105"/>
          <p:cNvSpPr txBox="1">
            <a:spLocks noChangeArrowheads="1"/>
          </p:cNvSpPr>
          <p:nvPr/>
        </p:nvSpPr>
        <p:spPr bwMode="auto">
          <a:xfrm>
            <a:off x="504825" y="784225"/>
            <a:ext cx="8054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 algn="ctr"/>
            <a:r>
              <a:rPr lang="ru-RU" sz="2400" b="1" i="0">
                <a:solidFill>
                  <a:srgbClr val="CC3399"/>
                </a:solidFill>
                <a:latin typeface="Arial" charset="0"/>
              </a:rPr>
              <a:t>Видима та точка, у которой больше координата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0"/>
          <p:cNvGrpSpPr>
            <a:grpSpLocks/>
          </p:cNvGrpSpPr>
          <p:nvPr/>
        </p:nvGrpSpPr>
        <p:grpSpPr bwMode="auto">
          <a:xfrm>
            <a:off x="3208338" y="2135188"/>
            <a:ext cx="649287" cy="1004887"/>
            <a:chOff x="3225" y="1208"/>
            <a:chExt cx="409" cy="633"/>
          </a:xfrm>
        </p:grpSpPr>
        <p:sp>
          <p:nvSpPr>
            <p:cNvPr id="17514" name="Freeform 246"/>
            <p:cNvSpPr>
              <a:spLocks/>
            </p:cNvSpPr>
            <p:nvPr/>
          </p:nvSpPr>
          <p:spPr bwMode="auto">
            <a:xfrm>
              <a:off x="3225" y="1208"/>
              <a:ext cx="409" cy="633"/>
            </a:xfrm>
            <a:custGeom>
              <a:avLst/>
              <a:gdLst>
                <a:gd name="T0" fmla="*/ 1 w 409"/>
                <a:gd name="T1" fmla="*/ 0 h 633"/>
                <a:gd name="T2" fmla="*/ 409 w 409"/>
                <a:gd name="T3" fmla="*/ 633 h 633"/>
                <a:gd name="T4" fmla="*/ 0 w 409"/>
                <a:gd name="T5" fmla="*/ 363 h 633"/>
                <a:gd name="T6" fmla="*/ 1 w 409"/>
                <a:gd name="T7" fmla="*/ 0 h 6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633"/>
                <a:gd name="T14" fmla="*/ 409 w 409"/>
                <a:gd name="T15" fmla="*/ 633 h 6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633">
                  <a:moveTo>
                    <a:pt x="1" y="0"/>
                  </a:moveTo>
                  <a:lnTo>
                    <a:pt x="409" y="633"/>
                  </a:lnTo>
                  <a:lnTo>
                    <a:pt x="0" y="36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7C80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15" name="Line 247"/>
            <p:cNvSpPr>
              <a:spLocks noChangeShapeType="1"/>
            </p:cNvSpPr>
            <p:nvPr/>
          </p:nvSpPr>
          <p:spPr bwMode="auto">
            <a:xfrm>
              <a:off x="3225" y="1573"/>
              <a:ext cx="401" cy="2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16" name="Arc 248"/>
            <p:cNvSpPr>
              <a:spLocks/>
            </p:cNvSpPr>
            <p:nvPr/>
          </p:nvSpPr>
          <p:spPr bwMode="auto">
            <a:xfrm rot="-3541044">
              <a:off x="3426" y="1667"/>
              <a:ext cx="122" cy="72"/>
            </a:xfrm>
            <a:custGeom>
              <a:avLst/>
              <a:gdLst>
                <a:gd name="T0" fmla="*/ 0 w 17152"/>
                <a:gd name="T1" fmla="*/ 0 h 21180"/>
                <a:gd name="T2" fmla="*/ 0 w 17152"/>
                <a:gd name="T3" fmla="*/ 0 h 21180"/>
                <a:gd name="T4" fmla="*/ 0 w 17152"/>
                <a:gd name="T5" fmla="*/ 0 h 21180"/>
                <a:gd name="T6" fmla="*/ 0 60000 65536"/>
                <a:gd name="T7" fmla="*/ 0 60000 65536"/>
                <a:gd name="T8" fmla="*/ 0 60000 65536"/>
                <a:gd name="T9" fmla="*/ 0 w 17152"/>
                <a:gd name="T10" fmla="*/ 0 h 21180"/>
                <a:gd name="T11" fmla="*/ 17152 w 17152"/>
                <a:gd name="T12" fmla="*/ 21180 h 211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152" h="21180" fill="none" extrusionOk="0">
                  <a:moveTo>
                    <a:pt x="4238" y="-1"/>
                  </a:moveTo>
                  <a:cubicBezTo>
                    <a:pt x="9376" y="1028"/>
                    <a:pt x="13966" y="3889"/>
                    <a:pt x="17151" y="8050"/>
                  </a:cubicBezTo>
                </a:path>
                <a:path w="17152" h="21180" stroke="0" extrusionOk="0">
                  <a:moveTo>
                    <a:pt x="4238" y="-1"/>
                  </a:moveTo>
                  <a:cubicBezTo>
                    <a:pt x="9376" y="1028"/>
                    <a:pt x="13966" y="3889"/>
                    <a:pt x="17151" y="8050"/>
                  </a:cubicBezTo>
                  <a:lnTo>
                    <a:pt x="0" y="21180"/>
                  </a:lnTo>
                  <a:close/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17" name="Rectangle 249"/>
            <p:cNvSpPr>
              <a:spLocks noChangeArrowheads="1"/>
            </p:cNvSpPr>
            <p:nvPr/>
          </p:nvSpPr>
          <p:spPr bwMode="auto">
            <a:xfrm>
              <a:off x="3264" y="1463"/>
              <a:ext cx="20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ru-RU" sz="1800">
                  <a:solidFill>
                    <a:srgbClr val="4E03C9"/>
                  </a:solidFill>
                  <a:sym typeface="Symbol" pitchFamily="18" charset="2"/>
                </a:rPr>
                <a:t></a:t>
              </a:r>
            </a:p>
          </p:txBody>
        </p:sp>
      </p:grpSp>
      <p:grpSp>
        <p:nvGrpSpPr>
          <p:cNvPr id="17411" name="Group 159"/>
          <p:cNvGrpSpPr>
            <a:grpSpLocks/>
          </p:cNvGrpSpPr>
          <p:nvPr/>
        </p:nvGrpSpPr>
        <p:grpSpPr bwMode="auto">
          <a:xfrm>
            <a:off x="165100" y="1163638"/>
            <a:ext cx="6359525" cy="3706812"/>
            <a:chOff x="974" y="606"/>
            <a:chExt cx="4006" cy="2335"/>
          </a:xfrm>
        </p:grpSpPr>
        <p:grpSp>
          <p:nvGrpSpPr>
            <p:cNvPr id="17503" name="Group 158"/>
            <p:cNvGrpSpPr>
              <a:grpSpLocks/>
            </p:cNvGrpSpPr>
            <p:nvPr/>
          </p:nvGrpSpPr>
          <p:grpSpPr bwMode="auto">
            <a:xfrm>
              <a:off x="1015" y="606"/>
              <a:ext cx="3965" cy="2335"/>
              <a:chOff x="1015" y="606"/>
              <a:chExt cx="3965" cy="2335"/>
            </a:xfrm>
          </p:grpSpPr>
          <p:grpSp>
            <p:nvGrpSpPr>
              <p:cNvPr id="17505" name="Group 157"/>
              <p:cNvGrpSpPr>
                <a:grpSpLocks/>
              </p:cNvGrpSpPr>
              <p:nvPr/>
            </p:nvGrpSpPr>
            <p:grpSpPr bwMode="auto">
              <a:xfrm>
                <a:off x="1015" y="606"/>
                <a:ext cx="3965" cy="2335"/>
                <a:chOff x="1015" y="606"/>
                <a:chExt cx="3965" cy="2335"/>
              </a:xfrm>
            </p:grpSpPr>
            <p:sp>
              <p:nvSpPr>
                <p:cNvPr id="17509" name="AutoShap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1019" y="2050"/>
                  <a:ext cx="3961" cy="888"/>
                </a:xfrm>
                <a:prstGeom prst="parallelogram">
                  <a:avLst>
                    <a:gd name="adj" fmla="val 119940"/>
                  </a:avLst>
                </a:prstGeom>
                <a:gradFill rotWithShape="1">
                  <a:gsLst>
                    <a:gs pos="0">
                      <a:srgbClr val="93FF71">
                        <a:alpha val="46999"/>
                      </a:srgbClr>
                    </a:gs>
                    <a:gs pos="100000">
                      <a:srgbClr val="6CBB53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7510" name="AutoShape 35"/>
                <p:cNvSpPr>
                  <a:spLocks noChangeAspect="1" noChangeArrowheads="1"/>
                </p:cNvSpPr>
                <p:nvPr/>
              </p:nvSpPr>
              <p:spPr bwMode="auto">
                <a:xfrm rot="5400000" flipH="1">
                  <a:off x="383" y="1238"/>
                  <a:ext cx="2335" cy="1072"/>
                </a:xfrm>
                <a:prstGeom prst="parallelogram">
                  <a:avLst>
                    <a:gd name="adj" fmla="val 83113"/>
                  </a:avLst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4BBBBB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grpSp>
              <p:nvGrpSpPr>
                <p:cNvPr id="17511" name="Group 120"/>
                <p:cNvGrpSpPr>
                  <a:grpSpLocks/>
                </p:cNvGrpSpPr>
                <p:nvPr/>
              </p:nvGrpSpPr>
              <p:grpSpPr bwMode="auto">
                <a:xfrm>
                  <a:off x="1776" y="723"/>
                  <a:ext cx="462" cy="359"/>
                  <a:chOff x="1779" y="722"/>
                  <a:chExt cx="462" cy="359"/>
                </a:xfrm>
              </p:grpSpPr>
              <p:sp>
                <p:nvSpPr>
                  <p:cNvPr id="17512" name="Text Box 44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779" y="722"/>
                    <a:ext cx="408" cy="32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ru-RU">
                        <a:latin typeface="GOST type B" pitchFamily="34" charset="0"/>
                      </a:rPr>
                      <a:t>П</a:t>
                    </a:r>
                    <a:endParaRPr lang="ru-RU" sz="2400">
                      <a:latin typeface="GOST type B" pitchFamily="34" charset="0"/>
                    </a:endParaRPr>
                  </a:p>
                </p:txBody>
              </p:sp>
              <p:sp>
                <p:nvSpPr>
                  <p:cNvPr id="17513" name="Text Box 45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904" y="868"/>
                    <a:ext cx="337" cy="21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en-US" sz="1600">
                        <a:latin typeface="GOST type B" pitchFamily="34" charset="0"/>
                      </a:rPr>
                      <a:t>2</a:t>
                    </a:r>
                    <a:endParaRPr lang="ru-RU" sz="2400">
                      <a:latin typeface="GOST type B" pitchFamily="34" charset="0"/>
                    </a:endParaRPr>
                  </a:p>
                </p:txBody>
              </p:sp>
            </p:grpSp>
          </p:grpSp>
          <p:grpSp>
            <p:nvGrpSpPr>
              <p:cNvPr id="17506" name="Group 121"/>
              <p:cNvGrpSpPr>
                <a:grpSpLocks/>
              </p:cNvGrpSpPr>
              <p:nvPr/>
            </p:nvGrpSpPr>
            <p:grpSpPr bwMode="auto">
              <a:xfrm>
                <a:off x="4367" y="1995"/>
                <a:ext cx="471" cy="356"/>
                <a:chOff x="4370" y="1994"/>
                <a:chExt cx="471" cy="356"/>
              </a:xfrm>
            </p:grpSpPr>
            <p:sp>
              <p:nvSpPr>
                <p:cNvPr id="17507" name="Text Box 2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370" y="1994"/>
                  <a:ext cx="408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>
                      <a:latin typeface="GOST type B" pitchFamily="34" charset="0"/>
                    </a:rPr>
                    <a:t>П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  <p:sp>
              <p:nvSpPr>
                <p:cNvPr id="17508" name="Text Box 2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504" y="2137"/>
                  <a:ext cx="337" cy="2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600">
                      <a:latin typeface="GOST type B" pitchFamily="34" charset="0"/>
                    </a:rPr>
                    <a:t>1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</p:grpSp>
        </p:grpSp>
        <p:sp>
          <p:nvSpPr>
            <p:cNvPr id="17504" name="Text Box 46"/>
            <p:cNvSpPr txBox="1">
              <a:spLocks noChangeAspect="1" noChangeArrowheads="1"/>
            </p:cNvSpPr>
            <p:nvPr/>
          </p:nvSpPr>
          <p:spPr bwMode="auto">
            <a:xfrm>
              <a:off x="974" y="2545"/>
              <a:ext cx="224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>
                  <a:latin typeface="GOST type B" pitchFamily="34" charset="0"/>
                </a:rPr>
                <a:t>x</a:t>
              </a:r>
              <a:endParaRPr lang="ru-RU">
                <a:latin typeface="GOST type B" pitchFamily="34" charset="0"/>
              </a:endParaRPr>
            </a:p>
          </p:txBody>
        </p:sp>
      </p:grpSp>
      <p:grpSp>
        <p:nvGrpSpPr>
          <p:cNvPr id="8" name="Group 131"/>
          <p:cNvGrpSpPr>
            <a:grpSpLocks/>
          </p:cNvGrpSpPr>
          <p:nvPr/>
        </p:nvGrpSpPr>
        <p:grpSpPr bwMode="auto">
          <a:xfrm>
            <a:off x="2933700" y="1004888"/>
            <a:ext cx="2247900" cy="3768725"/>
            <a:chOff x="2707" y="498"/>
            <a:chExt cx="1427" cy="2376"/>
          </a:xfrm>
        </p:grpSpPr>
        <p:sp>
          <p:nvSpPr>
            <p:cNvPr id="17499" name="AutoShape 48"/>
            <p:cNvSpPr>
              <a:spLocks noChangeAspect="1" noChangeArrowheads="1"/>
            </p:cNvSpPr>
            <p:nvPr/>
          </p:nvSpPr>
          <p:spPr bwMode="auto">
            <a:xfrm rot="-5400000">
              <a:off x="2160" y="1045"/>
              <a:ext cx="2376" cy="1281"/>
            </a:xfrm>
            <a:prstGeom prst="parallelogram">
              <a:avLst>
                <a:gd name="adj" fmla="val 65150"/>
              </a:avLst>
            </a:prstGeom>
            <a:gradFill rotWithShape="1">
              <a:gsLst>
                <a:gs pos="0">
                  <a:srgbClr val="CC99FF">
                    <a:alpha val="28998"/>
                  </a:srgbClr>
                </a:gs>
                <a:gs pos="100000">
                  <a:srgbClr val="B688E3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17500" name="Group 130"/>
            <p:cNvGrpSpPr>
              <a:grpSpLocks/>
            </p:cNvGrpSpPr>
            <p:nvPr/>
          </p:nvGrpSpPr>
          <p:grpSpPr bwMode="auto">
            <a:xfrm>
              <a:off x="3664" y="1192"/>
              <a:ext cx="470" cy="370"/>
              <a:chOff x="3664" y="1192"/>
              <a:chExt cx="470" cy="370"/>
            </a:xfrm>
          </p:grpSpPr>
          <p:sp>
            <p:nvSpPr>
              <p:cNvPr id="17501" name="Text Box 109"/>
              <p:cNvSpPr txBox="1">
                <a:spLocks noChangeAspect="1" noChangeArrowheads="1"/>
              </p:cNvSpPr>
              <p:nvPr/>
            </p:nvSpPr>
            <p:spPr bwMode="auto">
              <a:xfrm>
                <a:off x="3664" y="1192"/>
                <a:ext cx="407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>
                    <a:latin typeface="GOST type B" pitchFamily="34" charset="0"/>
                  </a:rPr>
                  <a:t>П</a:t>
                </a:r>
                <a:endParaRPr lang="ru-RU" sz="2400">
                  <a:latin typeface="GOST type B" pitchFamily="34" charset="0"/>
                </a:endParaRPr>
              </a:p>
            </p:txBody>
          </p:sp>
          <p:sp>
            <p:nvSpPr>
              <p:cNvPr id="17502" name="Text Box 110"/>
              <p:cNvSpPr txBox="1">
                <a:spLocks noChangeAspect="1" noChangeArrowheads="1"/>
              </p:cNvSpPr>
              <p:nvPr/>
            </p:nvSpPr>
            <p:spPr bwMode="auto">
              <a:xfrm>
                <a:off x="3797" y="1350"/>
                <a:ext cx="337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600">
                    <a:latin typeface="GOST type B" pitchFamily="34" charset="0"/>
                  </a:rPr>
                  <a:t>4</a:t>
                </a:r>
                <a:endParaRPr lang="ru-RU" sz="2400">
                  <a:latin typeface="GOST type B" pitchFamily="34" charset="0"/>
                </a:endParaRPr>
              </a:p>
            </p:txBody>
          </p:sp>
        </p:grpSp>
      </p:grpSp>
      <p:sp>
        <p:nvSpPr>
          <p:cNvPr id="9329" name="Text Box 113"/>
          <p:cNvSpPr txBox="1">
            <a:spLocks noChangeAspect="1" noChangeArrowheads="1"/>
          </p:cNvSpPr>
          <p:nvPr/>
        </p:nvSpPr>
        <p:spPr bwMode="auto">
          <a:xfrm>
            <a:off x="4219575" y="4298950"/>
            <a:ext cx="10541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en-US">
                <a:latin typeface="GOST type B" pitchFamily="34" charset="0"/>
              </a:rPr>
              <a:t>x</a:t>
            </a:r>
            <a:r>
              <a:rPr lang="ru-RU" baseline="-20000">
                <a:latin typeface="GOST type B" pitchFamily="34" charset="0"/>
              </a:rPr>
              <a:t>1</a:t>
            </a:r>
          </a:p>
        </p:txBody>
      </p:sp>
      <p:grpSp>
        <p:nvGrpSpPr>
          <p:cNvPr id="17414" name="Group 129"/>
          <p:cNvGrpSpPr>
            <a:grpSpLocks/>
          </p:cNvGrpSpPr>
          <p:nvPr/>
        </p:nvGrpSpPr>
        <p:grpSpPr bwMode="auto">
          <a:xfrm>
            <a:off x="709613" y="3533775"/>
            <a:ext cx="2622550" cy="936625"/>
            <a:chOff x="1317" y="2099"/>
            <a:chExt cx="1652" cy="590"/>
          </a:xfrm>
        </p:grpSpPr>
        <p:sp>
          <p:nvSpPr>
            <p:cNvPr id="17497" name="Line 34"/>
            <p:cNvSpPr>
              <a:spLocks noChangeAspect="1" noChangeShapeType="1"/>
            </p:cNvSpPr>
            <p:nvPr/>
          </p:nvSpPr>
          <p:spPr bwMode="auto">
            <a:xfrm flipH="1">
              <a:off x="1317" y="2689"/>
              <a:ext cx="16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17498" name="Line 36"/>
            <p:cNvSpPr>
              <a:spLocks noChangeAspect="1" noChangeShapeType="1"/>
            </p:cNvSpPr>
            <p:nvPr/>
          </p:nvSpPr>
          <p:spPr bwMode="auto">
            <a:xfrm>
              <a:off x="1325" y="2099"/>
              <a:ext cx="0" cy="58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415" name="Group 147"/>
          <p:cNvGrpSpPr>
            <a:grpSpLocks/>
          </p:cNvGrpSpPr>
          <p:nvPr/>
        </p:nvGrpSpPr>
        <p:grpSpPr bwMode="auto">
          <a:xfrm>
            <a:off x="3284538" y="3533775"/>
            <a:ext cx="101600" cy="930275"/>
            <a:chOff x="2939" y="2099"/>
            <a:chExt cx="64" cy="586"/>
          </a:xfrm>
        </p:grpSpPr>
        <p:sp>
          <p:nvSpPr>
            <p:cNvPr id="17493" name="Line 33"/>
            <p:cNvSpPr>
              <a:spLocks noChangeAspect="1" noChangeShapeType="1"/>
            </p:cNvSpPr>
            <p:nvPr/>
          </p:nvSpPr>
          <p:spPr bwMode="auto">
            <a:xfrm>
              <a:off x="2969" y="2099"/>
              <a:ext cx="0" cy="586"/>
            </a:xfrm>
            <a:prstGeom prst="line">
              <a:avLst/>
            </a:prstGeom>
            <a:noFill/>
            <a:ln w="1587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7494" name="Group 137"/>
            <p:cNvGrpSpPr>
              <a:grpSpLocks noChangeAspect="1"/>
            </p:cNvGrpSpPr>
            <p:nvPr/>
          </p:nvGrpSpPr>
          <p:grpSpPr bwMode="auto">
            <a:xfrm rot="5400000">
              <a:off x="2929" y="2364"/>
              <a:ext cx="84" cy="64"/>
              <a:chOff x="2533" y="2425"/>
              <a:chExt cx="45" cy="35"/>
            </a:xfrm>
          </p:grpSpPr>
          <p:sp>
            <p:nvSpPr>
              <p:cNvPr id="17495" name="Line 138"/>
              <p:cNvSpPr>
                <a:spLocks noChangeAspect="1" noChangeShapeType="1"/>
              </p:cNvSpPr>
              <p:nvPr/>
            </p:nvSpPr>
            <p:spPr bwMode="auto">
              <a:xfrm>
                <a:off x="2533" y="2425"/>
                <a:ext cx="45" cy="18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96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2533" y="2443"/>
                <a:ext cx="45" cy="17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7416" name="Group 156"/>
          <p:cNvGrpSpPr>
            <a:grpSpLocks/>
          </p:cNvGrpSpPr>
          <p:nvPr/>
        </p:nvGrpSpPr>
        <p:grpSpPr bwMode="auto">
          <a:xfrm>
            <a:off x="709613" y="3484563"/>
            <a:ext cx="2622550" cy="101600"/>
            <a:chOff x="1317" y="2068"/>
            <a:chExt cx="1652" cy="64"/>
          </a:xfrm>
        </p:grpSpPr>
        <p:sp>
          <p:nvSpPr>
            <p:cNvPr id="17489" name="Line 37"/>
            <p:cNvSpPr>
              <a:spLocks noChangeAspect="1" noChangeShapeType="1"/>
            </p:cNvSpPr>
            <p:nvPr/>
          </p:nvSpPr>
          <p:spPr bwMode="auto">
            <a:xfrm flipH="1">
              <a:off x="1317" y="2099"/>
              <a:ext cx="1652" cy="0"/>
            </a:xfrm>
            <a:prstGeom prst="line">
              <a:avLst/>
            </a:prstGeom>
            <a:noFill/>
            <a:ln w="1587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grpSp>
          <p:nvGrpSpPr>
            <p:cNvPr id="17490" name="Group 149"/>
            <p:cNvGrpSpPr>
              <a:grpSpLocks noChangeAspect="1"/>
            </p:cNvGrpSpPr>
            <p:nvPr/>
          </p:nvGrpSpPr>
          <p:grpSpPr bwMode="auto">
            <a:xfrm rot="10800000">
              <a:off x="1794" y="2068"/>
              <a:ext cx="84" cy="64"/>
              <a:chOff x="2533" y="2425"/>
              <a:chExt cx="45" cy="35"/>
            </a:xfrm>
          </p:grpSpPr>
          <p:sp>
            <p:nvSpPr>
              <p:cNvPr id="17491" name="Line 150"/>
              <p:cNvSpPr>
                <a:spLocks noChangeAspect="1" noChangeShapeType="1"/>
              </p:cNvSpPr>
              <p:nvPr/>
            </p:nvSpPr>
            <p:spPr bwMode="auto">
              <a:xfrm>
                <a:off x="2533" y="2425"/>
                <a:ext cx="45" cy="18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92" name="Line 151"/>
              <p:cNvSpPr>
                <a:spLocks noChangeAspect="1" noChangeShapeType="1"/>
              </p:cNvSpPr>
              <p:nvPr/>
            </p:nvSpPr>
            <p:spPr bwMode="auto">
              <a:xfrm flipH="1">
                <a:off x="2533" y="2443"/>
                <a:ext cx="45" cy="17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7417" name="Group 148"/>
          <p:cNvGrpSpPr>
            <a:grpSpLocks/>
          </p:cNvGrpSpPr>
          <p:nvPr/>
        </p:nvGrpSpPr>
        <p:grpSpPr bwMode="auto">
          <a:xfrm>
            <a:off x="3257550" y="3295650"/>
            <a:ext cx="573088" cy="581025"/>
            <a:chOff x="2922" y="1949"/>
            <a:chExt cx="361" cy="366"/>
          </a:xfrm>
        </p:grpSpPr>
        <p:sp>
          <p:nvSpPr>
            <p:cNvPr id="17487" name="Text Box 55"/>
            <p:cNvSpPr txBox="1">
              <a:spLocks noChangeAspect="1" noChangeArrowheads="1"/>
            </p:cNvSpPr>
            <p:nvPr/>
          </p:nvSpPr>
          <p:spPr bwMode="auto">
            <a:xfrm>
              <a:off x="2947" y="1949"/>
              <a:ext cx="336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200">
                  <a:solidFill>
                    <a:srgbClr val="C42500"/>
                  </a:solidFill>
                  <a:latin typeface="GOST type B" pitchFamily="34" charset="0"/>
                </a:rPr>
                <a:t>А</a:t>
              </a:r>
            </a:p>
          </p:txBody>
        </p:sp>
        <p:sp>
          <p:nvSpPr>
            <p:cNvPr id="17488" name="Oval 58"/>
            <p:cNvSpPr>
              <a:spLocks noChangeAspect="1" noChangeArrowheads="1"/>
            </p:cNvSpPr>
            <p:nvPr/>
          </p:nvSpPr>
          <p:spPr bwMode="auto">
            <a:xfrm>
              <a:off x="2922" y="2052"/>
              <a:ext cx="94" cy="94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18" name="Text Box 190"/>
          <p:cNvSpPr txBox="1">
            <a:spLocks noChangeArrowheads="1"/>
          </p:cNvSpPr>
          <p:nvPr/>
        </p:nvSpPr>
        <p:spPr bwMode="auto">
          <a:xfrm>
            <a:off x="390525" y="5684838"/>
            <a:ext cx="87534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1800" b="1" i="0">
                <a:solidFill>
                  <a:srgbClr val="800080"/>
                </a:solidFill>
                <a:latin typeface="Arial" charset="0"/>
                <a:cs typeface="Arial" charset="0"/>
              </a:rPr>
              <a:t> Заменим исходную фронтальную плоскость проекций </a:t>
            </a:r>
            <a:r>
              <a:rPr lang="ru-RU" sz="2000" b="1" i="0">
                <a:solidFill>
                  <a:srgbClr val="800080"/>
                </a:solidFill>
                <a:latin typeface="Arial" charset="0"/>
                <a:cs typeface="Arial" charset="0"/>
              </a:rPr>
              <a:t>П</a:t>
            </a:r>
            <a:r>
              <a:rPr lang="ru-RU" sz="2000" b="1" i="0" baseline="-20000">
                <a:solidFill>
                  <a:srgbClr val="800080"/>
                </a:solidFill>
                <a:latin typeface="Arial" charset="0"/>
                <a:cs typeface="Arial" charset="0"/>
              </a:rPr>
              <a:t>2 </a:t>
            </a:r>
            <a:r>
              <a:rPr lang="ru-RU" sz="1800" b="1" i="0" baseline="-2000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lang="ru-RU" sz="1800" b="1" i="0">
                <a:solidFill>
                  <a:srgbClr val="800080"/>
                </a:solidFill>
                <a:latin typeface="Arial" charset="0"/>
                <a:cs typeface="Arial" charset="0"/>
              </a:rPr>
              <a:t>на новую плоскость проекций </a:t>
            </a:r>
            <a:r>
              <a:rPr lang="ru-RU" sz="2000" b="1" i="0">
                <a:solidFill>
                  <a:srgbClr val="800080"/>
                </a:solidFill>
                <a:latin typeface="Arial" charset="0"/>
                <a:cs typeface="Arial" charset="0"/>
              </a:rPr>
              <a:t>П</a:t>
            </a:r>
            <a:r>
              <a:rPr lang="ru-RU" sz="2000" b="1" i="0" baseline="-20000">
                <a:solidFill>
                  <a:srgbClr val="800080"/>
                </a:solidFill>
                <a:latin typeface="Arial" charset="0"/>
                <a:cs typeface="Arial" charset="0"/>
              </a:rPr>
              <a:t>4</a:t>
            </a:r>
            <a:r>
              <a:rPr lang="ru-RU" sz="1800" b="1" i="0">
                <a:solidFill>
                  <a:srgbClr val="800080"/>
                </a:solidFill>
                <a:latin typeface="Arial" charset="0"/>
                <a:cs typeface="Arial" charset="0"/>
              </a:rPr>
              <a:t>. При этом преобразовании расстояние точек от плоскости </a:t>
            </a:r>
            <a:r>
              <a:rPr lang="ru-RU" sz="2000" b="1" i="0">
                <a:solidFill>
                  <a:srgbClr val="800080"/>
                </a:solidFill>
                <a:latin typeface="Arial" charset="0"/>
                <a:cs typeface="Arial" charset="0"/>
              </a:rPr>
              <a:t>П</a:t>
            </a:r>
            <a:r>
              <a:rPr lang="ru-RU" sz="2000" b="1" i="0" baseline="-20000">
                <a:solidFill>
                  <a:srgbClr val="800080"/>
                </a:solidFill>
                <a:latin typeface="Arial" charset="0"/>
                <a:cs typeface="Arial" charset="0"/>
              </a:rPr>
              <a:t>1 </a:t>
            </a:r>
            <a:r>
              <a:rPr lang="ru-RU" sz="1800" b="1" i="0" baseline="-2000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lang="ru-RU" sz="1800" b="1" i="0">
                <a:solidFill>
                  <a:srgbClr val="800080"/>
                </a:solidFill>
                <a:latin typeface="Arial" charset="0"/>
                <a:cs typeface="Arial" charset="0"/>
              </a:rPr>
              <a:t>(координата </a:t>
            </a:r>
            <a:r>
              <a:rPr lang="en-US" sz="2000" b="1" i="0">
                <a:solidFill>
                  <a:srgbClr val="800080"/>
                </a:solidFill>
                <a:latin typeface="Arial" charset="0"/>
                <a:cs typeface="Arial" charset="0"/>
              </a:rPr>
              <a:t>z</a:t>
            </a:r>
            <a:r>
              <a:rPr lang="ru-RU" sz="1800" b="1" i="0">
                <a:solidFill>
                  <a:srgbClr val="800080"/>
                </a:solidFill>
                <a:latin typeface="Arial" charset="0"/>
                <a:cs typeface="Arial" charset="0"/>
              </a:rPr>
              <a:t>) остается неизменным </a:t>
            </a:r>
          </a:p>
        </p:txBody>
      </p:sp>
      <p:grpSp>
        <p:nvGrpSpPr>
          <p:cNvPr id="16" name="Group 240"/>
          <p:cNvGrpSpPr>
            <a:grpSpLocks/>
          </p:cNvGrpSpPr>
          <p:nvPr/>
        </p:nvGrpSpPr>
        <p:grpSpPr bwMode="auto">
          <a:xfrm>
            <a:off x="7532688" y="4194175"/>
            <a:ext cx="844550" cy="1479550"/>
            <a:chOff x="4745" y="2642"/>
            <a:chExt cx="532" cy="932"/>
          </a:xfrm>
        </p:grpSpPr>
        <p:sp>
          <p:nvSpPr>
            <p:cNvPr id="17483" name="Line 195"/>
            <p:cNvSpPr>
              <a:spLocks noChangeAspect="1" noChangeShapeType="1"/>
            </p:cNvSpPr>
            <p:nvPr/>
          </p:nvSpPr>
          <p:spPr bwMode="auto">
            <a:xfrm rot="7475184" flipH="1">
              <a:off x="4447" y="3176"/>
              <a:ext cx="79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84" name="Text Box 204"/>
            <p:cNvSpPr txBox="1">
              <a:spLocks noChangeAspect="1" noChangeArrowheads="1"/>
            </p:cNvSpPr>
            <p:nvPr/>
          </p:nvSpPr>
          <p:spPr bwMode="auto">
            <a:xfrm>
              <a:off x="4745" y="2808"/>
              <a:ext cx="3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000">
                  <a:latin typeface="GOST type B" pitchFamily="34" charset="0"/>
                </a:rPr>
                <a:t>П</a:t>
              </a:r>
              <a:r>
                <a:rPr lang="ru-RU" sz="2000" baseline="-20000">
                  <a:latin typeface="GOST type B" pitchFamily="34" charset="0"/>
                </a:rPr>
                <a:t>1</a:t>
              </a:r>
            </a:p>
          </p:txBody>
        </p:sp>
        <p:sp>
          <p:nvSpPr>
            <p:cNvPr id="17485" name="Text Box 205"/>
            <p:cNvSpPr txBox="1">
              <a:spLocks noChangeAspect="1" noChangeArrowheads="1"/>
            </p:cNvSpPr>
            <p:nvPr/>
          </p:nvSpPr>
          <p:spPr bwMode="auto">
            <a:xfrm>
              <a:off x="4968" y="2882"/>
              <a:ext cx="3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000">
                  <a:latin typeface="GOST type B" pitchFamily="34" charset="0"/>
                </a:rPr>
                <a:t>П</a:t>
              </a:r>
              <a:r>
                <a:rPr lang="ru-RU" sz="2000" baseline="-20000">
                  <a:latin typeface="GOST type B" pitchFamily="34" charset="0"/>
                </a:rPr>
                <a:t>4</a:t>
              </a:r>
            </a:p>
          </p:txBody>
        </p:sp>
        <p:sp>
          <p:nvSpPr>
            <p:cNvPr id="17486" name="Text Box 210"/>
            <p:cNvSpPr txBox="1">
              <a:spLocks noChangeAspect="1" noChangeArrowheads="1"/>
            </p:cNvSpPr>
            <p:nvPr/>
          </p:nvSpPr>
          <p:spPr bwMode="auto">
            <a:xfrm>
              <a:off x="4973" y="2642"/>
              <a:ext cx="30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2000">
                  <a:latin typeface="GOST type B" pitchFamily="34" charset="0"/>
                </a:rPr>
                <a:t>x</a:t>
              </a:r>
              <a:r>
                <a:rPr lang="ru-RU" sz="2000" baseline="-20000">
                  <a:latin typeface="GOST type B" pitchFamily="34" charset="0"/>
                </a:rPr>
                <a:t>1</a:t>
              </a:r>
            </a:p>
          </p:txBody>
        </p:sp>
      </p:grpSp>
      <p:grpSp>
        <p:nvGrpSpPr>
          <p:cNvPr id="17" name="Group 278"/>
          <p:cNvGrpSpPr>
            <a:grpSpLocks/>
          </p:cNvGrpSpPr>
          <p:nvPr/>
        </p:nvGrpSpPr>
        <p:grpSpPr bwMode="auto">
          <a:xfrm>
            <a:off x="6918325" y="3711575"/>
            <a:ext cx="1549400" cy="1920875"/>
            <a:chOff x="4358" y="2338"/>
            <a:chExt cx="976" cy="1210"/>
          </a:xfrm>
        </p:grpSpPr>
        <p:grpSp>
          <p:nvGrpSpPr>
            <p:cNvPr id="17473" name="Group 277"/>
            <p:cNvGrpSpPr>
              <a:grpSpLocks/>
            </p:cNvGrpSpPr>
            <p:nvPr/>
          </p:nvGrpSpPr>
          <p:grpSpPr bwMode="auto">
            <a:xfrm>
              <a:off x="4358" y="2338"/>
              <a:ext cx="976" cy="1210"/>
              <a:chOff x="4358" y="2338"/>
              <a:chExt cx="976" cy="1210"/>
            </a:xfrm>
          </p:grpSpPr>
          <p:sp>
            <p:nvSpPr>
              <p:cNvPr id="17476" name="AutoShape 276"/>
              <p:cNvSpPr>
                <a:spLocks/>
              </p:cNvSpPr>
              <p:nvPr/>
            </p:nvSpPr>
            <p:spPr bwMode="auto">
              <a:xfrm rot="-3292692">
                <a:off x="4866" y="3206"/>
                <a:ext cx="95" cy="314"/>
              </a:xfrm>
              <a:prstGeom prst="rightBrace">
                <a:avLst>
                  <a:gd name="adj1" fmla="val 27544"/>
                  <a:gd name="adj2" fmla="val 50000"/>
                </a:avLst>
              </a:prstGeom>
              <a:noFill/>
              <a:ln w="12700">
                <a:solidFill>
                  <a:srgbClr val="C0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none" anchor="ctr"/>
              <a:lstStyle/>
              <a:p>
                <a:pPr algn="ctr"/>
                <a:endParaRPr lang="ru-RU">
                  <a:solidFill>
                    <a:srgbClr val="C02500"/>
                  </a:solidFill>
                </a:endParaRPr>
              </a:p>
            </p:txBody>
          </p:sp>
          <p:sp>
            <p:nvSpPr>
              <p:cNvPr id="17477" name="Line 197"/>
              <p:cNvSpPr>
                <a:spLocks noChangeAspect="1" noChangeShapeType="1"/>
              </p:cNvSpPr>
              <p:nvPr/>
            </p:nvSpPr>
            <p:spPr bwMode="auto">
              <a:xfrm rot="7475184">
                <a:off x="4716" y="2934"/>
                <a:ext cx="2" cy="718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78" name="Text Box 206"/>
              <p:cNvSpPr txBox="1">
                <a:spLocks noChangeAspect="1" noChangeArrowheads="1"/>
              </p:cNvSpPr>
              <p:nvPr/>
            </p:nvSpPr>
            <p:spPr bwMode="auto">
              <a:xfrm>
                <a:off x="5031" y="3298"/>
                <a:ext cx="303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2000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  <a:r>
                  <a:rPr lang="ru-RU" sz="2000" baseline="-20000">
                    <a:solidFill>
                      <a:srgbClr val="C42500"/>
                    </a:solidFill>
                    <a:latin typeface="GOST type B" pitchFamily="34" charset="0"/>
                  </a:rPr>
                  <a:t>4</a:t>
                </a:r>
              </a:p>
            </p:txBody>
          </p:sp>
          <p:sp>
            <p:nvSpPr>
              <p:cNvPr id="17479" name="Text Box 222"/>
              <p:cNvSpPr txBox="1">
                <a:spLocks noChangeAspect="1" noChangeArrowheads="1"/>
              </p:cNvSpPr>
              <p:nvPr/>
            </p:nvSpPr>
            <p:spPr bwMode="auto">
              <a:xfrm>
                <a:off x="4489" y="2349"/>
                <a:ext cx="303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en-US" sz="2000">
                    <a:solidFill>
                      <a:srgbClr val="C42500"/>
                    </a:solidFill>
                    <a:latin typeface="GOST type B" pitchFamily="34" charset="0"/>
                  </a:rPr>
                  <a:t>z</a:t>
                </a:r>
                <a:r>
                  <a:rPr lang="ru-RU" sz="2000" baseline="-20000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17480" name="Text Box 224"/>
              <p:cNvSpPr txBox="1">
                <a:spLocks noChangeAspect="1" noChangeArrowheads="1"/>
              </p:cNvSpPr>
              <p:nvPr/>
            </p:nvSpPr>
            <p:spPr bwMode="auto">
              <a:xfrm>
                <a:off x="4854" y="3091"/>
                <a:ext cx="303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en-US" sz="2000">
                    <a:solidFill>
                      <a:srgbClr val="C42500"/>
                    </a:solidFill>
                    <a:latin typeface="GOST type B" pitchFamily="34" charset="0"/>
                  </a:rPr>
                  <a:t>z</a:t>
                </a:r>
                <a:r>
                  <a:rPr lang="ru-RU" sz="2000" baseline="-20000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17481" name="AutoShape 275"/>
              <p:cNvSpPr>
                <a:spLocks/>
              </p:cNvSpPr>
              <p:nvPr/>
            </p:nvSpPr>
            <p:spPr bwMode="auto">
              <a:xfrm>
                <a:off x="4424" y="2338"/>
                <a:ext cx="91" cy="314"/>
              </a:xfrm>
              <a:prstGeom prst="rightBrace">
                <a:avLst>
                  <a:gd name="adj1" fmla="val 28755"/>
                  <a:gd name="adj2" fmla="val 50000"/>
                </a:avLst>
              </a:prstGeom>
              <a:noFill/>
              <a:ln w="12700">
                <a:solidFill>
                  <a:srgbClr val="C0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/>
                <a:endParaRPr lang="ru-RU">
                  <a:solidFill>
                    <a:srgbClr val="C02500"/>
                  </a:solidFill>
                </a:endParaRPr>
              </a:p>
            </p:txBody>
          </p:sp>
          <p:sp>
            <p:nvSpPr>
              <p:cNvPr id="17482" name="Oval 196"/>
              <p:cNvSpPr>
                <a:spLocks noChangeAspect="1" noChangeArrowheads="1"/>
              </p:cNvSpPr>
              <p:nvPr/>
            </p:nvSpPr>
            <p:spPr bwMode="auto">
              <a:xfrm rot="7475184">
                <a:off x="4980" y="3462"/>
                <a:ext cx="71" cy="70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7474" name="Arc 215"/>
            <p:cNvSpPr>
              <a:spLocks noChangeAspect="1"/>
            </p:cNvSpPr>
            <p:nvPr/>
          </p:nvSpPr>
          <p:spPr bwMode="auto">
            <a:xfrm rot="-8571199">
              <a:off x="4623" y="3276"/>
              <a:ext cx="107" cy="10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/>
            <a:p>
              <a:endParaRPr lang="ru-RU"/>
            </a:p>
          </p:txBody>
        </p:sp>
        <p:sp>
          <p:nvSpPr>
            <p:cNvPr id="17475" name="Oval 216"/>
            <p:cNvSpPr>
              <a:spLocks noChangeAspect="1" noChangeArrowheads="1"/>
            </p:cNvSpPr>
            <p:nvPr/>
          </p:nvSpPr>
          <p:spPr bwMode="auto">
            <a:xfrm rot="-8571199">
              <a:off x="4687" y="3324"/>
              <a:ext cx="18" cy="18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rgbClr val="C425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446" name="Rectangle 230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Способ перемены плоскостей проекций</a:t>
            </a:r>
          </a:p>
        </p:txBody>
      </p:sp>
      <p:grpSp>
        <p:nvGrpSpPr>
          <p:cNvPr id="19" name="Group 243"/>
          <p:cNvGrpSpPr>
            <a:grpSpLocks/>
          </p:cNvGrpSpPr>
          <p:nvPr/>
        </p:nvGrpSpPr>
        <p:grpSpPr bwMode="auto">
          <a:xfrm>
            <a:off x="155575" y="3127375"/>
            <a:ext cx="4344988" cy="1311275"/>
            <a:chOff x="98" y="1829"/>
            <a:chExt cx="2737" cy="826"/>
          </a:xfrm>
        </p:grpSpPr>
        <p:sp>
          <p:nvSpPr>
            <p:cNvPr id="17469" name="Text Box 232"/>
            <p:cNvSpPr txBox="1">
              <a:spLocks noChangeAspect="1" noChangeArrowheads="1"/>
            </p:cNvSpPr>
            <p:nvPr/>
          </p:nvSpPr>
          <p:spPr bwMode="auto">
            <a:xfrm>
              <a:off x="2456" y="2064"/>
              <a:ext cx="37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2400">
                  <a:solidFill>
                    <a:srgbClr val="CCFF33"/>
                  </a:solidFill>
                  <a:latin typeface="GOST type B" pitchFamily="34" charset="0"/>
                  <a:sym typeface="Symbol" pitchFamily="18" charset="2"/>
                </a:rPr>
                <a:t>z</a:t>
              </a:r>
              <a:r>
                <a:rPr lang="ru-RU" sz="2400" baseline="-20000">
                  <a:solidFill>
                    <a:srgbClr val="CCFF33"/>
                  </a:solidFill>
                  <a:latin typeface="GOST type B" pitchFamily="34" charset="0"/>
                  <a:sym typeface="Symbol" pitchFamily="18" charset="2"/>
                </a:rPr>
                <a:t>А</a:t>
              </a:r>
              <a:endParaRPr lang="ru-RU" sz="2400">
                <a:solidFill>
                  <a:srgbClr val="CCFF33"/>
                </a:solidFill>
                <a:latin typeface="GOST type B" pitchFamily="34" charset="0"/>
              </a:endParaRPr>
            </a:p>
          </p:txBody>
        </p:sp>
        <p:sp>
          <p:nvSpPr>
            <p:cNvPr id="17470" name="AutoShape 233"/>
            <p:cNvSpPr>
              <a:spLocks/>
            </p:cNvSpPr>
            <p:nvPr/>
          </p:nvSpPr>
          <p:spPr bwMode="auto">
            <a:xfrm rot="10800000">
              <a:off x="318" y="2086"/>
              <a:ext cx="134" cy="569"/>
            </a:xfrm>
            <a:prstGeom prst="rightBrace">
              <a:avLst>
                <a:gd name="adj1" fmla="val 27306"/>
                <a:gd name="adj2" fmla="val 50000"/>
              </a:avLst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anchor="ctr">
              <a:spAutoFit/>
            </a:bodyPr>
            <a:lstStyle/>
            <a:p>
              <a:pPr algn="ctr"/>
              <a:endParaRPr lang="ru-RU" sz="50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  <p:sp>
          <p:nvSpPr>
            <p:cNvPr id="17471" name="Text Box 234"/>
            <p:cNvSpPr txBox="1">
              <a:spLocks noChangeAspect="1" noChangeArrowheads="1"/>
            </p:cNvSpPr>
            <p:nvPr/>
          </p:nvSpPr>
          <p:spPr bwMode="auto">
            <a:xfrm>
              <a:off x="98" y="2253"/>
              <a:ext cx="37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2400">
                  <a:solidFill>
                    <a:srgbClr val="CCFF33"/>
                  </a:solidFill>
                  <a:latin typeface="GOST type B" pitchFamily="34" charset="0"/>
                  <a:sym typeface="Symbol" pitchFamily="18" charset="2"/>
                </a:rPr>
                <a:t>z</a:t>
              </a:r>
              <a:r>
                <a:rPr lang="ru-RU" sz="2400" baseline="-20000">
                  <a:solidFill>
                    <a:srgbClr val="CCFF33"/>
                  </a:solidFill>
                  <a:latin typeface="GOST type B" pitchFamily="34" charset="0"/>
                  <a:sym typeface="Symbol" pitchFamily="18" charset="2"/>
                </a:rPr>
                <a:t>А</a:t>
              </a:r>
              <a:endParaRPr lang="ru-RU" sz="2400">
                <a:solidFill>
                  <a:srgbClr val="CCFF33"/>
                </a:solidFill>
                <a:latin typeface="GOST type B" pitchFamily="34" charset="0"/>
              </a:endParaRPr>
            </a:p>
          </p:txBody>
        </p:sp>
        <p:sp>
          <p:nvSpPr>
            <p:cNvPr id="17472" name="AutoShape 231"/>
            <p:cNvSpPr>
              <a:spLocks/>
            </p:cNvSpPr>
            <p:nvPr/>
          </p:nvSpPr>
          <p:spPr bwMode="auto">
            <a:xfrm>
              <a:off x="2427" y="1829"/>
              <a:ext cx="134" cy="575"/>
            </a:xfrm>
            <a:prstGeom prst="rightBrace">
              <a:avLst>
                <a:gd name="adj1" fmla="val 35759"/>
                <a:gd name="adj2" fmla="val 50000"/>
              </a:avLst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ru-RU" sz="50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20" name="Group 179"/>
          <p:cNvGrpSpPr>
            <a:grpSpLocks/>
          </p:cNvGrpSpPr>
          <p:nvPr/>
        </p:nvGrpSpPr>
        <p:grpSpPr bwMode="auto">
          <a:xfrm>
            <a:off x="3257550" y="2509838"/>
            <a:ext cx="1146175" cy="1962150"/>
            <a:chOff x="2922" y="1454"/>
            <a:chExt cx="722" cy="1236"/>
          </a:xfrm>
        </p:grpSpPr>
        <p:grpSp>
          <p:nvGrpSpPr>
            <p:cNvPr id="17452" name="Group 133"/>
            <p:cNvGrpSpPr>
              <a:grpSpLocks/>
            </p:cNvGrpSpPr>
            <p:nvPr/>
          </p:nvGrpSpPr>
          <p:grpSpPr bwMode="auto">
            <a:xfrm>
              <a:off x="2970" y="1833"/>
              <a:ext cx="321" cy="857"/>
              <a:chOff x="2970" y="1833"/>
              <a:chExt cx="321" cy="857"/>
            </a:xfrm>
          </p:grpSpPr>
          <p:sp>
            <p:nvSpPr>
              <p:cNvPr id="17467" name="Line 89"/>
              <p:cNvSpPr>
                <a:spLocks noChangeAspect="1" noChangeShapeType="1"/>
              </p:cNvSpPr>
              <p:nvPr/>
            </p:nvSpPr>
            <p:spPr bwMode="auto">
              <a:xfrm flipV="1">
                <a:off x="2970" y="2416"/>
                <a:ext cx="321" cy="27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68" name="Line 95"/>
              <p:cNvSpPr>
                <a:spLocks noChangeAspect="1" noChangeShapeType="1"/>
              </p:cNvSpPr>
              <p:nvPr/>
            </p:nvSpPr>
            <p:spPr bwMode="auto">
              <a:xfrm>
                <a:off x="3289" y="1833"/>
                <a:ext cx="0" cy="58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7453" name="Line 96"/>
            <p:cNvSpPr>
              <a:spLocks noChangeAspect="1" noChangeShapeType="1"/>
            </p:cNvSpPr>
            <p:nvPr/>
          </p:nvSpPr>
          <p:spPr bwMode="auto">
            <a:xfrm flipH="1">
              <a:off x="2973" y="1836"/>
              <a:ext cx="318" cy="261"/>
            </a:xfrm>
            <a:prstGeom prst="line">
              <a:avLst/>
            </a:prstGeom>
            <a:noFill/>
            <a:ln w="158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7454" name="Group 175"/>
            <p:cNvGrpSpPr>
              <a:grpSpLocks/>
            </p:cNvGrpSpPr>
            <p:nvPr/>
          </p:nvGrpSpPr>
          <p:grpSpPr bwMode="auto">
            <a:xfrm>
              <a:off x="2922" y="1454"/>
              <a:ext cx="722" cy="861"/>
              <a:chOff x="2922" y="1454"/>
              <a:chExt cx="722" cy="861"/>
            </a:xfrm>
          </p:grpSpPr>
          <p:grpSp>
            <p:nvGrpSpPr>
              <p:cNvPr id="17455" name="Group 132"/>
              <p:cNvGrpSpPr>
                <a:grpSpLocks/>
              </p:cNvGrpSpPr>
              <p:nvPr/>
            </p:nvGrpSpPr>
            <p:grpSpPr bwMode="auto">
              <a:xfrm>
                <a:off x="3242" y="1454"/>
                <a:ext cx="402" cy="426"/>
                <a:chOff x="3242" y="1454"/>
                <a:chExt cx="402" cy="426"/>
              </a:xfrm>
            </p:grpSpPr>
            <p:sp>
              <p:nvSpPr>
                <p:cNvPr id="17463" name="Oval 93"/>
                <p:cNvSpPr>
                  <a:spLocks noChangeAspect="1" noChangeArrowheads="1"/>
                </p:cNvSpPr>
                <p:nvPr/>
              </p:nvSpPr>
              <p:spPr bwMode="auto">
                <a:xfrm>
                  <a:off x="3242" y="1787"/>
                  <a:ext cx="93" cy="93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7464" name="Group 118"/>
                <p:cNvGrpSpPr>
                  <a:grpSpLocks/>
                </p:cNvGrpSpPr>
                <p:nvPr/>
              </p:nvGrpSpPr>
              <p:grpSpPr bwMode="auto">
                <a:xfrm>
                  <a:off x="3256" y="1454"/>
                  <a:ext cx="388" cy="426"/>
                  <a:chOff x="3256" y="1454"/>
                  <a:chExt cx="388" cy="426"/>
                </a:xfrm>
              </p:grpSpPr>
              <p:sp>
                <p:nvSpPr>
                  <p:cNvPr id="17465" name="Text Box 100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3394" y="1592"/>
                    <a:ext cx="250" cy="2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ru-RU" sz="2400">
                        <a:solidFill>
                          <a:schemeClr val="accent2"/>
                        </a:solidFill>
                        <a:latin typeface="GOST type B" pitchFamily="34" charset="0"/>
                      </a:rPr>
                      <a:t>4</a:t>
                    </a:r>
                  </a:p>
                </p:txBody>
              </p:sp>
              <p:sp>
                <p:nvSpPr>
                  <p:cNvPr id="17466" name="Text Box 9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3256" y="1454"/>
                    <a:ext cx="337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ru-RU" sz="3200">
                        <a:solidFill>
                          <a:schemeClr val="accent2"/>
                        </a:solidFill>
                        <a:latin typeface="GOST type B" pitchFamily="34" charset="0"/>
                      </a:rPr>
                      <a:t>А</a:t>
                    </a:r>
                  </a:p>
                </p:txBody>
              </p:sp>
            </p:grpSp>
          </p:grpSp>
          <p:grpSp>
            <p:nvGrpSpPr>
              <p:cNvPr id="17456" name="Group 173"/>
              <p:cNvGrpSpPr>
                <a:grpSpLocks/>
              </p:cNvGrpSpPr>
              <p:nvPr/>
            </p:nvGrpSpPr>
            <p:grpSpPr bwMode="auto">
              <a:xfrm>
                <a:off x="2922" y="1900"/>
                <a:ext cx="361" cy="415"/>
                <a:chOff x="2922" y="1900"/>
                <a:chExt cx="361" cy="415"/>
              </a:xfrm>
            </p:grpSpPr>
            <p:grpSp>
              <p:nvGrpSpPr>
                <p:cNvPr id="17457" name="Group 160"/>
                <p:cNvGrpSpPr>
                  <a:grpSpLocks noChangeAspect="1"/>
                </p:cNvGrpSpPr>
                <p:nvPr/>
              </p:nvGrpSpPr>
              <p:grpSpPr bwMode="auto">
                <a:xfrm rot="-2301269">
                  <a:off x="3131" y="1900"/>
                  <a:ext cx="84" cy="64"/>
                  <a:chOff x="2533" y="2425"/>
                  <a:chExt cx="45" cy="35"/>
                </a:xfrm>
              </p:grpSpPr>
              <p:sp>
                <p:nvSpPr>
                  <p:cNvPr id="17461" name="Line 16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2533" y="2425"/>
                    <a:ext cx="45" cy="1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462" name="Line 162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2533" y="2443"/>
                    <a:ext cx="45" cy="1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7458" name="Group 163"/>
                <p:cNvGrpSpPr>
                  <a:grpSpLocks/>
                </p:cNvGrpSpPr>
                <p:nvPr/>
              </p:nvGrpSpPr>
              <p:grpSpPr bwMode="auto">
                <a:xfrm>
                  <a:off x="2922" y="1949"/>
                  <a:ext cx="361" cy="366"/>
                  <a:chOff x="2922" y="1949"/>
                  <a:chExt cx="361" cy="366"/>
                </a:xfrm>
              </p:grpSpPr>
              <p:sp>
                <p:nvSpPr>
                  <p:cNvPr id="17459" name="Text Box 165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947" y="1949"/>
                    <a:ext cx="336" cy="3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ru-RU" sz="3200">
                        <a:solidFill>
                          <a:srgbClr val="C42500"/>
                        </a:solidFill>
                        <a:latin typeface="GOST type B" pitchFamily="34" charset="0"/>
                      </a:rPr>
                      <a:t>А</a:t>
                    </a:r>
                  </a:p>
                </p:txBody>
              </p:sp>
              <p:sp>
                <p:nvSpPr>
                  <p:cNvPr id="17460" name="Oval 1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22" y="2052"/>
                    <a:ext cx="94" cy="94"/>
                  </a:xfrm>
                  <a:prstGeom prst="ellipse">
                    <a:avLst/>
                  </a:prstGeom>
                  <a:solidFill>
                    <a:srgbClr val="C425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17424" name="Group 125"/>
          <p:cNvGrpSpPr>
            <a:grpSpLocks/>
          </p:cNvGrpSpPr>
          <p:nvPr/>
        </p:nvGrpSpPr>
        <p:grpSpPr bwMode="auto">
          <a:xfrm>
            <a:off x="3259138" y="4278313"/>
            <a:ext cx="631825" cy="582612"/>
            <a:chOff x="2923" y="2568"/>
            <a:chExt cx="398" cy="367"/>
          </a:xfrm>
        </p:grpSpPr>
        <p:sp>
          <p:nvSpPr>
            <p:cNvPr id="17449" name="Text Box 31"/>
            <p:cNvSpPr txBox="1">
              <a:spLocks noChangeAspect="1" noChangeArrowheads="1"/>
            </p:cNvSpPr>
            <p:nvPr/>
          </p:nvSpPr>
          <p:spPr bwMode="auto">
            <a:xfrm>
              <a:off x="2925" y="2568"/>
              <a:ext cx="336" cy="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200">
                  <a:solidFill>
                    <a:srgbClr val="C42500"/>
                  </a:solidFill>
                  <a:latin typeface="GOST type B" pitchFamily="34" charset="0"/>
                </a:rPr>
                <a:t>А</a:t>
              </a:r>
            </a:p>
          </p:txBody>
        </p:sp>
        <p:sp>
          <p:nvSpPr>
            <p:cNvPr id="17450" name="Text Box 32"/>
            <p:cNvSpPr txBox="1">
              <a:spLocks noChangeAspect="1" noChangeArrowheads="1"/>
            </p:cNvSpPr>
            <p:nvPr/>
          </p:nvSpPr>
          <p:spPr bwMode="auto">
            <a:xfrm>
              <a:off x="3072" y="2704"/>
              <a:ext cx="24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1800">
                  <a:solidFill>
                    <a:srgbClr val="C42500"/>
                  </a:solidFill>
                  <a:latin typeface="GOST type B" pitchFamily="34" charset="0"/>
                </a:rPr>
                <a:t>1</a:t>
              </a:r>
              <a:endParaRPr lang="ru-RU" sz="24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  <p:sp>
          <p:nvSpPr>
            <p:cNvPr id="17451" name="Oval 38"/>
            <p:cNvSpPr>
              <a:spLocks noChangeAspect="1" noChangeArrowheads="1"/>
            </p:cNvSpPr>
            <p:nvPr/>
          </p:nvSpPr>
          <p:spPr bwMode="auto">
            <a:xfrm>
              <a:off x="2923" y="2649"/>
              <a:ext cx="94" cy="9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425" name="Group 128"/>
          <p:cNvGrpSpPr>
            <a:grpSpLocks/>
          </p:cNvGrpSpPr>
          <p:nvPr/>
        </p:nvGrpSpPr>
        <p:grpSpPr bwMode="auto">
          <a:xfrm>
            <a:off x="203200" y="2938463"/>
            <a:ext cx="644525" cy="671512"/>
            <a:chOff x="998" y="1724"/>
            <a:chExt cx="406" cy="423"/>
          </a:xfrm>
        </p:grpSpPr>
        <p:grpSp>
          <p:nvGrpSpPr>
            <p:cNvPr id="17445" name="Group 122"/>
            <p:cNvGrpSpPr>
              <a:grpSpLocks/>
            </p:cNvGrpSpPr>
            <p:nvPr/>
          </p:nvGrpSpPr>
          <p:grpSpPr bwMode="auto">
            <a:xfrm>
              <a:off x="998" y="1724"/>
              <a:ext cx="406" cy="385"/>
              <a:chOff x="998" y="1724"/>
              <a:chExt cx="406" cy="385"/>
            </a:xfrm>
          </p:grpSpPr>
          <p:sp>
            <p:nvSpPr>
              <p:cNvPr id="17447" name="Text Box 41"/>
              <p:cNvSpPr txBox="1">
                <a:spLocks noChangeAspect="1" noChangeArrowheads="1"/>
              </p:cNvSpPr>
              <p:nvPr/>
            </p:nvSpPr>
            <p:spPr bwMode="auto">
              <a:xfrm>
                <a:off x="998" y="1724"/>
                <a:ext cx="337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200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17448" name="Text Box 42"/>
              <p:cNvSpPr txBox="1">
                <a:spLocks noChangeAspect="1" noChangeArrowheads="1"/>
              </p:cNvSpPr>
              <p:nvPr/>
            </p:nvSpPr>
            <p:spPr bwMode="auto">
              <a:xfrm>
                <a:off x="1154" y="1878"/>
                <a:ext cx="25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  <a:endParaRPr lang="ru-RU" sz="2400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17446" name="Oval 39"/>
            <p:cNvSpPr>
              <a:spLocks noChangeAspect="1" noChangeArrowheads="1"/>
            </p:cNvSpPr>
            <p:nvPr/>
          </p:nvSpPr>
          <p:spPr bwMode="auto">
            <a:xfrm>
              <a:off x="1283" y="2053"/>
              <a:ext cx="94" cy="94"/>
            </a:xfrm>
            <a:prstGeom prst="ellipse">
              <a:avLst/>
            </a:prstGeom>
            <a:solidFill>
              <a:srgbClr val="C425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460" name="Text Box 244"/>
          <p:cNvSpPr txBox="1">
            <a:spLocks noChangeArrowheads="1"/>
          </p:cNvSpPr>
          <p:nvPr/>
        </p:nvSpPr>
        <p:spPr bwMode="auto">
          <a:xfrm>
            <a:off x="6972300" y="3143250"/>
            <a:ext cx="1289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000" b="1">
                <a:solidFill>
                  <a:srgbClr val="C42500"/>
                </a:solidFill>
                <a:latin typeface="Arial" charset="0"/>
                <a:cs typeface="Arial" charset="0"/>
              </a:rPr>
              <a:t>Чертеж</a:t>
            </a:r>
            <a:r>
              <a:rPr lang="ru-RU" sz="2000">
                <a:solidFill>
                  <a:srgbClr val="C42500"/>
                </a:solidFill>
                <a:latin typeface="Arial" charset="0"/>
                <a:cs typeface="Arial" charset="0"/>
              </a:rPr>
              <a:t>:</a:t>
            </a:r>
          </a:p>
        </p:txBody>
      </p:sp>
      <p:grpSp>
        <p:nvGrpSpPr>
          <p:cNvPr id="17427" name="Group 274"/>
          <p:cNvGrpSpPr>
            <a:grpSpLocks/>
          </p:cNvGrpSpPr>
          <p:nvPr/>
        </p:nvGrpSpPr>
        <p:grpSpPr bwMode="auto">
          <a:xfrm>
            <a:off x="6343650" y="755650"/>
            <a:ext cx="1943100" cy="2162175"/>
            <a:chOff x="3996" y="476"/>
            <a:chExt cx="1224" cy="1362"/>
          </a:xfrm>
        </p:grpSpPr>
        <p:sp>
          <p:nvSpPr>
            <p:cNvPr id="9470" name="Rectangle 254"/>
            <p:cNvSpPr>
              <a:spLocks noChangeArrowheads="1"/>
            </p:cNvSpPr>
            <p:nvPr/>
          </p:nvSpPr>
          <p:spPr bwMode="auto">
            <a:xfrm>
              <a:off x="4113" y="476"/>
              <a:ext cx="98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ru-RU" sz="320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П</a:t>
              </a:r>
              <a:r>
                <a:rPr lang="ru-RU" sz="3200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2 </a:t>
              </a:r>
              <a:r>
                <a:rPr lang="ru-RU">
                  <a:solidFill>
                    <a:srgbClr val="CC0099"/>
                  </a:solidFill>
                  <a:sym typeface="Symbol" pitchFamily="18" charset="2"/>
                </a:rPr>
                <a:t></a:t>
              </a:r>
              <a:r>
                <a:rPr lang="ru-RU">
                  <a:sym typeface="Symbol" pitchFamily="18" charset="2"/>
                </a:rPr>
                <a:t> </a:t>
              </a:r>
              <a:r>
                <a:rPr lang="ru-RU" sz="320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П</a:t>
              </a:r>
              <a:r>
                <a:rPr lang="ru-RU" sz="3200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4</a:t>
              </a:r>
              <a:r>
                <a:rPr lang="en-US" sz="3200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 </a:t>
              </a:r>
              <a:endParaRPr lang="ru-RU" sz="32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  <p:sp>
          <p:nvSpPr>
            <p:cNvPr id="9471" name="Rectangle 255"/>
            <p:cNvSpPr>
              <a:spLocks noChangeArrowheads="1"/>
            </p:cNvSpPr>
            <p:nvPr/>
          </p:nvSpPr>
          <p:spPr bwMode="auto">
            <a:xfrm>
              <a:off x="3996" y="1508"/>
              <a:ext cx="1224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  <a:sym typeface="Symbol" pitchFamily="18" charset="2"/>
                </a:rPr>
                <a:t>z</a:t>
              </a:r>
              <a:r>
                <a:rPr lang="ru-RU" baseline="-2500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  <a:sym typeface="Symbol" pitchFamily="18" charset="2"/>
                </a:rPr>
                <a:t></a:t>
              </a:r>
              <a:r>
                <a:rPr lang="ru-RU" baseline="-30000" dirty="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  <a:sym typeface="Symbol" pitchFamily="18" charset="2"/>
                </a:rPr>
                <a:t>П4</a:t>
              </a:r>
              <a:r>
                <a:rPr lang="ru-RU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  <a:sym typeface="Symbol" pitchFamily="18" charset="2"/>
                </a:rPr>
                <a:t>= </a:t>
              </a:r>
              <a:r>
                <a:rPr lang="en-US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  <a:sym typeface="Symbol" pitchFamily="18" charset="2"/>
                </a:rPr>
                <a:t>z</a:t>
              </a:r>
              <a:r>
                <a:rPr lang="ru-RU" baseline="-2500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  <a:sym typeface="Symbol" pitchFamily="18" charset="2"/>
                </a:rPr>
                <a:t></a:t>
              </a:r>
              <a:r>
                <a:rPr lang="ru-RU" baseline="-30000" dirty="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  <a:sym typeface="Symbol" pitchFamily="18" charset="2"/>
                </a:rPr>
                <a:t>П2</a:t>
              </a:r>
            </a:p>
          </p:txBody>
        </p:sp>
        <p:sp>
          <p:nvSpPr>
            <p:cNvPr id="9473" name="Rectangle 257"/>
            <p:cNvSpPr>
              <a:spLocks noChangeArrowheads="1"/>
            </p:cNvSpPr>
            <p:nvPr/>
          </p:nvSpPr>
          <p:spPr bwMode="auto">
            <a:xfrm>
              <a:off x="4161" y="820"/>
              <a:ext cx="89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ru-RU" sz="320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П</a:t>
              </a:r>
              <a:r>
                <a:rPr lang="ru-RU" sz="3200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4 </a:t>
              </a:r>
              <a:r>
                <a:rPr lang="ru-RU">
                  <a:solidFill>
                    <a:srgbClr val="CC0099"/>
                  </a:solidFill>
                  <a:sym typeface="Symbol" pitchFamily="18" charset="2"/>
                </a:rPr>
                <a:t></a:t>
              </a:r>
              <a:r>
                <a:rPr lang="ru-RU">
                  <a:sym typeface="Symbol" pitchFamily="18" charset="2"/>
                </a:rPr>
                <a:t> </a:t>
              </a:r>
              <a:r>
                <a:rPr lang="ru-RU" sz="320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П</a:t>
              </a:r>
              <a:r>
                <a:rPr lang="ru-RU" sz="3200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1 </a:t>
              </a:r>
              <a:endParaRPr lang="ru-RU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endParaRPr>
            </a:p>
          </p:txBody>
        </p:sp>
        <p:sp>
          <p:nvSpPr>
            <p:cNvPr id="9475" name="Rectangle 259"/>
            <p:cNvSpPr>
              <a:spLocks noChangeArrowheads="1"/>
            </p:cNvSpPr>
            <p:nvPr/>
          </p:nvSpPr>
          <p:spPr bwMode="auto">
            <a:xfrm>
              <a:off x="4031" y="1164"/>
              <a:ext cx="115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ru-RU" sz="320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П</a:t>
              </a:r>
              <a:r>
                <a:rPr lang="ru-RU" sz="3200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4 </a:t>
              </a:r>
              <a:r>
                <a:rPr lang="ru-RU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</a:t>
              </a:r>
              <a:r>
                <a:rPr lang="ru-RU">
                  <a:sym typeface="Symbol" pitchFamily="18" charset="2"/>
                </a:rPr>
                <a:t> </a:t>
              </a:r>
              <a:r>
                <a:rPr lang="ru-RU" sz="320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П</a:t>
              </a:r>
              <a:r>
                <a:rPr lang="ru-RU" sz="3200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1</a:t>
              </a:r>
              <a:r>
                <a:rPr lang="ru-RU" sz="32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=</a:t>
              </a:r>
              <a:r>
                <a:rPr lang="en-US" sz="32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x</a:t>
              </a:r>
              <a:r>
                <a:rPr lang="en-US" sz="3200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1</a:t>
              </a:r>
              <a:endParaRPr lang="ru-RU" sz="3200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</p:grpSp>
      <p:grpSp>
        <p:nvGrpSpPr>
          <p:cNvPr id="16384" name="Group 239"/>
          <p:cNvGrpSpPr>
            <a:grpSpLocks/>
          </p:cNvGrpSpPr>
          <p:nvPr/>
        </p:nvGrpSpPr>
        <p:grpSpPr bwMode="auto">
          <a:xfrm>
            <a:off x="6042025" y="3481388"/>
            <a:ext cx="1276350" cy="1757362"/>
            <a:chOff x="3806" y="2193"/>
            <a:chExt cx="804" cy="1107"/>
          </a:xfrm>
        </p:grpSpPr>
        <p:sp>
          <p:nvSpPr>
            <p:cNvPr id="17429" name="Line 191"/>
            <p:cNvSpPr>
              <a:spLocks noChangeAspect="1" noChangeShapeType="1"/>
            </p:cNvSpPr>
            <p:nvPr/>
          </p:nvSpPr>
          <p:spPr bwMode="auto">
            <a:xfrm flipH="1">
              <a:off x="3999" y="2657"/>
              <a:ext cx="61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30" name="Line 193"/>
            <p:cNvSpPr>
              <a:spLocks noChangeAspect="1" noChangeShapeType="1"/>
            </p:cNvSpPr>
            <p:nvPr/>
          </p:nvSpPr>
          <p:spPr bwMode="auto">
            <a:xfrm>
              <a:off x="4420" y="2338"/>
              <a:ext cx="0" cy="75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31" name="Oval 199"/>
            <p:cNvSpPr>
              <a:spLocks noChangeAspect="1" noChangeArrowheads="1"/>
            </p:cNvSpPr>
            <p:nvPr/>
          </p:nvSpPr>
          <p:spPr bwMode="auto">
            <a:xfrm>
              <a:off x="4381" y="3054"/>
              <a:ext cx="72" cy="70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2" name="Text Box 201"/>
            <p:cNvSpPr txBox="1">
              <a:spLocks noChangeAspect="1" noChangeArrowheads="1"/>
            </p:cNvSpPr>
            <p:nvPr/>
          </p:nvSpPr>
          <p:spPr bwMode="auto">
            <a:xfrm>
              <a:off x="3991" y="2649"/>
              <a:ext cx="3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000">
                  <a:latin typeface="GOST type B" pitchFamily="34" charset="0"/>
                </a:rPr>
                <a:t>П</a:t>
              </a:r>
              <a:r>
                <a:rPr lang="ru-RU" sz="2000" baseline="-20000">
                  <a:latin typeface="GOST type B" pitchFamily="34" charset="0"/>
                </a:rPr>
                <a:t>1</a:t>
              </a:r>
            </a:p>
          </p:txBody>
        </p:sp>
        <p:sp>
          <p:nvSpPr>
            <p:cNvPr id="17433" name="Text Box 203"/>
            <p:cNvSpPr txBox="1">
              <a:spLocks noChangeAspect="1" noChangeArrowheads="1"/>
            </p:cNvSpPr>
            <p:nvPr/>
          </p:nvSpPr>
          <p:spPr bwMode="auto">
            <a:xfrm>
              <a:off x="4009" y="2411"/>
              <a:ext cx="3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000">
                  <a:latin typeface="GOST type B" pitchFamily="34" charset="0"/>
                </a:rPr>
                <a:t>П</a:t>
              </a:r>
              <a:r>
                <a:rPr lang="ru-RU" sz="2000" baseline="-20000">
                  <a:latin typeface="GOST type B" pitchFamily="34" charset="0"/>
                </a:rPr>
                <a:t>2</a:t>
              </a:r>
            </a:p>
          </p:txBody>
        </p:sp>
        <p:sp>
          <p:nvSpPr>
            <p:cNvPr id="17434" name="Text Box 207"/>
            <p:cNvSpPr txBox="1">
              <a:spLocks noChangeAspect="1" noChangeArrowheads="1"/>
            </p:cNvSpPr>
            <p:nvPr/>
          </p:nvSpPr>
          <p:spPr bwMode="auto">
            <a:xfrm>
              <a:off x="4204" y="3050"/>
              <a:ext cx="3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000">
                  <a:solidFill>
                    <a:srgbClr val="C42500"/>
                  </a:solidFill>
                  <a:latin typeface="GOST type B" pitchFamily="34" charset="0"/>
                </a:rPr>
                <a:t>А</a:t>
              </a:r>
              <a:r>
                <a:rPr lang="ru-RU" sz="2000" baseline="-20000">
                  <a:solidFill>
                    <a:srgbClr val="C42500"/>
                  </a:solidFill>
                  <a:latin typeface="GOST type B" pitchFamily="34" charset="0"/>
                </a:rPr>
                <a:t>1</a:t>
              </a:r>
            </a:p>
          </p:txBody>
        </p:sp>
        <p:sp>
          <p:nvSpPr>
            <p:cNvPr id="17435" name="Text Box 208"/>
            <p:cNvSpPr txBox="1">
              <a:spLocks noChangeAspect="1" noChangeArrowheads="1"/>
            </p:cNvSpPr>
            <p:nvPr/>
          </p:nvSpPr>
          <p:spPr bwMode="auto">
            <a:xfrm>
              <a:off x="4122" y="2193"/>
              <a:ext cx="3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000">
                  <a:solidFill>
                    <a:srgbClr val="C42500"/>
                  </a:solidFill>
                  <a:latin typeface="GOST type B" pitchFamily="34" charset="0"/>
                </a:rPr>
                <a:t>А</a:t>
              </a:r>
              <a:r>
                <a:rPr lang="ru-RU" sz="2000" baseline="-20000">
                  <a:solidFill>
                    <a:srgbClr val="C42500"/>
                  </a:solidFill>
                  <a:latin typeface="GOST type B" pitchFamily="34" charset="0"/>
                </a:rPr>
                <a:t>2</a:t>
              </a:r>
            </a:p>
          </p:txBody>
        </p:sp>
        <p:sp>
          <p:nvSpPr>
            <p:cNvPr id="17436" name="Text Box 209"/>
            <p:cNvSpPr txBox="1">
              <a:spLocks noChangeAspect="1" noChangeArrowheads="1"/>
            </p:cNvSpPr>
            <p:nvPr/>
          </p:nvSpPr>
          <p:spPr bwMode="auto">
            <a:xfrm>
              <a:off x="3806" y="2526"/>
              <a:ext cx="3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2000">
                  <a:latin typeface="GOST type B" pitchFamily="34" charset="0"/>
                </a:rPr>
                <a:t>x</a:t>
              </a:r>
              <a:endParaRPr lang="ru-RU" sz="2000" baseline="-20000">
                <a:latin typeface="GOST type B" pitchFamily="34" charset="0"/>
              </a:endParaRPr>
            </a:p>
          </p:txBody>
        </p:sp>
        <p:grpSp>
          <p:nvGrpSpPr>
            <p:cNvPr id="17437" name="Group 213"/>
            <p:cNvGrpSpPr>
              <a:grpSpLocks noChangeAspect="1"/>
            </p:cNvGrpSpPr>
            <p:nvPr/>
          </p:nvGrpSpPr>
          <p:grpSpPr bwMode="auto">
            <a:xfrm>
              <a:off x="4314" y="2546"/>
              <a:ext cx="109" cy="107"/>
              <a:chOff x="4826" y="2422"/>
              <a:chExt cx="157" cy="151"/>
            </a:xfrm>
          </p:grpSpPr>
          <p:sp>
            <p:nvSpPr>
              <p:cNvPr id="17439" name="Arc 211"/>
              <p:cNvSpPr>
                <a:spLocks noChangeAspect="1"/>
              </p:cNvSpPr>
              <p:nvPr/>
            </p:nvSpPr>
            <p:spPr bwMode="auto">
              <a:xfrm rot="-5400000">
                <a:off x="4829" y="2419"/>
                <a:ext cx="151" cy="15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40" name="Oval 212"/>
              <p:cNvSpPr>
                <a:spLocks noChangeAspect="1" noChangeArrowheads="1"/>
              </p:cNvSpPr>
              <p:nvPr/>
            </p:nvSpPr>
            <p:spPr bwMode="auto">
              <a:xfrm rot="-5400000">
                <a:off x="4907" y="2511"/>
                <a:ext cx="25" cy="2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7438" name="Oval 192"/>
            <p:cNvSpPr>
              <a:spLocks noChangeAspect="1" noChangeArrowheads="1"/>
            </p:cNvSpPr>
            <p:nvPr/>
          </p:nvSpPr>
          <p:spPr bwMode="auto">
            <a:xfrm>
              <a:off x="4384" y="2304"/>
              <a:ext cx="71" cy="71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6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9" grpId="0"/>
      <p:bldP spid="94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4"/>
          <p:cNvGrpSpPr>
            <a:grpSpLocks/>
          </p:cNvGrpSpPr>
          <p:nvPr/>
        </p:nvGrpSpPr>
        <p:grpSpPr bwMode="auto">
          <a:xfrm>
            <a:off x="7277100" y="3759200"/>
            <a:ext cx="709613" cy="339725"/>
            <a:chOff x="4846" y="2368"/>
            <a:chExt cx="447" cy="214"/>
          </a:xfrm>
        </p:grpSpPr>
        <p:sp>
          <p:nvSpPr>
            <p:cNvPr id="18548" name="Line 163"/>
            <p:cNvSpPr>
              <a:spLocks noChangeShapeType="1"/>
            </p:cNvSpPr>
            <p:nvPr/>
          </p:nvSpPr>
          <p:spPr bwMode="auto">
            <a:xfrm flipV="1">
              <a:off x="5110" y="2368"/>
              <a:ext cx="183" cy="2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49" name="Line 162"/>
            <p:cNvSpPr>
              <a:spLocks noChangeShapeType="1"/>
            </p:cNvSpPr>
            <p:nvPr/>
          </p:nvSpPr>
          <p:spPr bwMode="auto">
            <a:xfrm>
              <a:off x="4846" y="2465"/>
              <a:ext cx="264" cy="117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435" name="Group 5"/>
          <p:cNvGrpSpPr>
            <a:grpSpLocks/>
          </p:cNvGrpSpPr>
          <p:nvPr/>
        </p:nvGrpSpPr>
        <p:grpSpPr bwMode="auto">
          <a:xfrm>
            <a:off x="0" y="2963863"/>
            <a:ext cx="592138" cy="457200"/>
            <a:chOff x="384" y="2345"/>
            <a:chExt cx="373" cy="288"/>
          </a:xfrm>
        </p:grpSpPr>
        <p:sp>
          <p:nvSpPr>
            <p:cNvPr id="18546" name="Line 6"/>
            <p:cNvSpPr>
              <a:spLocks noChangeAspect="1" noChangeShapeType="1"/>
            </p:cNvSpPr>
            <p:nvPr/>
          </p:nvSpPr>
          <p:spPr bwMode="auto">
            <a:xfrm flipH="1">
              <a:off x="562" y="2612"/>
              <a:ext cx="1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47" name="Text Box 7"/>
            <p:cNvSpPr txBox="1">
              <a:spLocks noChangeAspect="1" noChangeArrowheads="1"/>
            </p:cNvSpPr>
            <p:nvPr/>
          </p:nvSpPr>
          <p:spPr bwMode="auto">
            <a:xfrm>
              <a:off x="384" y="2345"/>
              <a:ext cx="2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400">
                  <a:latin typeface="GOST type B" pitchFamily="34" charset="0"/>
                </a:rPr>
                <a:t>x</a:t>
              </a:r>
              <a:endParaRPr lang="ru-RU" sz="1800">
                <a:latin typeface="GOST type B" pitchFamily="34" charset="0"/>
              </a:endParaRPr>
            </a:p>
          </p:txBody>
        </p:sp>
      </p:grpSp>
      <p:grpSp>
        <p:nvGrpSpPr>
          <p:cNvPr id="18436" name="Group 89"/>
          <p:cNvGrpSpPr>
            <a:grpSpLocks/>
          </p:cNvGrpSpPr>
          <p:nvPr/>
        </p:nvGrpSpPr>
        <p:grpSpPr bwMode="auto">
          <a:xfrm>
            <a:off x="547688" y="1179513"/>
            <a:ext cx="4421187" cy="4162425"/>
            <a:chOff x="1592" y="1038"/>
            <a:chExt cx="2785" cy="2622"/>
          </a:xfrm>
        </p:grpSpPr>
        <p:grpSp>
          <p:nvGrpSpPr>
            <p:cNvPr id="18536" name="Group 8"/>
            <p:cNvGrpSpPr>
              <a:grpSpLocks/>
            </p:cNvGrpSpPr>
            <p:nvPr/>
          </p:nvGrpSpPr>
          <p:grpSpPr bwMode="auto">
            <a:xfrm>
              <a:off x="1592" y="1038"/>
              <a:ext cx="1855" cy="1390"/>
              <a:chOff x="345" y="915"/>
              <a:chExt cx="1855" cy="1390"/>
            </a:xfrm>
          </p:grpSpPr>
          <p:sp>
            <p:nvSpPr>
              <p:cNvPr id="18542" name="Rectangle 9"/>
              <p:cNvSpPr>
                <a:spLocks noChangeAspect="1" noChangeArrowheads="1"/>
              </p:cNvSpPr>
              <p:nvPr/>
            </p:nvSpPr>
            <p:spPr bwMode="auto">
              <a:xfrm>
                <a:off x="369" y="960"/>
                <a:ext cx="1831" cy="1345"/>
              </a:xfrm>
              <a:prstGeom prst="rect">
                <a:avLst/>
              </a:prstGeom>
              <a:solidFill>
                <a:srgbClr val="66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sz="2400">
                  <a:latin typeface="GOST type B" pitchFamily="34" charset="0"/>
                </a:endParaRPr>
              </a:p>
            </p:txBody>
          </p:sp>
          <p:grpSp>
            <p:nvGrpSpPr>
              <p:cNvPr id="18543" name="Group 10"/>
              <p:cNvGrpSpPr>
                <a:grpSpLocks/>
              </p:cNvGrpSpPr>
              <p:nvPr/>
            </p:nvGrpSpPr>
            <p:grpSpPr bwMode="auto">
              <a:xfrm>
                <a:off x="345" y="915"/>
                <a:ext cx="476" cy="357"/>
                <a:chOff x="345" y="915"/>
                <a:chExt cx="476" cy="357"/>
              </a:xfrm>
            </p:grpSpPr>
            <p:sp>
              <p:nvSpPr>
                <p:cNvPr id="18544" name="Text Box 1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45" y="915"/>
                  <a:ext cx="389" cy="3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>
                      <a:latin typeface="GOST type B" pitchFamily="34" charset="0"/>
                    </a:rPr>
                    <a:t>П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  <p:sp>
              <p:nvSpPr>
                <p:cNvPr id="18545" name="Text Box 1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" y="1060"/>
                  <a:ext cx="322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600">
                      <a:latin typeface="GOST type B" pitchFamily="34" charset="0"/>
                    </a:rPr>
                    <a:t>2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</p:grpSp>
        </p:grpSp>
        <p:grpSp>
          <p:nvGrpSpPr>
            <p:cNvPr id="18537" name="Group 88"/>
            <p:cNvGrpSpPr>
              <a:grpSpLocks/>
            </p:cNvGrpSpPr>
            <p:nvPr/>
          </p:nvGrpSpPr>
          <p:grpSpPr bwMode="auto">
            <a:xfrm>
              <a:off x="1614" y="2427"/>
              <a:ext cx="2763" cy="1233"/>
              <a:chOff x="1614" y="2427"/>
              <a:chExt cx="2763" cy="1233"/>
            </a:xfrm>
          </p:grpSpPr>
          <p:sp>
            <p:nvSpPr>
              <p:cNvPr id="18538" name="AutoShape 14"/>
              <p:cNvSpPr>
                <a:spLocks noChangeAspect="1" noChangeArrowheads="1"/>
              </p:cNvSpPr>
              <p:nvPr/>
            </p:nvSpPr>
            <p:spPr bwMode="auto">
              <a:xfrm flipH="1">
                <a:off x="1614" y="2427"/>
                <a:ext cx="2763" cy="1233"/>
              </a:xfrm>
              <a:prstGeom prst="parallelogram">
                <a:avLst>
                  <a:gd name="adj" fmla="val 75235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8539" name="Group 87"/>
              <p:cNvGrpSpPr>
                <a:grpSpLocks/>
              </p:cNvGrpSpPr>
              <p:nvPr/>
            </p:nvGrpSpPr>
            <p:grpSpPr bwMode="auto">
              <a:xfrm>
                <a:off x="3874" y="3316"/>
                <a:ext cx="468" cy="328"/>
                <a:chOff x="3874" y="3316"/>
                <a:chExt cx="468" cy="328"/>
              </a:xfrm>
            </p:grpSpPr>
            <p:sp>
              <p:nvSpPr>
                <p:cNvPr id="18540" name="Text Box 16"/>
                <p:cNvSpPr txBox="1">
                  <a:spLocks noChangeAspect="1" noChangeArrowheads="1"/>
                </p:cNvSpPr>
                <p:nvPr/>
              </p:nvSpPr>
              <p:spPr bwMode="auto">
                <a:xfrm rot="-851333">
                  <a:off x="3874" y="3316"/>
                  <a:ext cx="380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>
                      <a:latin typeface="GOST type B" pitchFamily="34" charset="0"/>
                    </a:rPr>
                    <a:t>П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  <p:sp>
              <p:nvSpPr>
                <p:cNvPr id="18541" name="Text Box 17"/>
                <p:cNvSpPr txBox="1">
                  <a:spLocks noChangeAspect="1" noChangeArrowheads="1"/>
                </p:cNvSpPr>
                <p:nvPr/>
              </p:nvSpPr>
              <p:spPr bwMode="auto">
                <a:xfrm rot="-851333">
                  <a:off x="4028" y="3403"/>
                  <a:ext cx="314" cy="2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600">
                      <a:latin typeface="GOST type B" pitchFamily="34" charset="0"/>
                    </a:rPr>
                    <a:t>1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</p:grpSp>
        </p:grpSp>
      </p:grpSp>
      <p:sp>
        <p:nvSpPr>
          <p:cNvPr id="18437" name="Line 20"/>
          <p:cNvSpPr>
            <a:spLocks noChangeShapeType="1"/>
          </p:cNvSpPr>
          <p:nvPr/>
        </p:nvSpPr>
        <p:spPr bwMode="auto">
          <a:xfrm>
            <a:off x="2046288" y="2325688"/>
            <a:ext cx="911225" cy="1268412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2614"/>
            <a:ext cx="9144000" cy="952500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Способ вращения вокруг проецирующей прямой</a:t>
            </a:r>
          </a:p>
        </p:txBody>
      </p:sp>
      <p:sp>
        <p:nvSpPr>
          <p:cNvPr id="11283" name="Oval 19"/>
          <p:cNvSpPr>
            <a:spLocks noChangeArrowheads="1"/>
          </p:cNvSpPr>
          <p:nvPr/>
        </p:nvSpPr>
        <p:spPr bwMode="auto">
          <a:xfrm>
            <a:off x="1152525" y="1376363"/>
            <a:ext cx="1439863" cy="1439862"/>
          </a:xfrm>
          <a:prstGeom prst="ellipse">
            <a:avLst/>
          </a:prstGeom>
          <a:noFill/>
          <a:ln w="19050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Line 28"/>
          <p:cNvSpPr>
            <a:spLocks noChangeShapeType="1"/>
          </p:cNvSpPr>
          <p:nvPr/>
        </p:nvSpPr>
        <p:spPr bwMode="auto">
          <a:xfrm>
            <a:off x="2047875" y="3632200"/>
            <a:ext cx="1030288" cy="14351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2241550" y="2863850"/>
            <a:ext cx="1446213" cy="2020888"/>
            <a:chOff x="2601" y="2042"/>
            <a:chExt cx="911" cy="1273"/>
          </a:xfrm>
        </p:grpSpPr>
        <p:sp>
          <p:nvSpPr>
            <p:cNvPr id="18534" name="Rectangle 31"/>
            <p:cNvSpPr>
              <a:spLocks noChangeArrowheads="1"/>
            </p:cNvSpPr>
            <p:nvPr/>
          </p:nvSpPr>
          <p:spPr bwMode="auto">
            <a:xfrm>
              <a:off x="2604" y="2499"/>
              <a:ext cx="908" cy="816"/>
            </a:xfrm>
            <a:prstGeom prst="rect">
              <a:avLst/>
            </a:prstGeom>
            <a:solidFill>
              <a:srgbClr val="FFA7A9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5" name="Freeform 39"/>
            <p:cNvSpPr>
              <a:spLocks/>
            </p:cNvSpPr>
            <p:nvPr/>
          </p:nvSpPr>
          <p:spPr bwMode="auto">
            <a:xfrm>
              <a:off x="2601" y="2042"/>
              <a:ext cx="909" cy="456"/>
            </a:xfrm>
            <a:custGeom>
              <a:avLst/>
              <a:gdLst>
                <a:gd name="T0" fmla="*/ 0 w 909"/>
                <a:gd name="T1" fmla="*/ 456 h 456"/>
                <a:gd name="T2" fmla="*/ 909 w 909"/>
                <a:gd name="T3" fmla="*/ 455 h 456"/>
                <a:gd name="T4" fmla="*/ 904 w 909"/>
                <a:gd name="T5" fmla="*/ 402 h 456"/>
                <a:gd name="T6" fmla="*/ 888 w 909"/>
                <a:gd name="T7" fmla="*/ 325 h 456"/>
                <a:gd name="T8" fmla="*/ 859 w 909"/>
                <a:gd name="T9" fmla="*/ 250 h 456"/>
                <a:gd name="T10" fmla="*/ 813 w 909"/>
                <a:gd name="T11" fmla="*/ 175 h 456"/>
                <a:gd name="T12" fmla="*/ 758 w 909"/>
                <a:gd name="T13" fmla="*/ 115 h 456"/>
                <a:gd name="T14" fmla="*/ 702 w 909"/>
                <a:gd name="T15" fmla="*/ 72 h 456"/>
                <a:gd name="T16" fmla="*/ 635 w 909"/>
                <a:gd name="T17" fmla="*/ 37 h 456"/>
                <a:gd name="T18" fmla="*/ 552 w 909"/>
                <a:gd name="T19" fmla="*/ 11 h 456"/>
                <a:gd name="T20" fmla="*/ 475 w 909"/>
                <a:gd name="T21" fmla="*/ 0 h 456"/>
                <a:gd name="T22" fmla="*/ 414 w 909"/>
                <a:gd name="T23" fmla="*/ 2 h 456"/>
                <a:gd name="T24" fmla="*/ 342 w 909"/>
                <a:gd name="T25" fmla="*/ 15 h 456"/>
                <a:gd name="T26" fmla="*/ 277 w 909"/>
                <a:gd name="T27" fmla="*/ 35 h 456"/>
                <a:gd name="T28" fmla="*/ 213 w 909"/>
                <a:gd name="T29" fmla="*/ 69 h 456"/>
                <a:gd name="T30" fmla="*/ 163 w 909"/>
                <a:gd name="T31" fmla="*/ 104 h 456"/>
                <a:gd name="T32" fmla="*/ 126 w 909"/>
                <a:gd name="T33" fmla="*/ 139 h 456"/>
                <a:gd name="T34" fmla="*/ 80 w 909"/>
                <a:gd name="T35" fmla="*/ 195 h 456"/>
                <a:gd name="T36" fmla="*/ 51 w 909"/>
                <a:gd name="T37" fmla="*/ 240 h 456"/>
                <a:gd name="T38" fmla="*/ 32 w 909"/>
                <a:gd name="T39" fmla="*/ 279 h 456"/>
                <a:gd name="T40" fmla="*/ 14 w 909"/>
                <a:gd name="T41" fmla="*/ 341 h 456"/>
                <a:gd name="T42" fmla="*/ 8 w 909"/>
                <a:gd name="T43" fmla="*/ 375 h 456"/>
                <a:gd name="T44" fmla="*/ 1 w 909"/>
                <a:gd name="T45" fmla="*/ 411 h 456"/>
                <a:gd name="T46" fmla="*/ 0 w 909"/>
                <a:gd name="T47" fmla="*/ 456 h 45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909"/>
                <a:gd name="T73" fmla="*/ 0 h 456"/>
                <a:gd name="T74" fmla="*/ 909 w 909"/>
                <a:gd name="T75" fmla="*/ 456 h 45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909" h="456">
                  <a:moveTo>
                    <a:pt x="0" y="456"/>
                  </a:moveTo>
                  <a:lnTo>
                    <a:pt x="909" y="455"/>
                  </a:lnTo>
                  <a:lnTo>
                    <a:pt x="904" y="402"/>
                  </a:lnTo>
                  <a:lnTo>
                    <a:pt x="888" y="325"/>
                  </a:lnTo>
                  <a:lnTo>
                    <a:pt x="859" y="250"/>
                  </a:lnTo>
                  <a:lnTo>
                    <a:pt x="813" y="175"/>
                  </a:lnTo>
                  <a:lnTo>
                    <a:pt x="758" y="115"/>
                  </a:lnTo>
                  <a:lnTo>
                    <a:pt x="702" y="72"/>
                  </a:lnTo>
                  <a:lnTo>
                    <a:pt x="635" y="37"/>
                  </a:lnTo>
                  <a:lnTo>
                    <a:pt x="552" y="11"/>
                  </a:lnTo>
                  <a:lnTo>
                    <a:pt x="475" y="0"/>
                  </a:lnTo>
                  <a:lnTo>
                    <a:pt x="414" y="2"/>
                  </a:lnTo>
                  <a:lnTo>
                    <a:pt x="342" y="15"/>
                  </a:lnTo>
                  <a:lnTo>
                    <a:pt x="277" y="35"/>
                  </a:lnTo>
                  <a:lnTo>
                    <a:pt x="213" y="69"/>
                  </a:lnTo>
                  <a:lnTo>
                    <a:pt x="163" y="104"/>
                  </a:lnTo>
                  <a:lnTo>
                    <a:pt x="126" y="139"/>
                  </a:lnTo>
                  <a:lnTo>
                    <a:pt x="80" y="195"/>
                  </a:lnTo>
                  <a:lnTo>
                    <a:pt x="51" y="240"/>
                  </a:lnTo>
                  <a:lnTo>
                    <a:pt x="32" y="279"/>
                  </a:lnTo>
                  <a:lnTo>
                    <a:pt x="14" y="341"/>
                  </a:lnTo>
                  <a:lnTo>
                    <a:pt x="8" y="375"/>
                  </a:lnTo>
                  <a:lnTo>
                    <a:pt x="1" y="411"/>
                  </a:lnTo>
                  <a:lnTo>
                    <a:pt x="0" y="456"/>
                  </a:lnTo>
                  <a:close/>
                </a:path>
              </a:pathLst>
            </a:custGeom>
            <a:solidFill>
              <a:srgbClr val="FFA7A9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97" name="Oval 33"/>
          <p:cNvSpPr>
            <a:spLocks noChangeArrowheads="1"/>
          </p:cNvSpPr>
          <p:nvPr/>
        </p:nvSpPr>
        <p:spPr bwMode="auto">
          <a:xfrm>
            <a:off x="2247900" y="2874963"/>
            <a:ext cx="1439863" cy="1439862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43" name="Line 41"/>
          <p:cNvSpPr>
            <a:spLocks noChangeShapeType="1"/>
          </p:cNvSpPr>
          <p:nvPr/>
        </p:nvSpPr>
        <p:spPr bwMode="auto">
          <a:xfrm>
            <a:off x="1144588" y="2105025"/>
            <a:ext cx="1095375" cy="1497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4" name="Line 42"/>
          <p:cNvSpPr>
            <a:spLocks noChangeShapeType="1"/>
          </p:cNvSpPr>
          <p:nvPr/>
        </p:nvSpPr>
        <p:spPr bwMode="auto">
          <a:xfrm>
            <a:off x="3063875" y="3743325"/>
            <a:ext cx="0" cy="132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5" name="Line 43"/>
          <p:cNvSpPr>
            <a:spLocks noChangeShapeType="1"/>
          </p:cNvSpPr>
          <p:nvPr/>
        </p:nvSpPr>
        <p:spPr bwMode="auto">
          <a:xfrm>
            <a:off x="2044700" y="2336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6" name="Oval 47"/>
          <p:cNvSpPr>
            <a:spLocks noChangeAspect="1" noChangeArrowheads="1"/>
          </p:cNvSpPr>
          <p:nvPr/>
        </p:nvSpPr>
        <p:spPr bwMode="auto">
          <a:xfrm>
            <a:off x="2005013" y="3597275"/>
            <a:ext cx="68262" cy="66675"/>
          </a:xfrm>
          <a:prstGeom prst="ellipse">
            <a:avLst/>
          </a:prstGeom>
          <a:solidFill>
            <a:srgbClr val="4E03C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7" name="Oval 49"/>
          <p:cNvSpPr>
            <a:spLocks noChangeAspect="1" noChangeArrowheads="1"/>
          </p:cNvSpPr>
          <p:nvPr/>
        </p:nvSpPr>
        <p:spPr bwMode="auto">
          <a:xfrm>
            <a:off x="3025775" y="5014913"/>
            <a:ext cx="68263" cy="66675"/>
          </a:xfrm>
          <a:prstGeom prst="ellipse">
            <a:avLst/>
          </a:prstGeom>
          <a:solidFill>
            <a:srgbClr val="4E03C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" name="Group 86"/>
          <p:cNvGrpSpPr>
            <a:grpSpLocks/>
          </p:cNvGrpSpPr>
          <p:nvPr/>
        </p:nvGrpSpPr>
        <p:grpSpPr bwMode="auto">
          <a:xfrm>
            <a:off x="1096963" y="1311275"/>
            <a:ext cx="1865312" cy="3584575"/>
            <a:chOff x="1938" y="1121"/>
            <a:chExt cx="1175" cy="2258"/>
          </a:xfrm>
        </p:grpSpPr>
        <p:sp>
          <p:nvSpPr>
            <p:cNvPr id="18531" name="Line 51"/>
            <p:cNvSpPr>
              <a:spLocks noChangeShapeType="1"/>
            </p:cNvSpPr>
            <p:nvPr/>
          </p:nvSpPr>
          <p:spPr bwMode="auto">
            <a:xfrm flipV="1">
              <a:off x="3113" y="2069"/>
              <a:ext cx="0" cy="13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32" name="Line 52"/>
            <p:cNvSpPr>
              <a:spLocks noChangeShapeType="1"/>
            </p:cNvSpPr>
            <p:nvPr/>
          </p:nvSpPr>
          <p:spPr bwMode="auto">
            <a:xfrm flipV="1">
              <a:off x="2426" y="1121"/>
              <a:ext cx="0" cy="9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33" name="Line 53"/>
            <p:cNvSpPr>
              <a:spLocks noChangeShapeType="1"/>
            </p:cNvSpPr>
            <p:nvPr/>
          </p:nvSpPr>
          <p:spPr bwMode="auto">
            <a:xfrm>
              <a:off x="1938" y="1615"/>
              <a:ext cx="962" cy="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82" name="Oval 18"/>
          <p:cNvSpPr>
            <a:spLocks noChangeAspect="1" noChangeArrowheads="1"/>
          </p:cNvSpPr>
          <p:nvPr/>
        </p:nvSpPr>
        <p:spPr bwMode="auto">
          <a:xfrm flipV="1">
            <a:off x="1079500" y="2022475"/>
            <a:ext cx="149225" cy="146050"/>
          </a:xfrm>
          <a:prstGeom prst="ellipse">
            <a:avLst/>
          </a:prstGeom>
          <a:solidFill>
            <a:srgbClr val="C42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8450" name="Group 55"/>
          <p:cNvGrpSpPr>
            <a:grpSpLocks/>
          </p:cNvGrpSpPr>
          <p:nvPr/>
        </p:nvGrpSpPr>
        <p:grpSpPr bwMode="auto">
          <a:xfrm>
            <a:off x="650875" y="1990725"/>
            <a:ext cx="530225" cy="620713"/>
            <a:chOff x="1200" y="1488"/>
            <a:chExt cx="352" cy="412"/>
          </a:xfrm>
        </p:grpSpPr>
        <p:sp>
          <p:nvSpPr>
            <p:cNvPr id="18529" name="Text Box 56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200">
                  <a:solidFill>
                    <a:srgbClr val="C42500"/>
                  </a:solidFill>
                  <a:latin typeface="GOST type B" pitchFamily="34" charset="0"/>
                </a:rPr>
                <a:t>А</a:t>
              </a:r>
            </a:p>
          </p:txBody>
        </p:sp>
        <p:sp>
          <p:nvSpPr>
            <p:cNvPr id="18530" name="Text Box 57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1800">
                  <a:solidFill>
                    <a:srgbClr val="C42500"/>
                  </a:solidFill>
                  <a:latin typeface="GOST type B" pitchFamily="34" charset="0"/>
                </a:rPr>
                <a:t>2</a:t>
              </a:r>
              <a:endParaRPr lang="ru-RU" sz="24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8451" name="Group 58"/>
          <p:cNvGrpSpPr>
            <a:grpSpLocks/>
          </p:cNvGrpSpPr>
          <p:nvPr/>
        </p:nvGrpSpPr>
        <p:grpSpPr bwMode="auto">
          <a:xfrm>
            <a:off x="1649413" y="4375150"/>
            <a:ext cx="558800" cy="635000"/>
            <a:chOff x="1200" y="1488"/>
            <a:chExt cx="352" cy="400"/>
          </a:xfrm>
        </p:grpSpPr>
        <p:sp>
          <p:nvSpPr>
            <p:cNvPr id="18527" name="Text Box 59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200">
                  <a:solidFill>
                    <a:srgbClr val="C42500"/>
                  </a:solidFill>
                  <a:latin typeface="GOST type B" pitchFamily="34" charset="0"/>
                </a:rPr>
                <a:t>А</a:t>
              </a:r>
            </a:p>
          </p:txBody>
        </p:sp>
        <p:sp>
          <p:nvSpPr>
            <p:cNvPr id="18528" name="Text Box 60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1800">
                  <a:solidFill>
                    <a:srgbClr val="C42500"/>
                  </a:solidFill>
                  <a:latin typeface="GOST type B" pitchFamily="34" charset="0"/>
                </a:rPr>
                <a:t>1</a:t>
              </a:r>
              <a:endParaRPr lang="ru-RU" sz="24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18452" name="Text Box 61"/>
          <p:cNvSpPr txBox="1">
            <a:spLocks noChangeAspect="1" noChangeArrowheads="1"/>
          </p:cNvSpPr>
          <p:nvPr/>
        </p:nvSpPr>
        <p:spPr bwMode="auto">
          <a:xfrm>
            <a:off x="2217738" y="3346450"/>
            <a:ext cx="434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3200">
                <a:solidFill>
                  <a:srgbClr val="4E03C9"/>
                </a:solidFill>
                <a:latin typeface="GOST type B" pitchFamily="34" charset="0"/>
              </a:rPr>
              <a:t>A</a:t>
            </a:r>
          </a:p>
        </p:txBody>
      </p:sp>
      <p:sp>
        <p:nvSpPr>
          <p:cNvPr id="18453" name="Text Box 64"/>
          <p:cNvSpPr txBox="1">
            <a:spLocks noChangeAspect="1" noChangeArrowheads="1"/>
          </p:cNvSpPr>
          <p:nvPr/>
        </p:nvSpPr>
        <p:spPr bwMode="auto">
          <a:xfrm>
            <a:off x="1881188" y="1576388"/>
            <a:ext cx="3905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en-US" sz="3200">
                <a:solidFill>
                  <a:schemeClr val="accent2"/>
                </a:solidFill>
                <a:latin typeface="GOST type B" pitchFamily="34" charset="0"/>
              </a:rPr>
              <a:t>i</a:t>
            </a:r>
            <a:endParaRPr lang="ru-RU" sz="3200">
              <a:solidFill>
                <a:schemeClr val="accent2"/>
              </a:solidFill>
              <a:latin typeface="GOST type B" pitchFamily="34" charset="0"/>
            </a:endParaRPr>
          </a:p>
        </p:txBody>
      </p:sp>
      <p:sp>
        <p:nvSpPr>
          <p:cNvPr id="18454" name="Text Box 65"/>
          <p:cNvSpPr txBox="1">
            <a:spLocks noChangeAspect="1" noChangeArrowheads="1"/>
          </p:cNvSpPr>
          <p:nvPr/>
        </p:nvSpPr>
        <p:spPr bwMode="auto">
          <a:xfrm>
            <a:off x="2008188" y="1787525"/>
            <a:ext cx="288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1800">
                <a:solidFill>
                  <a:schemeClr val="accent2"/>
                </a:solidFill>
                <a:latin typeface="GOST type B" pitchFamily="34" charset="0"/>
              </a:rPr>
              <a:t>2</a:t>
            </a:r>
            <a:endParaRPr lang="ru-RU" sz="2400">
              <a:solidFill>
                <a:schemeClr val="accent2"/>
              </a:solidFill>
              <a:latin typeface="GOST type B" pitchFamily="34" charset="0"/>
            </a:endParaRPr>
          </a:p>
        </p:txBody>
      </p:sp>
      <p:sp>
        <p:nvSpPr>
          <p:cNvPr id="18455" name="Line 70"/>
          <p:cNvSpPr>
            <a:spLocks noChangeShapeType="1"/>
          </p:cNvSpPr>
          <p:nvPr/>
        </p:nvSpPr>
        <p:spPr bwMode="auto">
          <a:xfrm>
            <a:off x="1871663" y="2089150"/>
            <a:ext cx="177800" cy="24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6" name="Text Box 69"/>
          <p:cNvSpPr txBox="1">
            <a:spLocks noChangeAspect="1" noChangeArrowheads="1"/>
          </p:cNvSpPr>
          <p:nvPr/>
        </p:nvSpPr>
        <p:spPr bwMode="auto">
          <a:xfrm>
            <a:off x="2305050" y="2324100"/>
            <a:ext cx="2682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en-US" sz="3200">
                <a:solidFill>
                  <a:srgbClr val="4E03C9"/>
                </a:solidFill>
                <a:latin typeface="GOST type B" pitchFamily="34" charset="0"/>
              </a:rPr>
              <a:t>i</a:t>
            </a:r>
            <a:endParaRPr lang="ru-RU" sz="3200">
              <a:solidFill>
                <a:srgbClr val="4E03C9"/>
              </a:solidFill>
              <a:latin typeface="GOST type B" pitchFamily="34" charset="0"/>
            </a:endParaRPr>
          </a:p>
        </p:txBody>
      </p:sp>
      <p:sp>
        <p:nvSpPr>
          <p:cNvPr id="18457" name="Oval 45"/>
          <p:cNvSpPr>
            <a:spLocks noChangeAspect="1" noChangeArrowheads="1"/>
          </p:cNvSpPr>
          <p:nvPr/>
        </p:nvSpPr>
        <p:spPr bwMode="auto">
          <a:xfrm>
            <a:off x="1814513" y="2036763"/>
            <a:ext cx="114300" cy="112712"/>
          </a:xfrm>
          <a:prstGeom prst="ellipse">
            <a:avLst/>
          </a:prstGeom>
          <a:solidFill>
            <a:srgbClr val="4E03C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3" name="Group 82"/>
          <p:cNvGrpSpPr>
            <a:grpSpLocks/>
          </p:cNvGrpSpPr>
          <p:nvPr/>
        </p:nvGrpSpPr>
        <p:grpSpPr bwMode="auto">
          <a:xfrm>
            <a:off x="2241550" y="4830763"/>
            <a:ext cx="1452563" cy="127000"/>
            <a:chOff x="2659" y="3338"/>
            <a:chExt cx="915" cy="80"/>
          </a:xfrm>
        </p:grpSpPr>
        <p:sp>
          <p:nvSpPr>
            <p:cNvPr id="18523" name="Line 74"/>
            <p:cNvSpPr>
              <a:spLocks noChangeShapeType="1"/>
            </p:cNvSpPr>
            <p:nvPr/>
          </p:nvSpPr>
          <p:spPr bwMode="auto">
            <a:xfrm>
              <a:off x="2659" y="3377"/>
              <a:ext cx="915" cy="0"/>
            </a:xfrm>
            <a:prstGeom prst="line">
              <a:avLst/>
            </a:prstGeom>
            <a:noFill/>
            <a:ln w="2857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524" name="Group 78"/>
            <p:cNvGrpSpPr>
              <a:grpSpLocks/>
            </p:cNvGrpSpPr>
            <p:nvPr/>
          </p:nvGrpSpPr>
          <p:grpSpPr bwMode="auto">
            <a:xfrm>
              <a:off x="2878" y="3338"/>
              <a:ext cx="91" cy="80"/>
              <a:chOff x="2878" y="3338"/>
              <a:chExt cx="91" cy="80"/>
            </a:xfrm>
          </p:grpSpPr>
          <p:sp>
            <p:nvSpPr>
              <p:cNvPr id="18525" name="Line 75"/>
              <p:cNvSpPr>
                <a:spLocks noChangeShapeType="1"/>
              </p:cNvSpPr>
              <p:nvPr/>
            </p:nvSpPr>
            <p:spPr bwMode="auto">
              <a:xfrm>
                <a:off x="2878" y="3338"/>
                <a:ext cx="91" cy="34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26" name="Line 77"/>
              <p:cNvSpPr>
                <a:spLocks noChangeShapeType="1"/>
              </p:cNvSpPr>
              <p:nvPr/>
            </p:nvSpPr>
            <p:spPr bwMode="auto">
              <a:xfrm flipV="1">
                <a:off x="2878" y="3374"/>
                <a:ext cx="91" cy="44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5" name="Group 79"/>
          <p:cNvGrpSpPr>
            <a:grpSpLocks/>
          </p:cNvGrpSpPr>
          <p:nvPr/>
        </p:nvGrpSpPr>
        <p:grpSpPr bwMode="auto">
          <a:xfrm rot="-2119692">
            <a:off x="1382713" y="1458913"/>
            <a:ext cx="144462" cy="127000"/>
            <a:chOff x="2878" y="3338"/>
            <a:chExt cx="91" cy="80"/>
          </a:xfrm>
        </p:grpSpPr>
        <p:sp>
          <p:nvSpPr>
            <p:cNvPr id="18521" name="Line 80"/>
            <p:cNvSpPr>
              <a:spLocks noChangeShapeType="1"/>
            </p:cNvSpPr>
            <p:nvPr/>
          </p:nvSpPr>
          <p:spPr bwMode="auto">
            <a:xfrm>
              <a:off x="2878" y="3338"/>
              <a:ext cx="91" cy="34"/>
            </a:xfrm>
            <a:prstGeom prst="line">
              <a:avLst/>
            </a:pr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22" name="Line 81"/>
            <p:cNvSpPr>
              <a:spLocks noChangeShapeType="1"/>
            </p:cNvSpPr>
            <p:nvPr/>
          </p:nvSpPr>
          <p:spPr bwMode="auto">
            <a:xfrm flipV="1">
              <a:off x="2878" y="3374"/>
              <a:ext cx="91" cy="44"/>
            </a:xfrm>
            <a:prstGeom prst="line">
              <a:avLst/>
            </a:pr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460" name="Group 91"/>
          <p:cNvGrpSpPr>
            <a:grpSpLocks/>
          </p:cNvGrpSpPr>
          <p:nvPr/>
        </p:nvGrpSpPr>
        <p:grpSpPr bwMode="auto">
          <a:xfrm>
            <a:off x="3167063" y="4786313"/>
            <a:ext cx="411162" cy="622300"/>
            <a:chOff x="3196" y="2942"/>
            <a:chExt cx="259" cy="392"/>
          </a:xfrm>
        </p:grpSpPr>
        <p:sp>
          <p:nvSpPr>
            <p:cNvPr id="18519" name="Text Box 68"/>
            <p:cNvSpPr txBox="1">
              <a:spLocks noChangeAspect="1" noChangeArrowheads="1"/>
            </p:cNvSpPr>
            <p:nvPr/>
          </p:nvSpPr>
          <p:spPr bwMode="auto">
            <a:xfrm>
              <a:off x="3260" y="3103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1800">
                  <a:solidFill>
                    <a:schemeClr val="accent2"/>
                  </a:solidFill>
                  <a:latin typeface="GOST type B" pitchFamily="34" charset="0"/>
                </a:rPr>
                <a:t>1</a:t>
              </a:r>
              <a:endParaRPr lang="ru-RU" sz="2400">
                <a:solidFill>
                  <a:schemeClr val="accent2"/>
                </a:solidFill>
                <a:latin typeface="GOST type B" pitchFamily="34" charset="0"/>
              </a:endParaRPr>
            </a:p>
          </p:txBody>
        </p:sp>
        <p:sp>
          <p:nvSpPr>
            <p:cNvPr id="18520" name="Text Box 67"/>
            <p:cNvSpPr txBox="1">
              <a:spLocks noChangeAspect="1" noChangeArrowheads="1"/>
            </p:cNvSpPr>
            <p:nvPr/>
          </p:nvSpPr>
          <p:spPr bwMode="auto">
            <a:xfrm>
              <a:off x="3196" y="2942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>
                  <a:solidFill>
                    <a:schemeClr val="accent2"/>
                  </a:solidFill>
                  <a:latin typeface="GOST type B" pitchFamily="34" charset="0"/>
                </a:rPr>
                <a:t>i</a:t>
              </a:r>
              <a:endParaRPr lang="ru-RU" sz="3200">
                <a:solidFill>
                  <a:schemeClr val="accent2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7" name="Group 83"/>
          <p:cNvGrpSpPr>
            <a:grpSpLocks/>
          </p:cNvGrpSpPr>
          <p:nvPr/>
        </p:nvGrpSpPr>
        <p:grpSpPr bwMode="auto">
          <a:xfrm rot="-2545612">
            <a:off x="2322513" y="3101975"/>
            <a:ext cx="144462" cy="127000"/>
            <a:chOff x="2878" y="3338"/>
            <a:chExt cx="91" cy="80"/>
          </a:xfrm>
        </p:grpSpPr>
        <p:sp>
          <p:nvSpPr>
            <p:cNvPr id="18517" name="Line 84"/>
            <p:cNvSpPr>
              <a:spLocks noChangeShapeType="1"/>
            </p:cNvSpPr>
            <p:nvPr/>
          </p:nvSpPr>
          <p:spPr bwMode="auto">
            <a:xfrm>
              <a:off x="2878" y="3338"/>
              <a:ext cx="91" cy="34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18" name="Line 85"/>
            <p:cNvSpPr>
              <a:spLocks noChangeShapeType="1"/>
            </p:cNvSpPr>
            <p:nvPr/>
          </p:nvSpPr>
          <p:spPr bwMode="auto">
            <a:xfrm flipV="1">
              <a:off x="2878" y="3374"/>
              <a:ext cx="91" cy="44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62" name="Text Box 90"/>
          <p:cNvSpPr txBox="1">
            <a:spLocks noChangeArrowheads="1"/>
          </p:cNvSpPr>
          <p:nvPr/>
        </p:nvSpPr>
        <p:spPr bwMode="auto">
          <a:xfrm>
            <a:off x="165100" y="5599112"/>
            <a:ext cx="8753475" cy="92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>
              <a:lnSpc>
                <a:spcPct val="85000"/>
              </a:lnSpc>
            </a:pP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При вращении точка описывает окружность, расположенную в плоскости уровня. Если ось вращения </a:t>
            </a:r>
            <a:r>
              <a:rPr lang="en-US" sz="1600" b="1" i="0" dirty="0" err="1">
                <a:solidFill>
                  <a:srgbClr val="800080"/>
                </a:solidFill>
                <a:latin typeface="Arial" charset="0"/>
                <a:cs typeface="Arial" charset="0"/>
              </a:rPr>
              <a:t>i</a:t>
            </a:r>
            <a:r>
              <a:rPr lang="en-US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  <a:sym typeface="Symbol" pitchFamily="18" charset="2"/>
              </a:rPr>
              <a:t>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П</a:t>
            </a:r>
            <a:r>
              <a:rPr lang="ru-RU" sz="1600" b="1" i="0" baseline="-25000" dirty="0">
                <a:solidFill>
                  <a:srgbClr val="800080"/>
                </a:solidFill>
                <a:latin typeface="Arial" charset="0"/>
                <a:cs typeface="Arial" charset="0"/>
              </a:rPr>
              <a:t>2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 , то на П</a:t>
            </a:r>
            <a:r>
              <a:rPr lang="ru-RU" sz="1600" b="1" i="0" baseline="-20000" dirty="0">
                <a:solidFill>
                  <a:srgbClr val="800080"/>
                </a:solidFill>
                <a:latin typeface="Arial" charset="0"/>
                <a:cs typeface="Arial" charset="0"/>
              </a:rPr>
              <a:t>2</a:t>
            </a:r>
            <a:r>
              <a:rPr lang="en-US" sz="1600" b="1" i="0" baseline="-20000" dirty="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 траектория движения точки проецируется в натуральную величину (окружность с центром  в точке </a:t>
            </a:r>
            <a:r>
              <a:rPr lang="en-US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i</a:t>
            </a:r>
            <a:r>
              <a:rPr lang="en-US" sz="1600" b="1" i="0" baseline="-20000" dirty="0">
                <a:solidFill>
                  <a:srgbClr val="800080"/>
                </a:solidFill>
                <a:latin typeface="Arial" charset="0"/>
                <a:cs typeface="Arial" charset="0"/>
              </a:rPr>
              <a:t>2</a:t>
            </a:r>
            <a:r>
              <a:rPr lang="ru-RU" sz="1600" b="1" i="0" baseline="-20000" dirty="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lang="en-US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)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  На П</a:t>
            </a:r>
            <a:r>
              <a:rPr lang="ru-RU" sz="1600" b="1" i="0" baseline="-20000" dirty="0">
                <a:solidFill>
                  <a:srgbClr val="800080"/>
                </a:solidFill>
                <a:latin typeface="Arial" charset="0"/>
                <a:cs typeface="Arial" charset="0"/>
              </a:rPr>
              <a:t>1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  она  проецируется в виде прямой, 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  <a:sym typeface="Symbol" pitchFamily="18" charset="2"/>
              </a:rPr>
              <a:t></a:t>
            </a:r>
            <a:r>
              <a:rPr lang="ru-RU" sz="1600" b="1" i="0" dirty="0">
                <a:latin typeface="Arial" charset="0"/>
                <a:cs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проекции оси вращения  </a:t>
            </a:r>
            <a:r>
              <a:rPr lang="en-US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i</a:t>
            </a:r>
            <a:r>
              <a:rPr lang="en-US" sz="1600" b="1" i="0" baseline="-20000" dirty="0">
                <a:solidFill>
                  <a:srgbClr val="800080"/>
                </a:solidFill>
                <a:latin typeface="Arial" charset="0"/>
                <a:cs typeface="Arial" charset="0"/>
              </a:rPr>
              <a:t>1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i="0" dirty="0">
                <a:latin typeface="Arial" charset="0"/>
                <a:cs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11357" name="Rectangle 93"/>
          <p:cNvSpPr>
            <a:spLocks noChangeArrowheads="1"/>
          </p:cNvSpPr>
          <p:nvPr/>
        </p:nvSpPr>
        <p:spPr bwMode="auto">
          <a:xfrm>
            <a:off x="3581400" y="1130300"/>
            <a:ext cx="5786438" cy="88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75000"/>
              </a:lnSpc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Сущность способа:</a:t>
            </a:r>
            <a:r>
              <a:rPr lang="ru-RU" dirty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</a:t>
            </a:r>
            <a:r>
              <a:rPr lang="ru-RU" sz="2000" dirty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геометрический     образ вращают вокруг проецирую-щей оси до частного положения</a:t>
            </a:r>
            <a:endParaRPr lang="ru-RU" sz="2000" dirty="0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</p:txBody>
      </p:sp>
      <p:grpSp>
        <p:nvGrpSpPr>
          <p:cNvPr id="18464" name="Group 168"/>
          <p:cNvGrpSpPr>
            <a:grpSpLocks/>
          </p:cNvGrpSpPr>
          <p:nvPr/>
        </p:nvGrpSpPr>
        <p:grpSpPr bwMode="auto">
          <a:xfrm>
            <a:off x="4730750" y="2525713"/>
            <a:ext cx="4059238" cy="579437"/>
            <a:chOff x="2936" y="1317"/>
            <a:chExt cx="2557" cy="365"/>
          </a:xfrm>
        </p:grpSpPr>
        <p:sp>
          <p:nvSpPr>
            <p:cNvPr id="11359" name="Rectangle 95"/>
            <p:cNvSpPr>
              <a:spLocks noChangeArrowheads="1"/>
            </p:cNvSpPr>
            <p:nvPr/>
          </p:nvSpPr>
          <p:spPr bwMode="auto">
            <a:xfrm>
              <a:off x="4756" y="1317"/>
              <a:ext cx="7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sz="3200" dirty="0" err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i</a:t>
              </a:r>
              <a:r>
                <a:rPr lang="ru-RU" sz="3200" baseline="-20000" dirty="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 </a:t>
              </a:r>
              <a:r>
                <a:rPr lang="ru-RU" dirty="0">
                  <a:solidFill>
                    <a:srgbClr val="CC0099"/>
                  </a:solidFill>
                  <a:sym typeface="Symbol" pitchFamily="18" charset="2"/>
                </a:rPr>
                <a:t></a:t>
              </a:r>
              <a:r>
                <a:rPr lang="ru-RU" dirty="0">
                  <a:sym typeface="Symbol" pitchFamily="18" charset="2"/>
                </a:rPr>
                <a:t> </a:t>
              </a:r>
              <a:r>
                <a:rPr lang="ru-RU" sz="320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П</a:t>
              </a:r>
              <a:r>
                <a:rPr lang="en-US" sz="3200" baseline="-20000" dirty="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2</a:t>
              </a:r>
              <a:r>
                <a:rPr lang="ru-RU" sz="3200" baseline="-20000" dirty="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 </a:t>
              </a:r>
              <a:endParaRPr lang="ru-RU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endParaRPr>
            </a:p>
          </p:txBody>
        </p:sp>
        <p:sp>
          <p:nvSpPr>
            <p:cNvPr id="11361" name="Rectangle 97"/>
            <p:cNvSpPr>
              <a:spLocks noChangeArrowheads="1"/>
            </p:cNvSpPr>
            <p:nvPr/>
          </p:nvSpPr>
          <p:spPr bwMode="auto">
            <a:xfrm>
              <a:off x="2936" y="1336"/>
              <a:ext cx="198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dirty="0" err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i</a:t>
              </a:r>
              <a:r>
                <a:rPr lang="ru-RU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 – </a:t>
              </a:r>
              <a:r>
                <a:rPr lang="ru-RU" sz="200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ось вращения</a:t>
              </a:r>
              <a:r>
                <a:rPr lang="ru-RU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;</a:t>
              </a:r>
              <a:endParaRPr lang="ru-RU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</p:grpSp>
      <p:sp>
        <p:nvSpPr>
          <p:cNvPr id="18465" name="Line 106"/>
          <p:cNvSpPr>
            <a:spLocks noChangeShapeType="1"/>
          </p:cNvSpPr>
          <p:nvPr/>
        </p:nvSpPr>
        <p:spPr bwMode="auto">
          <a:xfrm>
            <a:off x="2952750" y="3590925"/>
            <a:ext cx="109538" cy="15081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66" name="Line 62"/>
          <p:cNvSpPr>
            <a:spLocks noChangeShapeType="1"/>
          </p:cNvSpPr>
          <p:nvPr/>
        </p:nvSpPr>
        <p:spPr bwMode="auto">
          <a:xfrm flipH="1">
            <a:off x="2249488" y="3584575"/>
            <a:ext cx="4762" cy="1309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71" name="Line 107"/>
          <p:cNvSpPr>
            <a:spLocks noChangeShapeType="1"/>
          </p:cNvSpPr>
          <p:nvPr/>
        </p:nvSpPr>
        <p:spPr bwMode="auto">
          <a:xfrm>
            <a:off x="2160588" y="3586163"/>
            <a:ext cx="165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94" name="Oval 30"/>
          <p:cNvSpPr>
            <a:spLocks noChangeAspect="1" noChangeArrowheads="1"/>
          </p:cNvSpPr>
          <p:nvPr/>
        </p:nvSpPr>
        <p:spPr bwMode="auto">
          <a:xfrm>
            <a:off x="2166938" y="4824413"/>
            <a:ext cx="149225" cy="146050"/>
          </a:xfrm>
          <a:prstGeom prst="ellipse">
            <a:avLst/>
          </a:prstGeom>
          <a:solidFill>
            <a:srgbClr val="C42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98" name="Oval 34"/>
          <p:cNvSpPr>
            <a:spLocks noChangeAspect="1" noChangeArrowheads="1"/>
          </p:cNvSpPr>
          <p:nvPr/>
        </p:nvSpPr>
        <p:spPr bwMode="auto">
          <a:xfrm flipV="1">
            <a:off x="2179638" y="3524250"/>
            <a:ext cx="149225" cy="14605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73" name="Text Box 109"/>
          <p:cNvSpPr txBox="1">
            <a:spLocks noChangeArrowheads="1"/>
          </p:cNvSpPr>
          <p:nvPr/>
        </p:nvSpPr>
        <p:spPr bwMode="auto">
          <a:xfrm>
            <a:off x="6081713" y="3160713"/>
            <a:ext cx="1289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000" b="1">
                <a:solidFill>
                  <a:srgbClr val="C42500"/>
                </a:solidFill>
                <a:latin typeface="Arial" charset="0"/>
                <a:cs typeface="Arial" charset="0"/>
              </a:rPr>
              <a:t>Чертеж</a:t>
            </a:r>
            <a:r>
              <a:rPr lang="ru-RU" sz="2000">
                <a:solidFill>
                  <a:srgbClr val="C42500"/>
                </a:solidFill>
                <a:latin typeface="Arial" charset="0"/>
                <a:cs typeface="Arial" charset="0"/>
              </a:rPr>
              <a:t>:</a:t>
            </a:r>
          </a:p>
        </p:txBody>
      </p:sp>
      <p:grpSp>
        <p:nvGrpSpPr>
          <p:cNvPr id="19" name="Group 155"/>
          <p:cNvGrpSpPr>
            <a:grpSpLocks/>
          </p:cNvGrpSpPr>
          <p:nvPr/>
        </p:nvGrpSpPr>
        <p:grpSpPr bwMode="auto">
          <a:xfrm>
            <a:off x="7277100" y="3757613"/>
            <a:ext cx="1152525" cy="1458912"/>
            <a:chOff x="4846" y="2367"/>
            <a:chExt cx="726" cy="919"/>
          </a:xfrm>
        </p:grpSpPr>
        <p:sp>
          <p:nvSpPr>
            <p:cNvPr id="18504" name="Line 141"/>
            <p:cNvSpPr>
              <a:spLocks noChangeAspect="1" noChangeShapeType="1"/>
            </p:cNvSpPr>
            <p:nvPr/>
          </p:nvSpPr>
          <p:spPr bwMode="auto">
            <a:xfrm>
              <a:off x="5290" y="2367"/>
              <a:ext cx="0" cy="8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505" name="Group 150"/>
            <p:cNvGrpSpPr>
              <a:grpSpLocks/>
            </p:cNvGrpSpPr>
            <p:nvPr/>
          </p:nvGrpSpPr>
          <p:grpSpPr bwMode="auto">
            <a:xfrm>
              <a:off x="4846" y="3031"/>
              <a:ext cx="726" cy="255"/>
              <a:chOff x="4846" y="3031"/>
              <a:chExt cx="726" cy="255"/>
            </a:xfrm>
          </p:grpSpPr>
          <p:grpSp>
            <p:nvGrpSpPr>
              <p:cNvPr id="18506" name="Group 149"/>
              <p:cNvGrpSpPr>
                <a:grpSpLocks/>
              </p:cNvGrpSpPr>
              <p:nvPr/>
            </p:nvGrpSpPr>
            <p:grpSpPr bwMode="auto">
              <a:xfrm>
                <a:off x="4846" y="3194"/>
                <a:ext cx="444" cy="52"/>
                <a:chOff x="4846" y="3194"/>
                <a:chExt cx="444" cy="52"/>
              </a:xfrm>
            </p:grpSpPr>
            <p:grpSp>
              <p:nvGrpSpPr>
                <p:cNvPr id="18511" name="Group 135"/>
                <p:cNvGrpSpPr>
                  <a:grpSpLocks/>
                </p:cNvGrpSpPr>
                <p:nvPr/>
              </p:nvGrpSpPr>
              <p:grpSpPr bwMode="auto">
                <a:xfrm>
                  <a:off x="4989" y="3194"/>
                  <a:ext cx="74" cy="52"/>
                  <a:chOff x="2878" y="3338"/>
                  <a:chExt cx="91" cy="80"/>
                </a:xfrm>
              </p:grpSpPr>
              <p:sp>
                <p:nvSpPr>
                  <p:cNvPr id="18513" name="Line 136"/>
                  <p:cNvSpPr>
                    <a:spLocks noChangeShapeType="1"/>
                  </p:cNvSpPr>
                  <p:nvPr/>
                </p:nvSpPr>
                <p:spPr bwMode="auto">
                  <a:xfrm>
                    <a:off x="2878" y="3338"/>
                    <a:ext cx="91" cy="34"/>
                  </a:xfrm>
                  <a:prstGeom prst="line">
                    <a:avLst/>
                  </a:prstGeom>
                  <a:noFill/>
                  <a:ln w="12700">
                    <a:solidFill>
                      <a:srgbClr val="C425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514" name="Line 1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78" y="3374"/>
                    <a:ext cx="91" cy="44"/>
                  </a:xfrm>
                  <a:prstGeom prst="line">
                    <a:avLst/>
                  </a:prstGeom>
                  <a:noFill/>
                  <a:ln w="12700">
                    <a:solidFill>
                      <a:srgbClr val="C425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8512" name="Line 138"/>
                <p:cNvSpPr>
                  <a:spLocks noChangeShapeType="1"/>
                </p:cNvSpPr>
                <p:nvPr/>
              </p:nvSpPr>
              <p:spPr bwMode="auto">
                <a:xfrm>
                  <a:off x="4846" y="3218"/>
                  <a:ext cx="444" cy="0"/>
                </a:xfrm>
                <a:prstGeom prst="line">
                  <a:avLst/>
                </a:prstGeom>
                <a:noFill/>
                <a:ln w="9525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8507" name="Oval 144"/>
              <p:cNvSpPr>
                <a:spLocks noChangeAspect="1" noChangeArrowheads="1"/>
              </p:cNvSpPr>
              <p:nvPr/>
            </p:nvSpPr>
            <p:spPr bwMode="auto">
              <a:xfrm>
                <a:off x="5253" y="3179"/>
                <a:ext cx="71" cy="71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8508" name="Group 148"/>
              <p:cNvGrpSpPr>
                <a:grpSpLocks/>
              </p:cNvGrpSpPr>
              <p:nvPr/>
            </p:nvGrpSpPr>
            <p:grpSpPr bwMode="auto">
              <a:xfrm>
                <a:off x="5303" y="3031"/>
                <a:ext cx="269" cy="255"/>
                <a:chOff x="5303" y="3031"/>
                <a:chExt cx="269" cy="255"/>
              </a:xfrm>
            </p:grpSpPr>
            <p:sp>
              <p:nvSpPr>
                <p:cNvPr id="18509" name="Text Box 14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303" y="3031"/>
                  <a:ext cx="258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2000">
                      <a:solidFill>
                        <a:srgbClr val="C42500"/>
                      </a:solidFill>
                      <a:latin typeface="GOST type B" pitchFamily="34" charset="0"/>
                    </a:rPr>
                    <a:t>А</a:t>
                  </a:r>
                  <a:r>
                    <a:rPr lang="ru-RU" sz="2000">
                      <a:solidFill>
                        <a:srgbClr val="C42500"/>
                      </a:solidFill>
                      <a:sym typeface="Symbol" pitchFamily="18" charset="2"/>
                    </a:rPr>
                    <a:t></a:t>
                  </a:r>
                  <a:endParaRPr lang="ru-RU" sz="2000" baseline="-20000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8510" name="Text Box 14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404" y="3103"/>
                  <a:ext cx="168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en-US" sz="2000" baseline="-20000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  <a:endParaRPr lang="ru-RU" sz="2000" baseline="-20000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</p:grpSp>
      </p:grpSp>
      <p:grpSp>
        <p:nvGrpSpPr>
          <p:cNvPr id="24" name="Group 152"/>
          <p:cNvGrpSpPr>
            <a:grpSpLocks/>
          </p:cNvGrpSpPr>
          <p:nvPr/>
        </p:nvGrpSpPr>
        <p:grpSpPr bwMode="auto">
          <a:xfrm>
            <a:off x="7285038" y="3494088"/>
            <a:ext cx="1131887" cy="420687"/>
            <a:chOff x="4851" y="2201"/>
            <a:chExt cx="713" cy="265"/>
          </a:xfrm>
        </p:grpSpPr>
        <p:grpSp>
          <p:nvGrpSpPr>
            <p:cNvPr id="18495" name="Group 151"/>
            <p:cNvGrpSpPr>
              <a:grpSpLocks/>
            </p:cNvGrpSpPr>
            <p:nvPr/>
          </p:nvGrpSpPr>
          <p:grpSpPr bwMode="auto">
            <a:xfrm>
              <a:off x="4851" y="2275"/>
              <a:ext cx="443" cy="191"/>
              <a:chOff x="4851" y="2275"/>
              <a:chExt cx="443" cy="191"/>
            </a:xfrm>
          </p:grpSpPr>
          <p:sp>
            <p:nvSpPr>
              <p:cNvPr id="18500" name="Freeform 130"/>
              <p:cNvSpPr>
                <a:spLocks/>
              </p:cNvSpPr>
              <p:nvPr/>
            </p:nvSpPr>
            <p:spPr bwMode="auto">
              <a:xfrm>
                <a:off x="4851" y="2294"/>
                <a:ext cx="443" cy="172"/>
              </a:xfrm>
              <a:custGeom>
                <a:avLst/>
                <a:gdLst>
                  <a:gd name="T0" fmla="*/ 0 w 443"/>
                  <a:gd name="T1" fmla="*/ 172 h 172"/>
                  <a:gd name="T2" fmla="*/ 43 w 443"/>
                  <a:gd name="T3" fmla="*/ 100 h 172"/>
                  <a:gd name="T4" fmla="*/ 115 w 443"/>
                  <a:gd name="T5" fmla="*/ 39 h 172"/>
                  <a:gd name="T6" fmla="*/ 211 w 443"/>
                  <a:gd name="T7" fmla="*/ 5 h 172"/>
                  <a:gd name="T8" fmla="*/ 312 w 443"/>
                  <a:gd name="T9" fmla="*/ 8 h 172"/>
                  <a:gd name="T10" fmla="*/ 392 w 443"/>
                  <a:gd name="T11" fmla="*/ 36 h 172"/>
                  <a:gd name="T12" fmla="*/ 443 w 443"/>
                  <a:gd name="T13" fmla="*/ 72 h 1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3"/>
                  <a:gd name="T22" fmla="*/ 0 h 172"/>
                  <a:gd name="T23" fmla="*/ 443 w 443"/>
                  <a:gd name="T24" fmla="*/ 172 h 1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3" h="172">
                    <a:moveTo>
                      <a:pt x="0" y="172"/>
                    </a:moveTo>
                    <a:cubicBezTo>
                      <a:pt x="12" y="147"/>
                      <a:pt x="24" y="122"/>
                      <a:pt x="43" y="100"/>
                    </a:cubicBezTo>
                    <a:cubicBezTo>
                      <a:pt x="62" y="78"/>
                      <a:pt x="87" y="55"/>
                      <a:pt x="115" y="39"/>
                    </a:cubicBezTo>
                    <a:cubicBezTo>
                      <a:pt x="143" y="23"/>
                      <a:pt x="178" y="10"/>
                      <a:pt x="211" y="5"/>
                    </a:cubicBezTo>
                    <a:cubicBezTo>
                      <a:pt x="244" y="0"/>
                      <a:pt x="282" y="3"/>
                      <a:pt x="312" y="8"/>
                    </a:cubicBezTo>
                    <a:cubicBezTo>
                      <a:pt x="342" y="13"/>
                      <a:pt x="370" y="25"/>
                      <a:pt x="392" y="36"/>
                    </a:cubicBezTo>
                    <a:cubicBezTo>
                      <a:pt x="414" y="47"/>
                      <a:pt x="436" y="68"/>
                      <a:pt x="443" y="72"/>
                    </a:cubicBezTo>
                  </a:path>
                </a:pathLst>
              </a:custGeom>
              <a:noFill/>
              <a:ln w="1270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8501" name="Group 132"/>
              <p:cNvGrpSpPr>
                <a:grpSpLocks/>
              </p:cNvGrpSpPr>
              <p:nvPr/>
            </p:nvGrpSpPr>
            <p:grpSpPr bwMode="auto">
              <a:xfrm rot="263923">
                <a:off x="5083" y="2275"/>
                <a:ext cx="74" cy="52"/>
                <a:chOff x="2878" y="3338"/>
                <a:chExt cx="91" cy="80"/>
              </a:xfrm>
            </p:grpSpPr>
            <p:sp>
              <p:nvSpPr>
                <p:cNvPr id="18502" name="Line 133"/>
                <p:cNvSpPr>
                  <a:spLocks noChangeShapeType="1"/>
                </p:cNvSpPr>
                <p:nvPr/>
              </p:nvSpPr>
              <p:spPr bwMode="auto">
                <a:xfrm>
                  <a:off x="2878" y="3338"/>
                  <a:ext cx="91" cy="34"/>
                </a:xfrm>
                <a:prstGeom prst="line">
                  <a:avLst/>
                </a:prstGeom>
                <a:noFill/>
                <a:ln w="1270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03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2878" y="3374"/>
                  <a:ext cx="91" cy="44"/>
                </a:xfrm>
                <a:prstGeom prst="line">
                  <a:avLst/>
                </a:prstGeom>
                <a:noFill/>
                <a:ln w="1270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8496" name="Oval 140"/>
            <p:cNvSpPr>
              <a:spLocks noChangeAspect="1" noChangeArrowheads="1"/>
            </p:cNvSpPr>
            <p:nvPr/>
          </p:nvSpPr>
          <p:spPr bwMode="auto">
            <a:xfrm>
              <a:off x="5254" y="2329"/>
              <a:ext cx="71" cy="71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8497" name="Group 143"/>
            <p:cNvGrpSpPr>
              <a:grpSpLocks/>
            </p:cNvGrpSpPr>
            <p:nvPr/>
          </p:nvGrpSpPr>
          <p:grpSpPr bwMode="auto">
            <a:xfrm>
              <a:off x="5306" y="2201"/>
              <a:ext cx="258" cy="255"/>
              <a:chOff x="5306" y="2201"/>
              <a:chExt cx="258" cy="255"/>
            </a:xfrm>
          </p:grpSpPr>
          <p:sp>
            <p:nvSpPr>
              <p:cNvPr id="18498" name="Text Box 139"/>
              <p:cNvSpPr txBox="1">
                <a:spLocks noChangeAspect="1" noChangeArrowheads="1"/>
              </p:cNvSpPr>
              <p:nvPr/>
            </p:nvSpPr>
            <p:spPr bwMode="auto">
              <a:xfrm>
                <a:off x="5306" y="2201"/>
                <a:ext cx="25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2000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  <a:r>
                  <a:rPr lang="ru-RU" sz="2000">
                    <a:solidFill>
                      <a:srgbClr val="C42500"/>
                    </a:solidFill>
                    <a:sym typeface="Symbol" pitchFamily="18" charset="2"/>
                  </a:rPr>
                  <a:t></a:t>
                </a:r>
                <a:endParaRPr lang="ru-RU" sz="2000" baseline="-20000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8499" name="Text Box 142"/>
              <p:cNvSpPr txBox="1">
                <a:spLocks noChangeAspect="1" noChangeArrowheads="1"/>
              </p:cNvSpPr>
              <p:nvPr/>
            </p:nvSpPr>
            <p:spPr bwMode="auto">
              <a:xfrm>
                <a:off x="5407" y="2273"/>
                <a:ext cx="138" cy="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2000" baseline="-20000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</a:p>
            </p:txBody>
          </p:sp>
        </p:grpSp>
      </p:grpSp>
      <p:grpSp>
        <p:nvGrpSpPr>
          <p:cNvPr id="28" name="Group 159"/>
          <p:cNvGrpSpPr>
            <a:grpSpLocks noChangeAspect="1"/>
          </p:cNvGrpSpPr>
          <p:nvPr/>
        </p:nvGrpSpPr>
        <p:grpSpPr bwMode="auto">
          <a:xfrm rot="5658037">
            <a:off x="7691438" y="4933950"/>
            <a:ext cx="173037" cy="169863"/>
            <a:chOff x="4826" y="2422"/>
            <a:chExt cx="157" cy="151"/>
          </a:xfrm>
        </p:grpSpPr>
        <p:sp>
          <p:nvSpPr>
            <p:cNvPr id="18493" name="Arc 160"/>
            <p:cNvSpPr>
              <a:spLocks noChangeAspect="1"/>
            </p:cNvSpPr>
            <p:nvPr/>
          </p:nvSpPr>
          <p:spPr bwMode="auto">
            <a:xfrm rot="-5400000">
              <a:off x="4829" y="2419"/>
              <a:ext cx="151" cy="15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4" name="Oval 161"/>
            <p:cNvSpPr>
              <a:spLocks noChangeAspect="1" noChangeArrowheads="1"/>
            </p:cNvSpPr>
            <p:nvPr/>
          </p:nvSpPr>
          <p:spPr bwMode="auto">
            <a:xfrm rot="-5400000">
              <a:off x="4907" y="2511"/>
              <a:ext cx="25" cy="25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rgbClr val="C425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9" name="Group 153"/>
          <p:cNvGrpSpPr>
            <a:grpSpLocks/>
          </p:cNvGrpSpPr>
          <p:nvPr/>
        </p:nvGrpSpPr>
        <p:grpSpPr bwMode="auto">
          <a:xfrm>
            <a:off x="6305550" y="3683000"/>
            <a:ext cx="1851025" cy="1838325"/>
            <a:chOff x="4234" y="2320"/>
            <a:chExt cx="1166" cy="1158"/>
          </a:xfrm>
        </p:grpSpPr>
        <p:sp>
          <p:nvSpPr>
            <p:cNvPr id="18476" name="Line 111"/>
            <p:cNvSpPr>
              <a:spLocks noChangeAspect="1" noChangeShapeType="1"/>
            </p:cNvSpPr>
            <p:nvPr/>
          </p:nvSpPr>
          <p:spPr bwMode="auto">
            <a:xfrm flipH="1">
              <a:off x="4427" y="2784"/>
              <a:ext cx="96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7" name="Line 112"/>
            <p:cNvSpPr>
              <a:spLocks noChangeAspect="1" noChangeShapeType="1"/>
            </p:cNvSpPr>
            <p:nvPr/>
          </p:nvSpPr>
          <p:spPr bwMode="auto">
            <a:xfrm>
              <a:off x="4848" y="2465"/>
              <a:ext cx="0" cy="7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8" name="Text Box 114"/>
            <p:cNvSpPr txBox="1">
              <a:spLocks noChangeAspect="1" noChangeArrowheads="1"/>
            </p:cNvSpPr>
            <p:nvPr/>
          </p:nvSpPr>
          <p:spPr bwMode="auto">
            <a:xfrm>
              <a:off x="4419" y="2776"/>
              <a:ext cx="3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000">
                  <a:latin typeface="GOST type B" pitchFamily="34" charset="0"/>
                </a:rPr>
                <a:t>П</a:t>
              </a:r>
              <a:r>
                <a:rPr lang="ru-RU" sz="2000" baseline="-20000">
                  <a:latin typeface="GOST type B" pitchFamily="34" charset="0"/>
                </a:rPr>
                <a:t>1</a:t>
              </a:r>
            </a:p>
          </p:txBody>
        </p:sp>
        <p:sp>
          <p:nvSpPr>
            <p:cNvPr id="18479" name="Text Box 115"/>
            <p:cNvSpPr txBox="1">
              <a:spLocks noChangeAspect="1" noChangeArrowheads="1"/>
            </p:cNvSpPr>
            <p:nvPr/>
          </p:nvSpPr>
          <p:spPr bwMode="auto">
            <a:xfrm>
              <a:off x="4437" y="2538"/>
              <a:ext cx="3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000">
                  <a:latin typeface="GOST type B" pitchFamily="34" charset="0"/>
                </a:rPr>
                <a:t>П</a:t>
              </a:r>
              <a:r>
                <a:rPr lang="ru-RU" sz="2000" baseline="-20000">
                  <a:latin typeface="GOST type B" pitchFamily="34" charset="0"/>
                </a:rPr>
                <a:t>2</a:t>
              </a:r>
            </a:p>
          </p:txBody>
        </p:sp>
        <p:sp>
          <p:nvSpPr>
            <p:cNvPr id="18480" name="Text Box 116"/>
            <p:cNvSpPr txBox="1">
              <a:spLocks noChangeAspect="1" noChangeArrowheads="1"/>
            </p:cNvSpPr>
            <p:nvPr/>
          </p:nvSpPr>
          <p:spPr bwMode="auto">
            <a:xfrm>
              <a:off x="4632" y="3177"/>
              <a:ext cx="3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000">
                  <a:solidFill>
                    <a:schemeClr val="accent2"/>
                  </a:solidFill>
                  <a:latin typeface="GOST type B" pitchFamily="34" charset="0"/>
                </a:rPr>
                <a:t>А</a:t>
              </a:r>
              <a:r>
                <a:rPr lang="ru-RU" sz="2000" baseline="-20000">
                  <a:solidFill>
                    <a:schemeClr val="accent2"/>
                  </a:solidFill>
                  <a:latin typeface="GOST type B" pitchFamily="34" charset="0"/>
                </a:rPr>
                <a:t>1</a:t>
              </a:r>
            </a:p>
          </p:txBody>
        </p:sp>
        <p:sp>
          <p:nvSpPr>
            <p:cNvPr id="18481" name="Text Box 117"/>
            <p:cNvSpPr txBox="1">
              <a:spLocks noChangeAspect="1" noChangeArrowheads="1"/>
            </p:cNvSpPr>
            <p:nvPr/>
          </p:nvSpPr>
          <p:spPr bwMode="auto">
            <a:xfrm>
              <a:off x="4550" y="2320"/>
              <a:ext cx="3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000">
                  <a:solidFill>
                    <a:schemeClr val="accent2"/>
                  </a:solidFill>
                  <a:latin typeface="GOST type B" pitchFamily="34" charset="0"/>
                </a:rPr>
                <a:t>А</a:t>
              </a:r>
              <a:r>
                <a:rPr lang="ru-RU" sz="2000" baseline="-20000">
                  <a:solidFill>
                    <a:schemeClr val="accent2"/>
                  </a:solidFill>
                  <a:latin typeface="GOST type B" pitchFamily="34" charset="0"/>
                </a:rPr>
                <a:t>2</a:t>
              </a:r>
            </a:p>
          </p:txBody>
        </p:sp>
        <p:sp>
          <p:nvSpPr>
            <p:cNvPr id="18482" name="Text Box 118"/>
            <p:cNvSpPr txBox="1">
              <a:spLocks noChangeAspect="1" noChangeArrowheads="1"/>
            </p:cNvSpPr>
            <p:nvPr/>
          </p:nvSpPr>
          <p:spPr bwMode="auto">
            <a:xfrm>
              <a:off x="4234" y="2653"/>
              <a:ext cx="3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2000">
                  <a:latin typeface="GOST type B" pitchFamily="34" charset="0"/>
                </a:rPr>
                <a:t>x</a:t>
              </a:r>
              <a:endParaRPr lang="ru-RU" sz="2000" baseline="-20000">
                <a:latin typeface="GOST type B" pitchFamily="34" charset="0"/>
              </a:endParaRPr>
            </a:p>
          </p:txBody>
        </p:sp>
        <p:grpSp>
          <p:nvGrpSpPr>
            <p:cNvPr id="18483" name="Group 119"/>
            <p:cNvGrpSpPr>
              <a:grpSpLocks noChangeAspect="1"/>
            </p:cNvGrpSpPr>
            <p:nvPr/>
          </p:nvGrpSpPr>
          <p:grpSpPr bwMode="auto">
            <a:xfrm>
              <a:off x="4742" y="2673"/>
              <a:ext cx="109" cy="107"/>
              <a:chOff x="4826" y="2422"/>
              <a:chExt cx="157" cy="151"/>
            </a:xfrm>
          </p:grpSpPr>
          <p:sp>
            <p:nvSpPr>
              <p:cNvPr id="18491" name="Arc 120"/>
              <p:cNvSpPr>
                <a:spLocks noChangeAspect="1"/>
              </p:cNvSpPr>
              <p:nvPr/>
            </p:nvSpPr>
            <p:spPr bwMode="auto">
              <a:xfrm rot="-5400000">
                <a:off x="4829" y="2419"/>
                <a:ext cx="151" cy="15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92" name="Oval 121"/>
              <p:cNvSpPr>
                <a:spLocks noChangeAspect="1" noChangeArrowheads="1"/>
              </p:cNvSpPr>
              <p:nvPr/>
            </p:nvSpPr>
            <p:spPr bwMode="auto">
              <a:xfrm rot="-5400000">
                <a:off x="4907" y="2511"/>
                <a:ext cx="25" cy="2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8484" name="Line 125"/>
            <p:cNvSpPr>
              <a:spLocks noChangeShapeType="1"/>
            </p:cNvSpPr>
            <p:nvPr/>
          </p:nvSpPr>
          <p:spPr bwMode="auto">
            <a:xfrm>
              <a:off x="5109" y="2582"/>
              <a:ext cx="0" cy="29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5" name="Line 126"/>
            <p:cNvSpPr>
              <a:spLocks noChangeShapeType="1"/>
            </p:cNvSpPr>
            <p:nvPr/>
          </p:nvSpPr>
          <p:spPr bwMode="auto">
            <a:xfrm>
              <a:off x="5109" y="2874"/>
              <a:ext cx="0" cy="533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6" name="Oval 127"/>
            <p:cNvSpPr>
              <a:spLocks noChangeAspect="1" noChangeArrowheads="1"/>
            </p:cNvSpPr>
            <p:nvPr/>
          </p:nvSpPr>
          <p:spPr bwMode="auto">
            <a:xfrm>
              <a:off x="5081" y="2552"/>
              <a:ext cx="55" cy="5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7" name="Text Box 128"/>
            <p:cNvSpPr txBox="1">
              <a:spLocks noChangeAspect="1" noChangeArrowheads="1"/>
            </p:cNvSpPr>
            <p:nvPr/>
          </p:nvSpPr>
          <p:spPr bwMode="auto">
            <a:xfrm>
              <a:off x="5097" y="3228"/>
              <a:ext cx="3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2000">
                  <a:solidFill>
                    <a:schemeClr val="accent2"/>
                  </a:solidFill>
                  <a:latin typeface="GOST type B" pitchFamily="34" charset="0"/>
                </a:rPr>
                <a:t>i</a:t>
              </a:r>
              <a:r>
                <a:rPr lang="ru-RU" sz="2000" baseline="-20000">
                  <a:solidFill>
                    <a:schemeClr val="accent2"/>
                  </a:solidFill>
                  <a:latin typeface="GOST type B" pitchFamily="34" charset="0"/>
                </a:rPr>
                <a:t>1</a:t>
              </a:r>
            </a:p>
          </p:txBody>
        </p:sp>
        <p:sp>
          <p:nvSpPr>
            <p:cNvPr id="18488" name="Text Box 131"/>
            <p:cNvSpPr txBox="1">
              <a:spLocks noChangeAspect="1" noChangeArrowheads="1"/>
            </p:cNvSpPr>
            <p:nvPr/>
          </p:nvSpPr>
          <p:spPr bwMode="auto">
            <a:xfrm>
              <a:off x="4914" y="2533"/>
              <a:ext cx="3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2000">
                  <a:solidFill>
                    <a:schemeClr val="accent2"/>
                  </a:solidFill>
                  <a:latin typeface="GOST type B" pitchFamily="34" charset="0"/>
                </a:rPr>
                <a:t>i</a:t>
              </a:r>
              <a:r>
                <a:rPr lang="en-US" sz="2000" baseline="-20000">
                  <a:solidFill>
                    <a:schemeClr val="accent2"/>
                  </a:solidFill>
                  <a:latin typeface="GOST type B" pitchFamily="34" charset="0"/>
                </a:rPr>
                <a:t>2</a:t>
              </a:r>
              <a:endParaRPr lang="ru-RU" sz="2000" baseline="-20000">
                <a:solidFill>
                  <a:schemeClr val="accent2"/>
                </a:solidFill>
                <a:latin typeface="GOST type B" pitchFamily="34" charset="0"/>
              </a:endParaRPr>
            </a:p>
          </p:txBody>
        </p:sp>
        <p:sp>
          <p:nvSpPr>
            <p:cNvPr id="18489" name="Oval 113"/>
            <p:cNvSpPr>
              <a:spLocks noChangeAspect="1" noChangeArrowheads="1"/>
            </p:cNvSpPr>
            <p:nvPr/>
          </p:nvSpPr>
          <p:spPr bwMode="auto">
            <a:xfrm>
              <a:off x="4809" y="3181"/>
              <a:ext cx="72" cy="7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0" name="Oval 122"/>
            <p:cNvSpPr>
              <a:spLocks noChangeAspect="1" noChangeArrowheads="1"/>
            </p:cNvSpPr>
            <p:nvPr/>
          </p:nvSpPr>
          <p:spPr bwMode="auto">
            <a:xfrm>
              <a:off x="4812" y="2431"/>
              <a:ext cx="71" cy="7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433" name="Rectangle 169"/>
          <p:cNvSpPr>
            <a:spLocks noChangeArrowheads="1"/>
          </p:cNvSpPr>
          <p:nvPr/>
        </p:nvSpPr>
        <p:spPr bwMode="auto">
          <a:xfrm>
            <a:off x="4668838" y="2268538"/>
            <a:ext cx="4183062" cy="429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75000"/>
              </a:lnSpc>
              <a:defRPr/>
            </a:pPr>
            <a:r>
              <a:rPr lang="ru-RU" dirty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А – </a:t>
            </a:r>
            <a:r>
              <a:rPr lang="ru-RU" sz="2000" dirty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произвольная точка;</a:t>
            </a:r>
            <a:endParaRPr lang="ru-RU" sz="2000" dirty="0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07 C -0.00191 -0.0125 -0.00104 -0.01806 0.00173 -0.0287 C 0.00451 -0.03935 0.00729 -0.05278 0.01527 -0.06435 C 0.02326 -0.07593 0.03854 -0.09144 0.04896 -0.09838 C 0.05937 -0.10532 0.06771 -0.10602 0.0776 -0.10579 C 0.08732 -0.10556 0.09791 -0.10394 0.10833 -0.09699 C 0.11857 -0.09005 0.13212 -0.07662 0.13975 -0.06435 C 0.14739 -0.05208 0.15121 -0.03449 0.15399 -0.02361 C 0.15677 -0.01273 0.15712 -0.01019 0.15625 0.00093 C 0.15538 0.01204 0.1533 0.03032 0.14843 0.04375 C 0.14357 0.05718 0.13455 0.07245 0.12673 0.08171 C 0.11892 0.09097 0.10989 0.09537 0.10156 0.09907 C 0.09323 0.10278 0.08611 0.10486 0.07743 0.10463 C 0.06857 0.1044 0.05712 0.10208 0.04826 0.09745 C 0.03941 0.09282 0.03177 0.08542 0.02482 0.07639 C 0.01788 0.06736 0.01076 0.05555 0.00642 0.04282 C 0.00208 0.03009 -0.0007 0.01111 -0.00139 -0.0007 Z " pathEditMode="relative" rAng="0" ptsTypes="aaaaaaaaaaaaaaaaa">
                                      <p:cBhvr>
                                        <p:cTn id="6" dur="20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9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023 C -0.00122 -0.01203 -0.00018 -0.01759 0.0026 -0.02824 C 0.00538 -0.03889 0.00816 -0.05231 0.01614 -0.06389 C 0.02413 -0.07546 0.03958 -0.09097 0.05 -0.09791 C 0.06042 -0.10486 0.06875 -0.10555 0.07864 -0.10532 C 0.08854 -0.10509 0.09913 -0.10347 0.10955 -0.09653 C 0.11996 -0.08958 0.13351 -0.07615 0.14114 -0.06389 C 0.14878 -0.05162 0.1526 -0.03403 0.15538 -0.02315 C 0.15816 -0.01227 0.15851 -0.00972 0.15764 0.00139 C 0.15677 0.0125 0.15469 0.03079 0.14982 0.04422 C 0.14496 0.05764 0.13594 0.07292 0.12812 0.08218 C 0.12031 0.09144 0.11111 0.09584 0.10278 0.09954 C 0.09444 0.10324 0.08732 0.10533 0.07847 0.1051 C 0.06962 0.10486 0.05816 0.10255 0.0493 0.09792 C 0.04045 0.09329 0.03264 0.08588 0.02569 0.07685 C 0.01875 0.06783 0.01163 0.05602 0.00729 0.04329 C 0.00295 0.03056 0.00017 0.01158 -0.00052 -0.00023 Z " pathEditMode="relative" rAng="0" ptsTypes="aaaaaaaaaaaaaaaaa">
                                      <p:cBhvr>
                                        <p:cTn id="8" dur="2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1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48148E-6 L 0.07708 -1.48148E-6 L 0.15746 -1.48148E-6 L 0.07708 -1.48148E-6 L 8.33333E-7 -1.48148E-6 Z " pathEditMode="relative" rAng="0" ptsTypes="AAAAA">
                                      <p:cBhvr>
                                        <p:cTn id="16" dur="20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1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3" grpId="0" animBg="1"/>
      <p:bldP spid="11283" grpId="1" animBg="1"/>
      <p:bldP spid="11297" grpId="0" animBg="1"/>
      <p:bldP spid="11297" grpId="1" animBg="1"/>
      <p:bldP spid="11282" grpId="0" animBg="1"/>
      <p:bldP spid="11371" grpId="0" animBg="1"/>
      <p:bldP spid="11294" grpId="0" animBg="1"/>
      <p:bldP spid="11298" grpId="0" animBg="1"/>
      <p:bldP spid="1137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2"/>
          <p:cNvGrpSpPr>
            <a:grpSpLocks/>
          </p:cNvGrpSpPr>
          <p:nvPr/>
        </p:nvGrpSpPr>
        <p:grpSpPr bwMode="auto">
          <a:xfrm>
            <a:off x="7315200" y="4946650"/>
            <a:ext cx="720725" cy="273050"/>
            <a:chOff x="4608" y="3116"/>
            <a:chExt cx="454" cy="172"/>
          </a:xfrm>
        </p:grpSpPr>
        <p:sp>
          <p:nvSpPr>
            <p:cNvPr id="19576" name="Line 200"/>
            <p:cNvSpPr>
              <a:spLocks noChangeShapeType="1"/>
            </p:cNvSpPr>
            <p:nvPr/>
          </p:nvSpPr>
          <p:spPr bwMode="auto">
            <a:xfrm>
              <a:off x="4608" y="3187"/>
              <a:ext cx="240" cy="1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77" name="Line 201"/>
            <p:cNvSpPr>
              <a:spLocks noChangeShapeType="1"/>
            </p:cNvSpPr>
            <p:nvPr/>
          </p:nvSpPr>
          <p:spPr bwMode="auto">
            <a:xfrm flipV="1">
              <a:off x="4850" y="3116"/>
              <a:ext cx="212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632" name="Line 152"/>
          <p:cNvSpPr>
            <a:spLocks noChangeAspect="1" noChangeShapeType="1"/>
          </p:cNvSpPr>
          <p:nvPr/>
        </p:nvSpPr>
        <p:spPr bwMode="auto">
          <a:xfrm>
            <a:off x="8035925" y="3856038"/>
            <a:ext cx="0" cy="1111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9460" name="Group 3"/>
          <p:cNvGrpSpPr>
            <a:grpSpLocks/>
          </p:cNvGrpSpPr>
          <p:nvPr/>
        </p:nvGrpSpPr>
        <p:grpSpPr bwMode="auto">
          <a:xfrm>
            <a:off x="730250" y="1314450"/>
            <a:ext cx="4818063" cy="4025900"/>
            <a:chOff x="0" y="915"/>
            <a:chExt cx="3035" cy="2536"/>
          </a:xfrm>
        </p:grpSpPr>
        <p:grpSp>
          <p:nvGrpSpPr>
            <p:cNvPr id="19563" name="Group 4"/>
            <p:cNvGrpSpPr>
              <a:grpSpLocks/>
            </p:cNvGrpSpPr>
            <p:nvPr/>
          </p:nvGrpSpPr>
          <p:grpSpPr bwMode="auto">
            <a:xfrm>
              <a:off x="0" y="2039"/>
              <a:ext cx="373" cy="288"/>
              <a:chOff x="384" y="2345"/>
              <a:chExt cx="373" cy="288"/>
            </a:xfrm>
          </p:grpSpPr>
          <p:sp>
            <p:nvSpPr>
              <p:cNvPr id="19574" name="Line 5"/>
              <p:cNvSpPr>
                <a:spLocks noChangeAspect="1" noChangeShapeType="1"/>
              </p:cNvSpPr>
              <p:nvPr/>
            </p:nvSpPr>
            <p:spPr bwMode="auto">
              <a:xfrm flipH="1">
                <a:off x="562" y="2612"/>
                <a:ext cx="19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575" name="Text Box 6"/>
              <p:cNvSpPr txBox="1">
                <a:spLocks noChangeAspect="1" noChangeArrowheads="1"/>
              </p:cNvSpPr>
              <p:nvPr/>
            </p:nvSpPr>
            <p:spPr bwMode="auto">
              <a:xfrm>
                <a:off x="384" y="2345"/>
                <a:ext cx="20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2400">
                    <a:latin typeface="GOST type B" pitchFamily="34" charset="0"/>
                  </a:rPr>
                  <a:t>x</a:t>
                </a:r>
                <a:endParaRPr lang="ru-RU" sz="1800">
                  <a:latin typeface="GOST type B" pitchFamily="34" charset="0"/>
                </a:endParaRPr>
              </a:p>
            </p:txBody>
          </p:sp>
        </p:grpSp>
        <p:grpSp>
          <p:nvGrpSpPr>
            <p:cNvPr id="19564" name="Group 7"/>
            <p:cNvGrpSpPr>
              <a:grpSpLocks/>
            </p:cNvGrpSpPr>
            <p:nvPr/>
          </p:nvGrpSpPr>
          <p:grpSpPr bwMode="auto">
            <a:xfrm>
              <a:off x="345" y="915"/>
              <a:ext cx="1855" cy="1390"/>
              <a:chOff x="345" y="915"/>
              <a:chExt cx="1855" cy="1390"/>
            </a:xfrm>
          </p:grpSpPr>
          <p:sp>
            <p:nvSpPr>
              <p:cNvPr id="19570" name="Rectangle 8"/>
              <p:cNvSpPr>
                <a:spLocks noChangeAspect="1" noChangeArrowheads="1"/>
              </p:cNvSpPr>
              <p:nvPr/>
            </p:nvSpPr>
            <p:spPr bwMode="auto">
              <a:xfrm>
                <a:off x="369" y="960"/>
                <a:ext cx="1831" cy="1345"/>
              </a:xfrm>
              <a:prstGeom prst="rect">
                <a:avLst/>
              </a:prstGeom>
              <a:solidFill>
                <a:srgbClr val="66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sz="2400">
                  <a:latin typeface="GOST type B" pitchFamily="34" charset="0"/>
                </a:endParaRPr>
              </a:p>
            </p:txBody>
          </p:sp>
          <p:grpSp>
            <p:nvGrpSpPr>
              <p:cNvPr id="19571" name="Group 9"/>
              <p:cNvGrpSpPr>
                <a:grpSpLocks/>
              </p:cNvGrpSpPr>
              <p:nvPr/>
            </p:nvGrpSpPr>
            <p:grpSpPr bwMode="auto">
              <a:xfrm>
                <a:off x="345" y="915"/>
                <a:ext cx="476" cy="357"/>
                <a:chOff x="345" y="915"/>
                <a:chExt cx="476" cy="357"/>
              </a:xfrm>
            </p:grpSpPr>
            <p:sp>
              <p:nvSpPr>
                <p:cNvPr id="19572" name="Text Box 1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45" y="915"/>
                  <a:ext cx="389" cy="3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>
                      <a:latin typeface="GOST type B" pitchFamily="34" charset="0"/>
                    </a:rPr>
                    <a:t>П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  <p:sp>
              <p:nvSpPr>
                <p:cNvPr id="19573" name="Text Box 1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" y="1060"/>
                  <a:ext cx="322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600">
                      <a:latin typeface="GOST type B" pitchFamily="34" charset="0"/>
                    </a:rPr>
                    <a:t>2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</p:grpSp>
        </p:grpSp>
        <p:grpSp>
          <p:nvGrpSpPr>
            <p:cNvPr id="19565" name="Group 12"/>
            <p:cNvGrpSpPr>
              <a:grpSpLocks/>
            </p:cNvGrpSpPr>
            <p:nvPr/>
          </p:nvGrpSpPr>
          <p:grpSpPr bwMode="auto">
            <a:xfrm>
              <a:off x="371" y="2306"/>
              <a:ext cx="2664" cy="1145"/>
              <a:chOff x="371" y="2306"/>
              <a:chExt cx="2664" cy="1145"/>
            </a:xfrm>
          </p:grpSpPr>
          <p:sp>
            <p:nvSpPr>
              <p:cNvPr id="19566" name="AutoShape 13"/>
              <p:cNvSpPr>
                <a:spLocks noChangeAspect="1" noChangeArrowheads="1"/>
              </p:cNvSpPr>
              <p:nvPr/>
            </p:nvSpPr>
            <p:spPr bwMode="auto">
              <a:xfrm flipH="1">
                <a:off x="371" y="2306"/>
                <a:ext cx="2630" cy="1127"/>
              </a:xfrm>
              <a:prstGeom prst="parallelogram">
                <a:avLst>
                  <a:gd name="adj" fmla="val 70906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9567" name="Group 14"/>
              <p:cNvGrpSpPr>
                <a:grpSpLocks/>
              </p:cNvGrpSpPr>
              <p:nvPr/>
            </p:nvGrpSpPr>
            <p:grpSpPr bwMode="auto">
              <a:xfrm rot="-851333">
                <a:off x="2556" y="3070"/>
                <a:ext cx="479" cy="381"/>
                <a:chOff x="235" y="1130"/>
                <a:chExt cx="395" cy="314"/>
              </a:xfrm>
            </p:grpSpPr>
            <p:sp>
              <p:nvSpPr>
                <p:cNvPr id="19568" name="Text Box 1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35" y="1130"/>
                  <a:ext cx="313" cy="2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>
                      <a:latin typeface="GOST type B" pitchFamily="34" charset="0"/>
                    </a:rPr>
                    <a:t>П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  <p:sp>
              <p:nvSpPr>
                <p:cNvPr id="19569" name="Text Box 1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1" y="1270"/>
                  <a:ext cx="259" cy="1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600">
                      <a:latin typeface="GOST type B" pitchFamily="34" charset="0"/>
                    </a:rPr>
                    <a:t>1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</p:grpSp>
        </p:grpSp>
      </p:grpSp>
      <p:sp>
        <p:nvSpPr>
          <p:cNvPr id="19461" name="Line 141"/>
          <p:cNvSpPr>
            <a:spLocks noChangeShapeType="1"/>
          </p:cNvSpPr>
          <p:nvPr/>
        </p:nvSpPr>
        <p:spPr bwMode="auto">
          <a:xfrm flipV="1">
            <a:off x="3408363" y="3013075"/>
            <a:ext cx="0" cy="482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2" name="Line 140"/>
          <p:cNvSpPr>
            <a:spLocks noChangeShapeType="1"/>
          </p:cNvSpPr>
          <p:nvPr/>
        </p:nvSpPr>
        <p:spPr bwMode="auto">
          <a:xfrm>
            <a:off x="2784475" y="2703513"/>
            <a:ext cx="615950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3" name="Line 135"/>
          <p:cNvSpPr>
            <a:spLocks noChangeShapeType="1"/>
          </p:cNvSpPr>
          <p:nvPr/>
        </p:nvSpPr>
        <p:spPr bwMode="auto">
          <a:xfrm flipV="1">
            <a:off x="2786063" y="1606550"/>
            <a:ext cx="0" cy="10985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03" name="Freeform 123"/>
          <p:cNvSpPr>
            <a:spLocks/>
          </p:cNvSpPr>
          <p:nvPr/>
        </p:nvSpPr>
        <p:spPr bwMode="auto">
          <a:xfrm>
            <a:off x="2203450" y="2211388"/>
            <a:ext cx="1789113" cy="809625"/>
          </a:xfrm>
          <a:custGeom>
            <a:avLst/>
            <a:gdLst>
              <a:gd name="T0" fmla="*/ 0 w 1127"/>
              <a:gd name="T1" fmla="*/ 0 h 510"/>
              <a:gd name="T2" fmla="*/ 2147483647 w 1127"/>
              <a:gd name="T3" fmla="*/ 2147483647 h 510"/>
              <a:gd name="T4" fmla="*/ 2147483647 w 1127"/>
              <a:gd name="T5" fmla="*/ 2147483647 h 510"/>
              <a:gd name="T6" fmla="*/ 2147483647 w 1127"/>
              <a:gd name="T7" fmla="*/ 2147483647 h 510"/>
              <a:gd name="T8" fmla="*/ 2147483647 w 1127"/>
              <a:gd name="T9" fmla="*/ 2147483647 h 510"/>
              <a:gd name="T10" fmla="*/ 2147483647 w 1127"/>
              <a:gd name="T11" fmla="*/ 2147483647 h 510"/>
              <a:gd name="T12" fmla="*/ 2147483647 w 1127"/>
              <a:gd name="T13" fmla="*/ 2147483647 h 510"/>
              <a:gd name="T14" fmla="*/ 2147483647 w 1127"/>
              <a:gd name="T15" fmla="*/ 2147483647 h 510"/>
              <a:gd name="T16" fmla="*/ 2147483647 w 1127"/>
              <a:gd name="T17" fmla="*/ 2147483647 h 510"/>
              <a:gd name="T18" fmla="*/ 2147483647 w 1127"/>
              <a:gd name="T19" fmla="*/ 2147483647 h 510"/>
              <a:gd name="T20" fmla="*/ 2147483647 w 1127"/>
              <a:gd name="T21" fmla="*/ 2147483647 h 510"/>
              <a:gd name="T22" fmla="*/ 2147483647 w 1127"/>
              <a:gd name="T23" fmla="*/ 2147483647 h 510"/>
              <a:gd name="T24" fmla="*/ 2147483647 w 1127"/>
              <a:gd name="T25" fmla="*/ 2147483647 h 510"/>
              <a:gd name="T26" fmla="*/ 2147483647 w 1127"/>
              <a:gd name="T27" fmla="*/ 2147483647 h 510"/>
              <a:gd name="T28" fmla="*/ 2147483647 w 1127"/>
              <a:gd name="T29" fmla="*/ 2147483647 h 510"/>
              <a:gd name="T30" fmla="*/ 2147483647 w 1127"/>
              <a:gd name="T31" fmla="*/ 2147483647 h 510"/>
              <a:gd name="T32" fmla="*/ 2147483647 w 1127"/>
              <a:gd name="T33" fmla="*/ 2147483647 h 510"/>
              <a:gd name="T34" fmla="*/ 0 w 1127"/>
              <a:gd name="T35" fmla="*/ 0 h 51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127"/>
              <a:gd name="T55" fmla="*/ 0 h 510"/>
              <a:gd name="T56" fmla="*/ 1127 w 1127"/>
              <a:gd name="T57" fmla="*/ 510 h 51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127" h="510">
                <a:moveTo>
                  <a:pt x="0" y="0"/>
                </a:moveTo>
                <a:lnTo>
                  <a:pt x="390" y="508"/>
                </a:lnTo>
                <a:lnTo>
                  <a:pt x="369" y="471"/>
                </a:lnTo>
                <a:lnTo>
                  <a:pt x="359" y="424"/>
                </a:lnTo>
                <a:lnTo>
                  <a:pt x="365" y="384"/>
                </a:lnTo>
                <a:lnTo>
                  <a:pt x="395" y="344"/>
                </a:lnTo>
                <a:lnTo>
                  <a:pt x="447" y="313"/>
                </a:lnTo>
                <a:lnTo>
                  <a:pt x="518" y="294"/>
                </a:lnTo>
                <a:lnTo>
                  <a:pt x="591" y="287"/>
                </a:lnTo>
                <a:lnTo>
                  <a:pt x="680" y="291"/>
                </a:lnTo>
                <a:lnTo>
                  <a:pt x="749" y="302"/>
                </a:lnTo>
                <a:lnTo>
                  <a:pt x="856" y="329"/>
                </a:lnTo>
                <a:lnTo>
                  <a:pt x="964" y="375"/>
                </a:lnTo>
                <a:lnTo>
                  <a:pt x="1031" y="416"/>
                </a:lnTo>
                <a:lnTo>
                  <a:pt x="1092" y="464"/>
                </a:lnTo>
                <a:lnTo>
                  <a:pt x="1127" y="510"/>
                </a:lnTo>
                <a:lnTo>
                  <a:pt x="743" y="2"/>
                </a:lnTo>
                <a:lnTo>
                  <a:pt x="0" y="0"/>
                </a:lnTo>
                <a:close/>
              </a:path>
            </a:pathLst>
          </a:custGeom>
          <a:solidFill>
            <a:srgbClr val="FFA3A5">
              <a:alpha val="5882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5" name="Line 19"/>
          <p:cNvSpPr>
            <a:spLocks noChangeShapeType="1"/>
          </p:cNvSpPr>
          <p:nvPr/>
        </p:nvSpPr>
        <p:spPr bwMode="auto">
          <a:xfrm>
            <a:off x="2208213" y="3521075"/>
            <a:ext cx="615950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9466" name="Group 42"/>
          <p:cNvGrpSpPr>
            <a:grpSpLocks/>
          </p:cNvGrpSpPr>
          <p:nvPr/>
        </p:nvGrpSpPr>
        <p:grpSpPr bwMode="auto">
          <a:xfrm>
            <a:off x="2332038" y="4187825"/>
            <a:ext cx="558800" cy="635000"/>
            <a:chOff x="1200" y="1488"/>
            <a:chExt cx="352" cy="400"/>
          </a:xfrm>
        </p:grpSpPr>
        <p:sp>
          <p:nvSpPr>
            <p:cNvPr id="19561" name="Text Box 43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200">
                  <a:solidFill>
                    <a:srgbClr val="C42500"/>
                  </a:solidFill>
                  <a:latin typeface="GOST type B" pitchFamily="34" charset="0"/>
                </a:rPr>
                <a:t>А</a:t>
              </a:r>
            </a:p>
          </p:txBody>
        </p:sp>
        <p:sp>
          <p:nvSpPr>
            <p:cNvPr id="19562" name="Text Box 44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1800">
                  <a:solidFill>
                    <a:srgbClr val="C42500"/>
                  </a:solidFill>
                  <a:latin typeface="GOST type B" pitchFamily="34" charset="0"/>
                </a:rPr>
                <a:t>1</a:t>
              </a:r>
              <a:endParaRPr lang="ru-RU" sz="24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19467" name="Text Box 45"/>
          <p:cNvSpPr txBox="1">
            <a:spLocks noChangeAspect="1" noChangeArrowheads="1"/>
          </p:cNvSpPr>
          <p:nvPr/>
        </p:nvSpPr>
        <p:spPr bwMode="auto">
          <a:xfrm>
            <a:off x="2390775" y="2894013"/>
            <a:ext cx="4349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3200">
                <a:solidFill>
                  <a:srgbClr val="4E03C9"/>
                </a:solidFill>
                <a:latin typeface="GOST type B" pitchFamily="34" charset="0"/>
              </a:rPr>
              <a:t>A</a:t>
            </a:r>
          </a:p>
        </p:txBody>
      </p:sp>
      <p:grpSp>
        <p:nvGrpSpPr>
          <p:cNvPr id="10" name="Group 134"/>
          <p:cNvGrpSpPr>
            <a:grpSpLocks/>
          </p:cNvGrpSpPr>
          <p:nvPr/>
        </p:nvGrpSpPr>
        <p:grpSpPr bwMode="auto">
          <a:xfrm>
            <a:off x="2713038" y="3884613"/>
            <a:ext cx="1376362" cy="866775"/>
            <a:chOff x="2496" y="2657"/>
            <a:chExt cx="867" cy="546"/>
          </a:xfrm>
        </p:grpSpPr>
        <p:sp>
          <p:nvSpPr>
            <p:cNvPr id="19559" name="Line 33"/>
            <p:cNvSpPr>
              <a:spLocks noChangeShapeType="1"/>
            </p:cNvSpPr>
            <p:nvPr/>
          </p:nvSpPr>
          <p:spPr bwMode="auto">
            <a:xfrm>
              <a:off x="2496" y="2934"/>
              <a:ext cx="867" cy="0"/>
            </a:xfrm>
            <a:prstGeom prst="line">
              <a:avLst/>
            </a:prstGeom>
            <a:noFill/>
            <a:ln w="9525">
              <a:solidFill>
                <a:srgbClr val="C425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60" name="Line 34"/>
            <p:cNvSpPr>
              <a:spLocks noChangeShapeType="1"/>
            </p:cNvSpPr>
            <p:nvPr/>
          </p:nvSpPr>
          <p:spPr bwMode="auto">
            <a:xfrm rot="-144316">
              <a:off x="2738" y="2657"/>
              <a:ext cx="391" cy="546"/>
            </a:xfrm>
            <a:prstGeom prst="line">
              <a:avLst/>
            </a:prstGeom>
            <a:noFill/>
            <a:ln w="9525">
              <a:solidFill>
                <a:srgbClr val="C425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532" name="Oval 52"/>
          <p:cNvSpPr>
            <a:spLocks noChangeArrowheads="1"/>
          </p:cNvSpPr>
          <p:nvPr/>
        </p:nvSpPr>
        <p:spPr bwMode="auto">
          <a:xfrm rot="923844">
            <a:off x="2755900" y="2703513"/>
            <a:ext cx="1296988" cy="627062"/>
          </a:xfrm>
          <a:prstGeom prst="ellipse">
            <a:avLst/>
          </a:prstGeom>
          <a:solidFill>
            <a:srgbClr val="FFA3A5">
              <a:alpha val="58823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1" name="Group 139"/>
          <p:cNvGrpSpPr>
            <a:grpSpLocks/>
          </p:cNvGrpSpPr>
          <p:nvPr/>
        </p:nvGrpSpPr>
        <p:grpSpPr bwMode="auto">
          <a:xfrm>
            <a:off x="2679700" y="2211388"/>
            <a:ext cx="1387475" cy="1227137"/>
            <a:chOff x="2475" y="1603"/>
            <a:chExt cx="874" cy="773"/>
          </a:xfrm>
        </p:grpSpPr>
        <p:sp>
          <p:nvSpPr>
            <p:cNvPr id="19557" name="Line 54"/>
            <p:cNvSpPr>
              <a:spLocks noChangeShapeType="1"/>
            </p:cNvSpPr>
            <p:nvPr/>
          </p:nvSpPr>
          <p:spPr bwMode="auto">
            <a:xfrm>
              <a:off x="2475" y="2114"/>
              <a:ext cx="8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58" name="Line 55"/>
            <p:cNvSpPr>
              <a:spLocks noChangeShapeType="1"/>
            </p:cNvSpPr>
            <p:nvPr/>
          </p:nvSpPr>
          <p:spPr bwMode="auto">
            <a:xfrm>
              <a:off x="2543" y="1603"/>
              <a:ext cx="588" cy="7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471" name="Line 56"/>
          <p:cNvSpPr>
            <a:spLocks noChangeShapeType="1"/>
          </p:cNvSpPr>
          <p:nvPr/>
        </p:nvSpPr>
        <p:spPr bwMode="auto">
          <a:xfrm flipV="1">
            <a:off x="2830513" y="3022600"/>
            <a:ext cx="0" cy="1300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9" name="Oval 29"/>
          <p:cNvSpPr>
            <a:spLocks noChangeAspect="1" noChangeArrowheads="1"/>
          </p:cNvSpPr>
          <p:nvPr/>
        </p:nvSpPr>
        <p:spPr bwMode="auto">
          <a:xfrm>
            <a:off x="2757488" y="4243388"/>
            <a:ext cx="149225" cy="146050"/>
          </a:xfrm>
          <a:prstGeom prst="ellipse">
            <a:avLst/>
          </a:prstGeom>
          <a:solidFill>
            <a:srgbClr val="C42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73" name="Line 57"/>
          <p:cNvSpPr>
            <a:spLocks noChangeShapeType="1"/>
          </p:cNvSpPr>
          <p:nvPr/>
        </p:nvSpPr>
        <p:spPr bwMode="auto">
          <a:xfrm flipV="1">
            <a:off x="2206625" y="2219325"/>
            <a:ext cx="0" cy="1300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4" name="Line 58"/>
          <p:cNvSpPr>
            <a:spLocks noChangeShapeType="1"/>
          </p:cNvSpPr>
          <p:nvPr/>
        </p:nvSpPr>
        <p:spPr bwMode="auto">
          <a:xfrm>
            <a:off x="2209800" y="2227263"/>
            <a:ext cx="615950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8" name="Oval 28"/>
          <p:cNvSpPr>
            <a:spLocks noChangeAspect="1" noChangeArrowheads="1"/>
          </p:cNvSpPr>
          <p:nvPr/>
        </p:nvSpPr>
        <p:spPr bwMode="auto">
          <a:xfrm>
            <a:off x="2757488" y="2946400"/>
            <a:ext cx="149225" cy="14605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2" name="Group 108"/>
          <p:cNvGrpSpPr>
            <a:grpSpLocks/>
          </p:cNvGrpSpPr>
          <p:nvPr/>
        </p:nvGrpSpPr>
        <p:grpSpPr bwMode="auto">
          <a:xfrm>
            <a:off x="2198688" y="2149475"/>
            <a:ext cx="1185862" cy="127000"/>
            <a:chOff x="2172" y="1564"/>
            <a:chExt cx="747" cy="80"/>
          </a:xfrm>
        </p:grpSpPr>
        <p:sp>
          <p:nvSpPr>
            <p:cNvPr id="19553" name="Line 96"/>
            <p:cNvSpPr>
              <a:spLocks noChangeShapeType="1"/>
            </p:cNvSpPr>
            <p:nvPr/>
          </p:nvSpPr>
          <p:spPr bwMode="auto">
            <a:xfrm>
              <a:off x="2172" y="1601"/>
              <a:ext cx="747" cy="1"/>
            </a:xfrm>
            <a:prstGeom prst="line">
              <a:avLst/>
            </a:prstGeom>
            <a:noFill/>
            <a:ln w="2857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554" name="Group 97"/>
            <p:cNvGrpSpPr>
              <a:grpSpLocks/>
            </p:cNvGrpSpPr>
            <p:nvPr/>
          </p:nvGrpSpPr>
          <p:grpSpPr bwMode="auto">
            <a:xfrm>
              <a:off x="2394" y="1564"/>
              <a:ext cx="104" cy="80"/>
              <a:chOff x="2878" y="3338"/>
              <a:chExt cx="91" cy="80"/>
            </a:xfrm>
          </p:grpSpPr>
          <p:sp>
            <p:nvSpPr>
              <p:cNvPr id="19555" name="Line 98"/>
              <p:cNvSpPr>
                <a:spLocks noChangeShapeType="1"/>
              </p:cNvSpPr>
              <p:nvPr/>
            </p:nvSpPr>
            <p:spPr bwMode="auto">
              <a:xfrm>
                <a:off x="2878" y="3338"/>
                <a:ext cx="91" cy="34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56" name="Line 99"/>
              <p:cNvSpPr>
                <a:spLocks noChangeShapeType="1"/>
              </p:cNvSpPr>
              <p:nvPr/>
            </p:nvSpPr>
            <p:spPr bwMode="auto">
              <a:xfrm flipV="1">
                <a:off x="2878" y="3374"/>
                <a:ext cx="91" cy="44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0580" name="Oval 100"/>
          <p:cNvSpPr>
            <a:spLocks noChangeAspect="1" noChangeArrowheads="1"/>
          </p:cNvSpPr>
          <p:nvPr/>
        </p:nvSpPr>
        <p:spPr bwMode="auto">
          <a:xfrm>
            <a:off x="2130425" y="2139950"/>
            <a:ext cx="149225" cy="146050"/>
          </a:xfrm>
          <a:prstGeom prst="ellipse">
            <a:avLst/>
          </a:prstGeom>
          <a:solidFill>
            <a:srgbClr val="C42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" name="Group 107"/>
          <p:cNvGrpSpPr>
            <a:grpSpLocks/>
          </p:cNvGrpSpPr>
          <p:nvPr/>
        </p:nvGrpSpPr>
        <p:grpSpPr bwMode="auto">
          <a:xfrm>
            <a:off x="2767013" y="3959225"/>
            <a:ext cx="1296987" cy="673100"/>
            <a:chOff x="2530" y="2704"/>
            <a:chExt cx="817" cy="424"/>
          </a:xfrm>
        </p:grpSpPr>
        <p:sp>
          <p:nvSpPr>
            <p:cNvPr id="19549" name="Oval 36"/>
            <p:cNvSpPr>
              <a:spLocks noChangeArrowheads="1"/>
            </p:cNvSpPr>
            <p:nvPr/>
          </p:nvSpPr>
          <p:spPr bwMode="auto">
            <a:xfrm rot="923844">
              <a:off x="2530" y="2733"/>
              <a:ext cx="817" cy="395"/>
            </a:xfrm>
            <a:prstGeom prst="ellipse">
              <a:avLst/>
            </a:pr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9550" name="Group 103"/>
            <p:cNvGrpSpPr>
              <a:grpSpLocks/>
            </p:cNvGrpSpPr>
            <p:nvPr/>
          </p:nvGrpSpPr>
          <p:grpSpPr bwMode="auto">
            <a:xfrm rot="1403113">
              <a:off x="2948" y="2704"/>
              <a:ext cx="104" cy="80"/>
              <a:chOff x="2878" y="3338"/>
              <a:chExt cx="91" cy="80"/>
            </a:xfrm>
          </p:grpSpPr>
          <p:sp>
            <p:nvSpPr>
              <p:cNvPr id="19551" name="Line 104"/>
              <p:cNvSpPr>
                <a:spLocks noChangeShapeType="1"/>
              </p:cNvSpPr>
              <p:nvPr/>
            </p:nvSpPr>
            <p:spPr bwMode="auto">
              <a:xfrm>
                <a:off x="2878" y="3338"/>
                <a:ext cx="91" cy="34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52" name="Line 105"/>
              <p:cNvSpPr>
                <a:spLocks noChangeShapeType="1"/>
              </p:cNvSpPr>
              <p:nvPr/>
            </p:nvSpPr>
            <p:spPr bwMode="auto">
              <a:xfrm flipV="1">
                <a:off x="2878" y="3374"/>
                <a:ext cx="91" cy="44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9479" name="Line 110"/>
          <p:cNvSpPr>
            <a:spLocks noChangeShapeType="1"/>
          </p:cNvSpPr>
          <p:nvPr/>
        </p:nvSpPr>
        <p:spPr bwMode="auto">
          <a:xfrm flipV="1">
            <a:off x="3408363" y="3497263"/>
            <a:ext cx="0" cy="827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0" name="Line 111"/>
          <p:cNvSpPr>
            <a:spLocks noChangeShapeType="1"/>
          </p:cNvSpPr>
          <p:nvPr/>
        </p:nvSpPr>
        <p:spPr bwMode="auto">
          <a:xfrm flipV="1">
            <a:off x="3408363" y="2393950"/>
            <a:ext cx="0" cy="6302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9481" name="Group 115"/>
          <p:cNvGrpSpPr>
            <a:grpSpLocks/>
          </p:cNvGrpSpPr>
          <p:nvPr/>
        </p:nvGrpSpPr>
        <p:grpSpPr bwMode="auto">
          <a:xfrm>
            <a:off x="3059113" y="4105275"/>
            <a:ext cx="415925" cy="579438"/>
            <a:chOff x="2938" y="2607"/>
            <a:chExt cx="262" cy="365"/>
          </a:xfrm>
        </p:grpSpPr>
        <p:sp>
          <p:nvSpPr>
            <p:cNvPr id="19547" name="Text Box 112"/>
            <p:cNvSpPr txBox="1">
              <a:spLocks noChangeAspect="1" noChangeArrowheads="1"/>
            </p:cNvSpPr>
            <p:nvPr/>
          </p:nvSpPr>
          <p:spPr bwMode="auto">
            <a:xfrm>
              <a:off x="2938" y="2607"/>
              <a:ext cx="24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>
                  <a:solidFill>
                    <a:schemeClr val="accent2"/>
                  </a:solidFill>
                  <a:latin typeface="GOST type B" pitchFamily="34" charset="0"/>
                </a:rPr>
                <a:t>i</a:t>
              </a:r>
              <a:endParaRPr lang="ru-RU" sz="3200">
                <a:solidFill>
                  <a:schemeClr val="accent2"/>
                </a:solidFill>
                <a:latin typeface="GOST type B" pitchFamily="34" charset="0"/>
              </a:endParaRPr>
            </a:p>
          </p:txBody>
        </p:sp>
        <p:sp>
          <p:nvSpPr>
            <p:cNvPr id="19548" name="Text Box 113"/>
            <p:cNvSpPr txBox="1">
              <a:spLocks noChangeAspect="1" noChangeArrowheads="1"/>
            </p:cNvSpPr>
            <p:nvPr/>
          </p:nvSpPr>
          <p:spPr bwMode="auto">
            <a:xfrm>
              <a:off x="3018" y="2740"/>
              <a:ext cx="18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1800">
                  <a:solidFill>
                    <a:schemeClr val="accent2"/>
                  </a:solidFill>
                  <a:latin typeface="GOST type B" pitchFamily="34" charset="0"/>
                </a:rPr>
                <a:t>1</a:t>
              </a:r>
              <a:endParaRPr lang="ru-RU" sz="2400">
                <a:solidFill>
                  <a:schemeClr val="accent2"/>
                </a:solidFill>
                <a:latin typeface="GOST type B" pitchFamily="34" charset="0"/>
              </a:endParaRPr>
            </a:p>
          </p:txBody>
        </p:sp>
      </p:grpSp>
      <p:sp>
        <p:nvSpPr>
          <p:cNvPr id="19482" name="Oval 114"/>
          <p:cNvSpPr>
            <a:spLocks noChangeAspect="1" noChangeArrowheads="1"/>
          </p:cNvSpPr>
          <p:nvPr/>
        </p:nvSpPr>
        <p:spPr bwMode="auto">
          <a:xfrm>
            <a:off x="3348038" y="4265613"/>
            <a:ext cx="114300" cy="112712"/>
          </a:xfrm>
          <a:prstGeom prst="ellipse">
            <a:avLst/>
          </a:prstGeom>
          <a:solidFill>
            <a:srgbClr val="4E03C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83" name="Text Box 117"/>
          <p:cNvSpPr txBox="1">
            <a:spLocks noChangeAspect="1" noChangeArrowheads="1"/>
          </p:cNvSpPr>
          <p:nvPr/>
        </p:nvSpPr>
        <p:spPr bwMode="auto">
          <a:xfrm>
            <a:off x="3090863" y="2176463"/>
            <a:ext cx="3905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en-US" sz="3200">
                <a:solidFill>
                  <a:schemeClr val="accent2"/>
                </a:solidFill>
                <a:latin typeface="GOST type B" pitchFamily="34" charset="0"/>
              </a:rPr>
              <a:t>i</a:t>
            </a:r>
            <a:endParaRPr lang="ru-RU" sz="3200">
              <a:solidFill>
                <a:schemeClr val="accent2"/>
              </a:solidFill>
              <a:latin typeface="GOST type B" pitchFamily="34" charset="0"/>
            </a:endParaRPr>
          </a:p>
        </p:txBody>
      </p:sp>
      <p:grpSp>
        <p:nvGrpSpPr>
          <p:cNvPr id="19484" name="Group 119"/>
          <p:cNvGrpSpPr>
            <a:grpSpLocks/>
          </p:cNvGrpSpPr>
          <p:nvPr/>
        </p:nvGrpSpPr>
        <p:grpSpPr bwMode="auto">
          <a:xfrm>
            <a:off x="1614488" y="2027238"/>
            <a:ext cx="558800" cy="635000"/>
            <a:chOff x="1200" y="1488"/>
            <a:chExt cx="352" cy="400"/>
          </a:xfrm>
        </p:grpSpPr>
        <p:sp>
          <p:nvSpPr>
            <p:cNvPr id="19545" name="Text Box 120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200">
                  <a:solidFill>
                    <a:srgbClr val="C42500"/>
                  </a:solidFill>
                  <a:latin typeface="GOST type B" pitchFamily="34" charset="0"/>
                </a:rPr>
                <a:t>А</a:t>
              </a:r>
            </a:p>
          </p:txBody>
        </p:sp>
        <p:sp>
          <p:nvSpPr>
            <p:cNvPr id="19546" name="Text Box 121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1800">
                  <a:solidFill>
                    <a:srgbClr val="C42500"/>
                  </a:solidFill>
                  <a:latin typeface="GOST type B" pitchFamily="34" charset="0"/>
                </a:rPr>
                <a:t>2</a:t>
              </a:r>
              <a:endParaRPr lang="ru-RU" sz="24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8" name="Group 126"/>
          <p:cNvGrpSpPr>
            <a:grpSpLocks/>
          </p:cNvGrpSpPr>
          <p:nvPr/>
        </p:nvGrpSpPr>
        <p:grpSpPr bwMode="auto">
          <a:xfrm rot="1403113">
            <a:off x="3540125" y="2705100"/>
            <a:ext cx="165100" cy="127000"/>
            <a:chOff x="2878" y="3338"/>
            <a:chExt cx="91" cy="80"/>
          </a:xfrm>
        </p:grpSpPr>
        <p:sp>
          <p:nvSpPr>
            <p:cNvPr id="19543" name="Line 127"/>
            <p:cNvSpPr>
              <a:spLocks noChangeShapeType="1"/>
            </p:cNvSpPr>
            <p:nvPr/>
          </p:nvSpPr>
          <p:spPr bwMode="auto">
            <a:xfrm>
              <a:off x="2878" y="3338"/>
              <a:ext cx="91" cy="34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44" name="Line 128"/>
            <p:cNvSpPr>
              <a:spLocks noChangeShapeType="1"/>
            </p:cNvSpPr>
            <p:nvPr/>
          </p:nvSpPr>
          <p:spPr bwMode="auto">
            <a:xfrm flipV="1">
              <a:off x="2878" y="3374"/>
              <a:ext cx="91" cy="44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486" name="Group 136"/>
          <p:cNvGrpSpPr>
            <a:grpSpLocks/>
          </p:cNvGrpSpPr>
          <p:nvPr/>
        </p:nvGrpSpPr>
        <p:grpSpPr bwMode="auto">
          <a:xfrm>
            <a:off x="2352675" y="1417638"/>
            <a:ext cx="415925" cy="579437"/>
            <a:chOff x="2938" y="2607"/>
            <a:chExt cx="262" cy="365"/>
          </a:xfrm>
        </p:grpSpPr>
        <p:sp>
          <p:nvSpPr>
            <p:cNvPr id="19541" name="Text Box 137"/>
            <p:cNvSpPr txBox="1">
              <a:spLocks noChangeAspect="1" noChangeArrowheads="1"/>
            </p:cNvSpPr>
            <p:nvPr/>
          </p:nvSpPr>
          <p:spPr bwMode="auto">
            <a:xfrm>
              <a:off x="2938" y="2607"/>
              <a:ext cx="24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>
                  <a:solidFill>
                    <a:schemeClr val="accent2"/>
                  </a:solidFill>
                  <a:latin typeface="GOST type B" pitchFamily="34" charset="0"/>
                </a:rPr>
                <a:t>i</a:t>
              </a:r>
              <a:endParaRPr lang="ru-RU" sz="3200">
                <a:solidFill>
                  <a:schemeClr val="accent2"/>
                </a:solidFill>
                <a:latin typeface="GOST type B" pitchFamily="34" charset="0"/>
              </a:endParaRPr>
            </a:p>
          </p:txBody>
        </p:sp>
        <p:sp>
          <p:nvSpPr>
            <p:cNvPr id="19542" name="Text Box 138"/>
            <p:cNvSpPr txBox="1">
              <a:spLocks noChangeAspect="1" noChangeArrowheads="1"/>
            </p:cNvSpPr>
            <p:nvPr/>
          </p:nvSpPr>
          <p:spPr bwMode="auto">
            <a:xfrm>
              <a:off x="3018" y="2740"/>
              <a:ext cx="18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1800">
                  <a:solidFill>
                    <a:schemeClr val="accent2"/>
                  </a:solidFill>
                  <a:latin typeface="GOST type B" pitchFamily="34" charset="0"/>
                </a:rPr>
                <a:t>2</a:t>
              </a:r>
              <a:endParaRPr lang="ru-RU" sz="2400">
                <a:solidFill>
                  <a:schemeClr val="accent2"/>
                </a:solidFill>
                <a:latin typeface="GOST type B" pitchFamily="34" charset="0"/>
              </a:endParaRPr>
            </a:p>
          </p:txBody>
        </p:sp>
      </p:grpSp>
      <p:sp>
        <p:nvSpPr>
          <p:cNvPr id="20624" name="Rectangle 144"/>
          <p:cNvSpPr>
            <a:spLocks noChangeArrowheads="1"/>
          </p:cNvSpPr>
          <p:nvPr/>
        </p:nvSpPr>
        <p:spPr bwMode="auto">
          <a:xfrm>
            <a:off x="5838825" y="1277938"/>
            <a:ext cx="29479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75000"/>
              </a:lnSpc>
              <a:defRPr/>
            </a:pPr>
            <a:r>
              <a:rPr lang="ru-RU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А – произвольная точка;</a:t>
            </a:r>
            <a:endParaRPr lang="ru-RU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</p:txBody>
      </p:sp>
      <p:sp>
        <p:nvSpPr>
          <p:cNvPr id="20625" name="Rectangle 145"/>
          <p:cNvSpPr>
            <a:spLocks noChangeArrowheads="1"/>
          </p:cNvSpPr>
          <p:nvPr/>
        </p:nvSpPr>
        <p:spPr bwMode="auto">
          <a:xfrm>
            <a:off x="6172200" y="2325688"/>
            <a:ext cx="1135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320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i</a:t>
            </a:r>
            <a:r>
              <a:rPr lang="ru-RU" sz="3200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</a:t>
            </a:r>
            <a:r>
              <a:rPr lang="ru-RU">
                <a:solidFill>
                  <a:srgbClr val="CC0099"/>
                </a:solidFill>
                <a:sym typeface="Symbol" pitchFamily="18" charset="2"/>
              </a:rPr>
              <a:t></a:t>
            </a:r>
            <a:r>
              <a:rPr lang="ru-RU">
                <a:sym typeface="Symbol" pitchFamily="18" charset="2"/>
              </a:rPr>
              <a:t> </a:t>
            </a:r>
            <a:r>
              <a:rPr lang="ru-RU" sz="320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en-US" sz="3200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1</a:t>
            </a:r>
            <a:r>
              <a:rPr lang="ru-RU" sz="3200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</a:t>
            </a:r>
            <a:endParaRPr lang="ru-RU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  <p:sp>
        <p:nvSpPr>
          <p:cNvPr id="20626" name="Rectangle 146"/>
          <p:cNvSpPr>
            <a:spLocks noChangeArrowheads="1"/>
          </p:cNvSpPr>
          <p:nvPr/>
        </p:nvSpPr>
        <p:spPr bwMode="auto">
          <a:xfrm>
            <a:off x="5838825" y="1946275"/>
            <a:ext cx="314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i</a:t>
            </a:r>
            <a:r>
              <a:rPr lang="ru-RU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– ось вращения;</a:t>
            </a:r>
            <a:endParaRPr lang="ru-RU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</p:txBody>
      </p:sp>
      <p:sp>
        <p:nvSpPr>
          <p:cNvPr id="20630" name="Text Box 150"/>
          <p:cNvSpPr txBox="1">
            <a:spLocks noChangeArrowheads="1"/>
          </p:cNvSpPr>
          <p:nvPr/>
        </p:nvSpPr>
        <p:spPr bwMode="auto">
          <a:xfrm>
            <a:off x="6088063" y="3022600"/>
            <a:ext cx="1289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000" b="1">
                <a:solidFill>
                  <a:srgbClr val="C42500"/>
                </a:solidFill>
                <a:latin typeface="Arial" charset="0"/>
                <a:cs typeface="Arial" charset="0"/>
              </a:rPr>
              <a:t>Чертеж</a:t>
            </a:r>
            <a:r>
              <a:rPr lang="ru-RU" sz="2000">
                <a:solidFill>
                  <a:srgbClr val="C42500"/>
                </a:solidFill>
                <a:latin typeface="Arial" charset="0"/>
                <a:cs typeface="Arial" charset="0"/>
              </a:rPr>
              <a:t>:</a:t>
            </a:r>
          </a:p>
        </p:txBody>
      </p:sp>
      <p:grpSp>
        <p:nvGrpSpPr>
          <p:cNvPr id="20" name="Group 204"/>
          <p:cNvGrpSpPr>
            <a:grpSpLocks/>
          </p:cNvGrpSpPr>
          <p:nvPr/>
        </p:nvGrpSpPr>
        <p:grpSpPr bwMode="auto">
          <a:xfrm>
            <a:off x="7307263" y="4756150"/>
            <a:ext cx="1155700" cy="404813"/>
            <a:chOff x="4603" y="2996"/>
            <a:chExt cx="728" cy="255"/>
          </a:xfrm>
        </p:grpSpPr>
        <p:grpSp>
          <p:nvGrpSpPr>
            <p:cNvPr id="19531" name="Group 203"/>
            <p:cNvGrpSpPr>
              <a:grpSpLocks/>
            </p:cNvGrpSpPr>
            <p:nvPr/>
          </p:nvGrpSpPr>
          <p:grpSpPr bwMode="auto">
            <a:xfrm>
              <a:off x="4603" y="2996"/>
              <a:ext cx="728" cy="255"/>
              <a:chOff x="4603" y="2996"/>
              <a:chExt cx="728" cy="255"/>
            </a:xfrm>
          </p:grpSpPr>
          <p:grpSp>
            <p:nvGrpSpPr>
              <p:cNvPr id="19533" name="Group 160"/>
              <p:cNvGrpSpPr>
                <a:grpSpLocks/>
              </p:cNvGrpSpPr>
              <p:nvPr/>
            </p:nvGrpSpPr>
            <p:grpSpPr bwMode="auto">
              <a:xfrm>
                <a:off x="5062" y="2996"/>
                <a:ext cx="269" cy="255"/>
                <a:chOff x="5303" y="3031"/>
                <a:chExt cx="269" cy="255"/>
              </a:xfrm>
            </p:grpSpPr>
            <p:sp>
              <p:nvSpPr>
                <p:cNvPr id="19539" name="Text Box 16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303" y="3031"/>
                  <a:ext cx="258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2000">
                      <a:solidFill>
                        <a:srgbClr val="C42500"/>
                      </a:solidFill>
                      <a:latin typeface="GOST type B" pitchFamily="34" charset="0"/>
                    </a:rPr>
                    <a:t>А</a:t>
                  </a:r>
                  <a:r>
                    <a:rPr lang="ru-RU" sz="2000">
                      <a:solidFill>
                        <a:srgbClr val="C42500"/>
                      </a:solidFill>
                      <a:sym typeface="Symbol" pitchFamily="18" charset="2"/>
                    </a:rPr>
                    <a:t></a:t>
                  </a:r>
                  <a:endParaRPr lang="ru-RU" sz="2000" baseline="-20000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9540" name="Text Box 16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404" y="3103"/>
                  <a:ext cx="168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en-US" sz="2000" baseline="-20000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  <a:endParaRPr lang="ru-RU" sz="2000" baseline="-20000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9534" name="Group 199"/>
              <p:cNvGrpSpPr>
                <a:grpSpLocks/>
              </p:cNvGrpSpPr>
              <p:nvPr/>
            </p:nvGrpSpPr>
            <p:grpSpPr bwMode="auto">
              <a:xfrm>
                <a:off x="4603" y="3024"/>
                <a:ext cx="458" cy="158"/>
                <a:chOff x="4919" y="3059"/>
                <a:chExt cx="458" cy="158"/>
              </a:xfrm>
            </p:grpSpPr>
            <p:sp>
              <p:nvSpPr>
                <p:cNvPr id="19535" name="Freeform 165"/>
                <p:cNvSpPr>
                  <a:spLocks/>
                </p:cNvSpPr>
                <p:nvPr/>
              </p:nvSpPr>
              <p:spPr bwMode="auto">
                <a:xfrm>
                  <a:off x="4919" y="3059"/>
                  <a:ext cx="458" cy="158"/>
                </a:xfrm>
                <a:custGeom>
                  <a:avLst/>
                  <a:gdLst>
                    <a:gd name="T0" fmla="*/ 0 w 458"/>
                    <a:gd name="T1" fmla="*/ 158 h 158"/>
                    <a:gd name="T2" fmla="*/ 49 w 458"/>
                    <a:gd name="T3" fmla="*/ 86 h 158"/>
                    <a:gd name="T4" fmla="*/ 105 w 458"/>
                    <a:gd name="T5" fmla="*/ 39 h 158"/>
                    <a:gd name="T6" fmla="*/ 179 w 458"/>
                    <a:gd name="T7" fmla="*/ 11 h 158"/>
                    <a:gd name="T8" fmla="*/ 249 w 458"/>
                    <a:gd name="T9" fmla="*/ 0 h 158"/>
                    <a:gd name="T10" fmla="*/ 331 w 458"/>
                    <a:gd name="T11" fmla="*/ 12 h 158"/>
                    <a:gd name="T12" fmla="*/ 402 w 458"/>
                    <a:gd name="T13" fmla="*/ 44 h 158"/>
                    <a:gd name="T14" fmla="*/ 458 w 458"/>
                    <a:gd name="T15" fmla="*/ 96 h 15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458"/>
                    <a:gd name="T25" fmla="*/ 0 h 158"/>
                    <a:gd name="T26" fmla="*/ 458 w 458"/>
                    <a:gd name="T27" fmla="*/ 158 h 15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458" h="158">
                      <a:moveTo>
                        <a:pt x="0" y="158"/>
                      </a:moveTo>
                      <a:cubicBezTo>
                        <a:pt x="8" y="146"/>
                        <a:pt x="32" y="106"/>
                        <a:pt x="49" y="86"/>
                      </a:cubicBezTo>
                      <a:cubicBezTo>
                        <a:pt x="66" y="66"/>
                        <a:pt x="83" y="51"/>
                        <a:pt x="105" y="39"/>
                      </a:cubicBezTo>
                      <a:cubicBezTo>
                        <a:pt x="127" y="27"/>
                        <a:pt x="155" y="17"/>
                        <a:pt x="179" y="11"/>
                      </a:cubicBezTo>
                      <a:cubicBezTo>
                        <a:pt x="203" y="5"/>
                        <a:pt x="224" y="0"/>
                        <a:pt x="249" y="0"/>
                      </a:cubicBezTo>
                      <a:cubicBezTo>
                        <a:pt x="274" y="0"/>
                        <a:pt x="306" y="5"/>
                        <a:pt x="331" y="12"/>
                      </a:cubicBezTo>
                      <a:cubicBezTo>
                        <a:pt x="356" y="19"/>
                        <a:pt x="381" y="30"/>
                        <a:pt x="402" y="44"/>
                      </a:cubicBezTo>
                      <a:cubicBezTo>
                        <a:pt x="423" y="58"/>
                        <a:pt x="446" y="85"/>
                        <a:pt x="458" y="96"/>
                      </a:cubicBezTo>
                    </a:path>
                  </a:pathLst>
                </a:custGeom>
                <a:noFill/>
                <a:ln w="1270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9536" name="Group 166"/>
                <p:cNvGrpSpPr>
                  <a:grpSpLocks/>
                </p:cNvGrpSpPr>
                <p:nvPr/>
              </p:nvGrpSpPr>
              <p:grpSpPr bwMode="auto">
                <a:xfrm rot="-1308084">
                  <a:off x="5016" y="3064"/>
                  <a:ext cx="74" cy="52"/>
                  <a:chOff x="2878" y="3338"/>
                  <a:chExt cx="91" cy="80"/>
                </a:xfrm>
              </p:grpSpPr>
              <p:sp>
                <p:nvSpPr>
                  <p:cNvPr id="19537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2878" y="3338"/>
                    <a:ext cx="91" cy="34"/>
                  </a:xfrm>
                  <a:prstGeom prst="line">
                    <a:avLst/>
                  </a:prstGeom>
                  <a:noFill/>
                  <a:ln w="12700">
                    <a:solidFill>
                      <a:srgbClr val="C425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38" name="Line 16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78" y="3374"/>
                    <a:ext cx="91" cy="44"/>
                  </a:xfrm>
                  <a:prstGeom prst="line">
                    <a:avLst/>
                  </a:prstGeom>
                  <a:noFill/>
                  <a:ln w="12700">
                    <a:solidFill>
                      <a:srgbClr val="C425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19532" name="Oval 169"/>
            <p:cNvSpPr>
              <a:spLocks noChangeAspect="1" noChangeArrowheads="1"/>
            </p:cNvSpPr>
            <p:nvPr/>
          </p:nvSpPr>
          <p:spPr bwMode="auto">
            <a:xfrm>
              <a:off x="5025" y="3083"/>
              <a:ext cx="71" cy="71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207"/>
          <p:cNvGrpSpPr>
            <a:grpSpLocks/>
          </p:cNvGrpSpPr>
          <p:nvPr/>
        </p:nvGrpSpPr>
        <p:grpSpPr bwMode="auto">
          <a:xfrm>
            <a:off x="7307263" y="3503613"/>
            <a:ext cx="1119187" cy="527050"/>
            <a:chOff x="4603" y="2207"/>
            <a:chExt cx="705" cy="332"/>
          </a:xfrm>
        </p:grpSpPr>
        <p:grpSp>
          <p:nvGrpSpPr>
            <p:cNvPr id="19519" name="Group 154"/>
            <p:cNvGrpSpPr>
              <a:grpSpLocks/>
            </p:cNvGrpSpPr>
            <p:nvPr/>
          </p:nvGrpSpPr>
          <p:grpSpPr bwMode="auto">
            <a:xfrm>
              <a:off x="4603" y="2408"/>
              <a:ext cx="444" cy="52"/>
              <a:chOff x="4846" y="3194"/>
              <a:chExt cx="444" cy="52"/>
            </a:xfrm>
          </p:grpSpPr>
          <p:grpSp>
            <p:nvGrpSpPr>
              <p:cNvPr id="19527" name="Group 155"/>
              <p:cNvGrpSpPr>
                <a:grpSpLocks/>
              </p:cNvGrpSpPr>
              <p:nvPr/>
            </p:nvGrpSpPr>
            <p:grpSpPr bwMode="auto">
              <a:xfrm>
                <a:off x="4989" y="3194"/>
                <a:ext cx="74" cy="52"/>
                <a:chOff x="2878" y="3338"/>
                <a:chExt cx="91" cy="80"/>
              </a:xfrm>
            </p:grpSpPr>
            <p:sp>
              <p:nvSpPr>
                <p:cNvPr id="19529" name="Line 156"/>
                <p:cNvSpPr>
                  <a:spLocks noChangeShapeType="1"/>
                </p:cNvSpPr>
                <p:nvPr/>
              </p:nvSpPr>
              <p:spPr bwMode="auto">
                <a:xfrm>
                  <a:off x="2878" y="3338"/>
                  <a:ext cx="91" cy="34"/>
                </a:xfrm>
                <a:prstGeom prst="line">
                  <a:avLst/>
                </a:prstGeom>
                <a:noFill/>
                <a:ln w="1270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30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2878" y="3374"/>
                  <a:ext cx="91" cy="44"/>
                </a:xfrm>
                <a:prstGeom prst="line">
                  <a:avLst/>
                </a:prstGeom>
                <a:noFill/>
                <a:ln w="1270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9528" name="Line 158"/>
              <p:cNvSpPr>
                <a:spLocks noChangeShapeType="1"/>
              </p:cNvSpPr>
              <p:nvPr/>
            </p:nvSpPr>
            <p:spPr bwMode="auto">
              <a:xfrm>
                <a:off x="4846" y="3218"/>
                <a:ext cx="444" cy="0"/>
              </a:xfrm>
              <a:prstGeom prst="line">
                <a:avLst/>
              </a:prstGeom>
              <a:noFill/>
              <a:ln w="9525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520" name="Oval 159"/>
            <p:cNvSpPr>
              <a:spLocks noChangeAspect="1" noChangeArrowheads="1"/>
            </p:cNvSpPr>
            <p:nvPr/>
          </p:nvSpPr>
          <p:spPr bwMode="auto">
            <a:xfrm>
              <a:off x="5026" y="2393"/>
              <a:ext cx="71" cy="71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9521" name="Group 170"/>
            <p:cNvGrpSpPr>
              <a:grpSpLocks/>
            </p:cNvGrpSpPr>
            <p:nvPr/>
          </p:nvGrpSpPr>
          <p:grpSpPr bwMode="auto">
            <a:xfrm>
              <a:off x="5050" y="2207"/>
              <a:ext cx="258" cy="255"/>
              <a:chOff x="5306" y="2201"/>
              <a:chExt cx="258" cy="255"/>
            </a:xfrm>
          </p:grpSpPr>
          <p:sp>
            <p:nvSpPr>
              <p:cNvPr id="19525" name="Text Box 171"/>
              <p:cNvSpPr txBox="1">
                <a:spLocks noChangeAspect="1" noChangeArrowheads="1"/>
              </p:cNvSpPr>
              <p:nvPr/>
            </p:nvSpPr>
            <p:spPr bwMode="auto">
              <a:xfrm>
                <a:off x="5306" y="2201"/>
                <a:ext cx="25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2000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  <a:r>
                  <a:rPr lang="ru-RU" sz="2000">
                    <a:solidFill>
                      <a:srgbClr val="C42500"/>
                    </a:solidFill>
                    <a:sym typeface="Symbol" pitchFamily="18" charset="2"/>
                  </a:rPr>
                  <a:t></a:t>
                </a:r>
                <a:endParaRPr lang="ru-RU" sz="2000" baseline="-20000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9526" name="Text Box 172"/>
              <p:cNvSpPr txBox="1">
                <a:spLocks noChangeAspect="1" noChangeArrowheads="1"/>
              </p:cNvSpPr>
              <p:nvPr/>
            </p:nvSpPr>
            <p:spPr bwMode="auto">
              <a:xfrm>
                <a:off x="5407" y="2273"/>
                <a:ext cx="138" cy="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2000" baseline="-20000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</a:p>
            </p:txBody>
          </p:sp>
        </p:grpSp>
        <p:grpSp>
          <p:nvGrpSpPr>
            <p:cNvPr id="19522" name="Group 173"/>
            <p:cNvGrpSpPr>
              <a:grpSpLocks noChangeAspect="1"/>
            </p:cNvGrpSpPr>
            <p:nvPr/>
          </p:nvGrpSpPr>
          <p:grpSpPr bwMode="auto">
            <a:xfrm rot="10800000">
              <a:off x="4847" y="2432"/>
              <a:ext cx="109" cy="107"/>
              <a:chOff x="4826" y="2422"/>
              <a:chExt cx="157" cy="151"/>
            </a:xfrm>
          </p:grpSpPr>
          <p:sp>
            <p:nvSpPr>
              <p:cNvPr id="19523" name="Arc 174"/>
              <p:cNvSpPr>
                <a:spLocks noChangeAspect="1"/>
              </p:cNvSpPr>
              <p:nvPr/>
            </p:nvSpPr>
            <p:spPr bwMode="auto">
              <a:xfrm rot="-5400000">
                <a:off x="4829" y="2419"/>
                <a:ext cx="151" cy="15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524" name="Oval 175"/>
              <p:cNvSpPr>
                <a:spLocks noChangeAspect="1" noChangeArrowheads="1"/>
              </p:cNvSpPr>
              <p:nvPr/>
            </p:nvSpPr>
            <p:spPr bwMode="auto">
              <a:xfrm rot="-5400000">
                <a:off x="4907" y="2511"/>
                <a:ext cx="25" cy="25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rgbClr val="C425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9493" name="Line 132"/>
          <p:cNvSpPr>
            <a:spLocks noChangeShapeType="1"/>
          </p:cNvSpPr>
          <p:nvPr/>
        </p:nvSpPr>
        <p:spPr bwMode="auto">
          <a:xfrm>
            <a:off x="2784475" y="1604963"/>
            <a:ext cx="615950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0" name="Group 214"/>
          <p:cNvGrpSpPr>
            <a:grpSpLocks/>
          </p:cNvGrpSpPr>
          <p:nvPr/>
        </p:nvGrpSpPr>
        <p:grpSpPr bwMode="auto">
          <a:xfrm>
            <a:off x="6334125" y="3225800"/>
            <a:ext cx="1844675" cy="2276475"/>
            <a:chOff x="3990" y="2032"/>
            <a:chExt cx="1162" cy="1434"/>
          </a:xfrm>
        </p:grpSpPr>
        <p:grpSp>
          <p:nvGrpSpPr>
            <p:cNvPr id="19497" name="Group 184"/>
            <p:cNvGrpSpPr>
              <a:grpSpLocks noChangeAspect="1"/>
            </p:cNvGrpSpPr>
            <p:nvPr/>
          </p:nvGrpSpPr>
          <p:grpSpPr bwMode="auto">
            <a:xfrm>
              <a:off x="4498" y="2640"/>
              <a:ext cx="109" cy="107"/>
              <a:chOff x="4826" y="2422"/>
              <a:chExt cx="157" cy="151"/>
            </a:xfrm>
          </p:grpSpPr>
          <p:sp>
            <p:nvSpPr>
              <p:cNvPr id="19517" name="Arc 185"/>
              <p:cNvSpPr>
                <a:spLocks noChangeAspect="1"/>
              </p:cNvSpPr>
              <p:nvPr/>
            </p:nvSpPr>
            <p:spPr bwMode="auto">
              <a:xfrm rot="-5400000">
                <a:off x="4829" y="2419"/>
                <a:ext cx="151" cy="15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518" name="Oval 186"/>
              <p:cNvSpPr>
                <a:spLocks noChangeAspect="1" noChangeArrowheads="1"/>
              </p:cNvSpPr>
              <p:nvPr/>
            </p:nvSpPr>
            <p:spPr bwMode="auto">
              <a:xfrm rot="-5400000">
                <a:off x="4907" y="2511"/>
                <a:ext cx="25" cy="2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9498" name="Group 213"/>
            <p:cNvGrpSpPr>
              <a:grpSpLocks/>
            </p:cNvGrpSpPr>
            <p:nvPr/>
          </p:nvGrpSpPr>
          <p:grpSpPr bwMode="auto">
            <a:xfrm>
              <a:off x="3990" y="2032"/>
              <a:ext cx="1162" cy="1434"/>
              <a:chOff x="3990" y="2032"/>
              <a:chExt cx="1162" cy="1434"/>
            </a:xfrm>
          </p:grpSpPr>
          <p:grpSp>
            <p:nvGrpSpPr>
              <p:cNvPr id="19499" name="Group 209"/>
              <p:cNvGrpSpPr>
                <a:grpSpLocks/>
              </p:cNvGrpSpPr>
              <p:nvPr/>
            </p:nvGrpSpPr>
            <p:grpSpPr bwMode="auto">
              <a:xfrm>
                <a:off x="3990" y="2505"/>
                <a:ext cx="1154" cy="488"/>
                <a:chOff x="3990" y="2505"/>
                <a:chExt cx="1154" cy="488"/>
              </a:xfrm>
            </p:grpSpPr>
            <p:sp>
              <p:nvSpPr>
                <p:cNvPr id="19513" name="Line 177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183" y="2751"/>
                  <a:ext cx="961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14" name="Text Box 17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175" y="2743"/>
                  <a:ext cx="303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2000">
                      <a:latin typeface="GOST type B" pitchFamily="34" charset="0"/>
                    </a:rPr>
                    <a:t>П</a:t>
                  </a:r>
                  <a:r>
                    <a:rPr lang="ru-RU" sz="2000" baseline="-20000">
                      <a:latin typeface="GOST type B" pitchFamily="34" charset="0"/>
                    </a:rPr>
                    <a:t>1</a:t>
                  </a:r>
                </a:p>
              </p:txBody>
            </p:sp>
            <p:sp>
              <p:nvSpPr>
                <p:cNvPr id="19515" name="Text Box 18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193" y="2505"/>
                  <a:ext cx="303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22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2000">
                      <a:latin typeface="GOST type B" pitchFamily="34" charset="0"/>
                    </a:rPr>
                    <a:t>П</a:t>
                  </a:r>
                  <a:r>
                    <a:rPr lang="ru-RU" sz="2000" baseline="-20000">
                      <a:latin typeface="GOST type B" pitchFamily="34" charset="0"/>
                    </a:rPr>
                    <a:t>2</a:t>
                  </a:r>
                </a:p>
              </p:txBody>
            </p:sp>
            <p:sp>
              <p:nvSpPr>
                <p:cNvPr id="19516" name="Text Box 18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990" y="2620"/>
                  <a:ext cx="303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en-US" sz="2000">
                      <a:latin typeface="GOST type B" pitchFamily="34" charset="0"/>
                    </a:rPr>
                    <a:t>x</a:t>
                  </a:r>
                  <a:endParaRPr lang="ru-RU" sz="2000" baseline="-20000"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9500" name="Group 210"/>
              <p:cNvGrpSpPr>
                <a:grpSpLocks/>
              </p:cNvGrpSpPr>
              <p:nvPr/>
            </p:nvGrpSpPr>
            <p:grpSpPr bwMode="auto">
              <a:xfrm>
                <a:off x="4306" y="2287"/>
                <a:ext cx="385" cy="1107"/>
                <a:chOff x="4306" y="2287"/>
                <a:chExt cx="385" cy="1107"/>
              </a:xfrm>
            </p:grpSpPr>
            <p:sp>
              <p:nvSpPr>
                <p:cNvPr id="19508" name="Line 178"/>
                <p:cNvSpPr>
                  <a:spLocks noChangeAspect="1" noChangeShapeType="1"/>
                </p:cNvSpPr>
                <p:nvPr/>
              </p:nvSpPr>
              <p:spPr bwMode="auto">
                <a:xfrm>
                  <a:off x="4604" y="2432"/>
                  <a:ext cx="0" cy="75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09" name="Text Box 18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388" y="3144"/>
                  <a:ext cx="303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2000">
                      <a:solidFill>
                        <a:schemeClr val="accent2"/>
                      </a:solidFill>
                      <a:latin typeface="GOST type B" pitchFamily="34" charset="0"/>
                    </a:rPr>
                    <a:t>А</a:t>
                  </a:r>
                  <a:r>
                    <a:rPr lang="ru-RU" sz="2000" baseline="-20000">
                      <a:solidFill>
                        <a:schemeClr val="accent2"/>
                      </a:solidFill>
                      <a:latin typeface="GOST type B" pitchFamily="34" charset="0"/>
                    </a:rPr>
                    <a:t>1</a:t>
                  </a:r>
                </a:p>
              </p:txBody>
            </p:sp>
            <p:sp>
              <p:nvSpPr>
                <p:cNvPr id="19510" name="Text Box 18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306" y="2287"/>
                  <a:ext cx="303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2000">
                      <a:solidFill>
                        <a:schemeClr val="accent2"/>
                      </a:solidFill>
                      <a:latin typeface="GOST type B" pitchFamily="34" charset="0"/>
                    </a:rPr>
                    <a:t>А</a:t>
                  </a:r>
                  <a:r>
                    <a:rPr lang="ru-RU" sz="2000" baseline="-20000">
                      <a:solidFill>
                        <a:schemeClr val="accent2"/>
                      </a:solidFill>
                      <a:latin typeface="GOST type B" pitchFamily="34" charset="0"/>
                    </a:rPr>
                    <a:t>2</a:t>
                  </a:r>
                </a:p>
              </p:txBody>
            </p:sp>
            <p:sp>
              <p:nvSpPr>
                <p:cNvPr id="19511" name="Oval 192"/>
                <p:cNvSpPr>
                  <a:spLocks noChangeAspect="1" noChangeArrowheads="1"/>
                </p:cNvSpPr>
                <p:nvPr/>
              </p:nvSpPr>
              <p:spPr bwMode="auto">
                <a:xfrm>
                  <a:off x="4570" y="3149"/>
                  <a:ext cx="72" cy="70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512" name="Oval 193"/>
                <p:cNvSpPr>
                  <a:spLocks noChangeAspect="1" noChangeArrowheads="1"/>
                </p:cNvSpPr>
                <p:nvPr/>
              </p:nvSpPr>
              <p:spPr bwMode="auto">
                <a:xfrm>
                  <a:off x="4568" y="2398"/>
                  <a:ext cx="71" cy="71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9501" name="Group 212"/>
              <p:cNvGrpSpPr>
                <a:grpSpLocks/>
              </p:cNvGrpSpPr>
              <p:nvPr/>
            </p:nvGrpSpPr>
            <p:grpSpPr bwMode="auto">
              <a:xfrm>
                <a:off x="4644" y="2032"/>
                <a:ext cx="508" cy="1434"/>
                <a:chOff x="4644" y="2032"/>
                <a:chExt cx="508" cy="1434"/>
              </a:xfrm>
            </p:grpSpPr>
            <p:grpSp>
              <p:nvGrpSpPr>
                <p:cNvPr id="19502" name="Group 211"/>
                <p:cNvGrpSpPr>
                  <a:grpSpLocks/>
                </p:cNvGrpSpPr>
                <p:nvPr/>
              </p:nvGrpSpPr>
              <p:grpSpPr bwMode="auto">
                <a:xfrm>
                  <a:off x="4644" y="2032"/>
                  <a:ext cx="508" cy="1434"/>
                  <a:chOff x="4644" y="2032"/>
                  <a:chExt cx="508" cy="1434"/>
                </a:xfrm>
              </p:grpSpPr>
              <p:sp>
                <p:nvSpPr>
                  <p:cNvPr id="19504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4849" y="2633"/>
                    <a:ext cx="0" cy="65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05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4848" y="2101"/>
                    <a:ext cx="0" cy="533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06" name="Text Box 190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849" y="3216"/>
                    <a:ext cx="303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en-US" sz="2000">
                        <a:solidFill>
                          <a:schemeClr val="accent2"/>
                        </a:solidFill>
                        <a:latin typeface="GOST type B" pitchFamily="34" charset="0"/>
                      </a:rPr>
                      <a:t>i</a:t>
                    </a:r>
                    <a:r>
                      <a:rPr lang="ru-RU" sz="2000" baseline="-20000">
                        <a:solidFill>
                          <a:schemeClr val="accent2"/>
                        </a:solidFill>
                        <a:latin typeface="GOST type B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9507" name="Text Box 191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644" y="2032"/>
                    <a:ext cx="303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en-US" sz="2000">
                        <a:solidFill>
                          <a:schemeClr val="accent2"/>
                        </a:solidFill>
                        <a:latin typeface="GOST type B" pitchFamily="34" charset="0"/>
                      </a:rPr>
                      <a:t>i</a:t>
                    </a:r>
                    <a:r>
                      <a:rPr lang="en-US" sz="2000" baseline="-20000">
                        <a:solidFill>
                          <a:schemeClr val="accent2"/>
                        </a:solidFill>
                        <a:latin typeface="GOST type B" pitchFamily="34" charset="0"/>
                      </a:rPr>
                      <a:t>2</a:t>
                    </a:r>
                    <a:endParaRPr lang="ru-RU" sz="2000" baseline="-20000">
                      <a:solidFill>
                        <a:schemeClr val="accent2"/>
                      </a:solidFill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19503" name="Oval 189"/>
                <p:cNvSpPr>
                  <a:spLocks noChangeAspect="1" noChangeArrowheads="1"/>
                </p:cNvSpPr>
                <p:nvPr/>
              </p:nvSpPr>
              <p:spPr bwMode="auto">
                <a:xfrm>
                  <a:off x="4822" y="3259"/>
                  <a:ext cx="55" cy="55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9495" name="Text Box 216"/>
          <p:cNvSpPr txBox="1">
            <a:spLocks noChangeArrowheads="1"/>
          </p:cNvSpPr>
          <p:nvPr/>
        </p:nvSpPr>
        <p:spPr bwMode="auto">
          <a:xfrm>
            <a:off x="33338" y="5539191"/>
            <a:ext cx="8753475" cy="102797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>
              <a:lnSpc>
                <a:spcPct val="95000"/>
              </a:lnSpc>
            </a:pP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При горизонтально проецирующем положении оси вращения траектория движения точки на П</a:t>
            </a:r>
            <a:r>
              <a:rPr lang="ru-RU" sz="1600" b="1" i="0" baseline="-25000" dirty="0">
                <a:solidFill>
                  <a:srgbClr val="800080"/>
                </a:solidFill>
                <a:latin typeface="Arial" charset="0"/>
                <a:cs typeface="Arial" charset="0"/>
              </a:rPr>
              <a:t>1 </a:t>
            </a:r>
            <a:r>
              <a:rPr lang="ru-RU" sz="1600" b="1" i="0" dirty="0">
                <a:latin typeface="Arial" charset="0"/>
                <a:cs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проецируется в натуральную величину, т.е.  в виде окружности с центром  в точке </a:t>
            </a:r>
            <a:r>
              <a:rPr lang="en-US" sz="1600" b="1" i="0" dirty="0" err="1">
                <a:solidFill>
                  <a:srgbClr val="800080"/>
                </a:solidFill>
                <a:latin typeface="Arial" charset="0"/>
                <a:cs typeface="Arial" charset="0"/>
              </a:rPr>
              <a:t>i</a:t>
            </a:r>
            <a:r>
              <a:rPr lang="ru-RU" sz="1600" b="1" i="0" baseline="-20000" dirty="0">
                <a:solidFill>
                  <a:srgbClr val="800080"/>
                </a:solidFill>
                <a:latin typeface="Arial" charset="0"/>
                <a:cs typeface="Arial" charset="0"/>
              </a:rPr>
              <a:t>1</a:t>
            </a:r>
            <a:r>
              <a:rPr lang="en-US" sz="1600" b="1" i="0" baseline="-20000" dirty="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. На </a:t>
            </a:r>
            <a:r>
              <a:rPr lang="en-US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П</a:t>
            </a:r>
            <a:r>
              <a:rPr lang="ru-RU" sz="1600" b="1" i="0" baseline="-20000" dirty="0">
                <a:solidFill>
                  <a:srgbClr val="800080"/>
                </a:solidFill>
                <a:latin typeface="Arial" charset="0"/>
                <a:cs typeface="Arial" charset="0"/>
              </a:rPr>
              <a:t>2</a:t>
            </a:r>
            <a:r>
              <a:rPr lang="en-US" sz="1600" b="1" i="0" baseline="-20000" dirty="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 она будет проецироваться в виде прямой линии, перпендикулярной проекции оси вращения  </a:t>
            </a:r>
            <a:r>
              <a:rPr lang="en-US" sz="1600" b="1" i="0" dirty="0" err="1">
                <a:solidFill>
                  <a:srgbClr val="800080"/>
                </a:solidFill>
                <a:latin typeface="Arial" charset="0"/>
                <a:cs typeface="Arial" charset="0"/>
              </a:rPr>
              <a:t>i</a:t>
            </a:r>
            <a:r>
              <a:rPr lang="ru-RU" sz="1600" b="1" i="0" baseline="-20000" dirty="0">
                <a:solidFill>
                  <a:srgbClr val="800080"/>
                </a:solidFill>
                <a:latin typeface="Arial" charset="0"/>
                <a:cs typeface="Arial" charset="0"/>
              </a:rPr>
              <a:t>2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i="0" dirty="0">
                <a:latin typeface="Arial" charset="0"/>
                <a:cs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0698" name="Rectangle 21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52500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Способ вращения вокруг проецирующей прямой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48148E-6 L -0.00382 -0.01227 L -0.00469 -0.02037 L -0.0033 -0.02871 L 0.00191 -0.03843 L 0.01059 -0.04537 L 0.0217 -0.05 L 0.03264 -0.05139 L 0.04184 -0.05139 L 0.05833 -0.04977 L 0.07708 -0.04352 L 0.09427 -0.03496 L 0.1092 -0.02384 L 0.1191 -0.01482 L 0.12847 -0.00162 L 0.13142 0.00717 L 0.13368 0.01643 L 0.13212 0.02801 L 0.12448 0.03912 L 0.1151 0.04514 L 0.09896 0.05 L 0.09166 0.05046 L 0.07969 0.04954 L 0.06389 0.04606 L 0.04496 0.03889 L 0.02916 0.03055 L 0.01753 0.02083 L 0.00868 0.0118 L 1.94444E-6 1.48148E-6 Z " pathEditMode="relative" rAng="0" ptsTypes="AAAAAAAAAAAAAAAAAAAAAAAAAAAAA">
                                      <p:cBhvr>
                                        <p:cTn id="6" dur="20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41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3.7037E-6 L 0.06267 3.7037E-6 L 0.12882 3.7037E-6 L 0.06267 3.7037E-6 L -0.00052 3.7037E-6 Z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20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58" y="-32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0.00069 L -0.00572 -0.01227 L -0.00607 -0.02361 L -0.00277 -0.03472 L 0.00747 -0.04491 L 0.02205 -0.05 L 0.04011 -0.05116 L 0.05556 -0.04931 L 0.07639 -0.04306 L 0.09428 -0.0338 L 0.11007 -0.02176 L 0.12275 -0.00741 L 0.129 0.00509 L 0.13178 0.01736 L 0.13039 0.02824 L 0.12448 0.0375 L 0.11615 0.04375 L 0.10504 0.04815 L 0.08733 0.05046 L 0.07205 0.04861 L 0.054 0.04375 L 0.03837 0.03657 L 0.02309 0.02824 L 0.00868 0.01481 L -0.00086 0.00069 Z " pathEditMode="relative" ptsTypes="AAAAAAAAAAAAAAAAAAAAAAAAA">
                                      <p:cBhvr>
                                        <p:cTn id="10" dur="2000" fill="hold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0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2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20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32" grpId="0" animBg="1"/>
      <p:bldP spid="20603" grpId="0" animBg="1"/>
      <p:bldP spid="20532" grpId="0" animBg="1"/>
      <p:bldP spid="20509" grpId="0" animBg="1"/>
      <p:bldP spid="20508" grpId="0" animBg="1"/>
      <p:bldP spid="20580" grpId="0" animBg="1"/>
      <p:bldP spid="206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4"/>
          <p:cNvGrpSpPr>
            <a:grpSpLocks/>
          </p:cNvGrpSpPr>
          <p:nvPr/>
        </p:nvGrpSpPr>
        <p:grpSpPr bwMode="auto">
          <a:xfrm>
            <a:off x="384175" y="1570038"/>
            <a:ext cx="4818063" cy="4025900"/>
            <a:chOff x="0" y="915"/>
            <a:chExt cx="3035" cy="2536"/>
          </a:xfrm>
        </p:grpSpPr>
        <p:grpSp>
          <p:nvGrpSpPr>
            <p:cNvPr id="20574" name="Group 5"/>
            <p:cNvGrpSpPr>
              <a:grpSpLocks/>
            </p:cNvGrpSpPr>
            <p:nvPr/>
          </p:nvGrpSpPr>
          <p:grpSpPr bwMode="auto">
            <a:xfrm>
              <a:off x="0" y="2039"/>
              <a:ext cx="373" cy="288"/>
              <a:chOff x="384" y="2345"/>
              <a:chExt cx="373" cy="288"/>
            </a:xfrm>
          </p:grpSpPr>
          <p:sp>
            <p:nvSpPr>
              <p:cNvPr id="20585" name="Line 6"/>
              <p:cNvSpPr>
                <a:spLocks noChangeAspect="1" noChangeShapeType="1"/>
              </p:cNvSpPr>
              <p:nvPr/>
            </p:nvSpPr>
            <p:spPr bwMode="auto">
              <a:xfrm flipH="1">
                <a:off x="562" y="2612"/>
                <a:ext cx="19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86" name="Text Box 7"/>
              <p:cNvSpPr txBox="1">
                <a:spLocks noChangeAspect="1" noChangeArrowheads="1"/>
              </p:cNvSpPr>
              <p:nvPr/>
            </p:nvSpPr>
            <p:spPr bwMode="auto">
              <a:xfrm>
                <a:off x="384" y="2345"/>
                <a:ext cx="20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2400">
                    <a:solidFill>
                      <a:schemeClr val="tx1"/>
                    </a:solidFill>
                    <a:latin typeface="GOST type B" pitchFamily="34" charset="0"/>
                  </a:rPr>
                  <a:t>x</a:t>
                </a:r>
                <a:endParaRPr lang="ru-RU" sz="18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20575" name="Group 8"/>
            <p:cNvGrpSpPr>
              <a:grpSpLocks/>
            </p:cNvGrpSpPr>
            <p:nvPr/>
          </p:nvGrpSpPr>
          <p:grpSpPr bwMode="auto">
            <a:xfrm>
              <a:off x="345" y="915"/>
              <a:ext cx="1855" cy="1390"/>
              <a:chOff x="345" y="915"/>
              <a:chExt cx="1855" cy="1390"/>
            </a:xfrm>
          </p:grpSpPr>
          <p:sp>
            <p:nvSpPr>
              <p:cNvPr id="20581" name="Rectangle 9"/>
              <p:cNvSpPr>
                <a:spLocks noChangeAspect="1" noChangeArrowheads="1"/>
              </p:cNvSpPr>
              <p:nvPr/>
            </p:nvSpPr>
            <p:spPr bwMode="auto">
              <a:xfrm>
                <a:off x="369" y="960"/>
                <a:ext cx="1831" cy="1345"/>
              </a:xfrm>
              <a:prstGeom prst="rect">
                <a:avLst/>
              </a:prstGeom>
              <a:solidFill>
                <a:srgbClr val="66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ru-RU" sz="2400" i="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grpSp>
            <p:nvGrpSpPr>
              <p:cNvPr id="20582" name="Group 10"/>
              <p:cNvGrpSpPr>
                <a:grpSpLocks/>
              </p:cNvGrpSpPr>
              <p:nvPr/>
            </p:nvGrpSpPr>
            <p:grpSpPr bwMode="auto">
              <a:xfrm>
                <a:off x="345" y="915"/>
                <a:ext cx="476" cy="357"/>
                <a:chOff x="345" y="915"/>
                <a:chExt cx="476" cy="357"/>
              </a:xfrm>
            </p:grpSpPr>
            <p:sp>
              <p:nvSpPr>
                <p:cNvPr id="20583" name="Text Box 1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45" y="915"/>
                  <a:ext cx="389" cy="3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pPr eaLnBrk="1" hangingPunct="1"/>
                  <a:r>
                    <a:rPr lang="ru-RU" sz="1800">
                      <a:solidFill>
                        <a:schemeClr val="tx1"/>
                      </a:solidFill>
                      <a:latin typeface="GOST type B" pitchFamily="34" charset="0"/>
                    </a:rPr>
                    <a:t>П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20584" name="Text Box 1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" y="1060"/>
                  <a:ext cx="322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pPr eaLnBrk="1" hangingPunct="1"/>
                  <a:r>
                    <a:rPr lang="ru-RU" sz="1600">
                      <a:solidFill>
                        <a:schemeClr val="tx1"/>
                      </a:solidFill>
                      <a:latin typeface="GOST type B" pitchFamily="34" charset="0"/>
                    </a:rPr>
                    <a:t>2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</p:grpSp>
        <p:grpSp>
          <p:nvGrpSpPr>
            <p:cNvPr id="20576" name="Group 13"/>
            <p:cNvGrpSpPr>
              <a:grpSpLocks/>
            </p:cNvGrpSpPr>
            <p:nvPr/>
          </p:nvGrpSpPr>
          <p:grpSpPr bwMode="auto">
            <a:xfrm>
              <a:off x="371" y="2306"/>
              <a:ext cx="2664" cy="1145"/>
              <a:chOff x="371" y="2306"/>
              <a:chExt cx="2664" cy="1145"/>
            </a:xfrm>
          </p:grpSpPr>
          <p:sp>
            <p:nvSpPr>
              <p:cNvPr id="20577" name="AutoShape 14"/>
              <p:cNvSpPr>
                <a:spLocks noChangeAspect="1" noChangeArrowheads="1"/>
              </p:cNvSpPr>
              <p:nvPr/>
            </p:nvSpPr>
            <p:spPr bwMode="auto">
              <a:xfrm flipH="1">
                <a:off x="371" y="2306"/>
                <a:ext cx="2630" cy="1127"/>
              </a:xfrm>
              <a:prstGeom prst="parallelogram">
                <a:avLst>
                  <a:gd name="adj" fmla="val 70906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ru-RU" sz="1800" i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grpSp>
            <p:nvGrpSpPr>
              <p:cNvPr id="20578" name="Group 15"/>
              <p:cNvGrpSpPr>
                <a:grpSpLocks/>
              </p:cNvGrpSpPr>
              <p:nvPr/>
            </p:nvGrpSpPr>
            <p:grpSpPr bwMode="auto">
              <a:xfrm rot="-851333">
                <a:off x="2556" y="3070"/>
                <a:ext cx="479" cy="381"/>
                <a:chOff x="235" y="1130"/>
                <a:chExt cx="395" cy="314"/>
              </a:xfrm>
            </p:grpSpPr>
            <p:sp>
              <p:nvSpPr>
                <p:cNvPr id="20579" name="Text Box 1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35" y="1130"/>
                  <a:ext cx="313" cy="2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pPr eaLnBrk="1" hangingPunct="1"/>
                  <a:r>
                    <a:rPr lang="ru-RU" sz="1800" i="0">
                      <a:solidFill>
                        <a:schemeClr val="tx1"/>
                      </a:solidFill>
                      <a:latin typeface="GOST type B" pitchFamily="34" charset="0"/>
                    </a:rPr>
                    <a:t>П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20580" name="Text Box 1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1" y="1270"/>
                  <a:ext cx="259" cy="1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pPr eaLnBrk="1" hangingPunct="1"/>
                  <a:r>
                    <a:rPr lang="ru-RU" sz="1600" i="0">
                      <a:solidFill>
                        <a:schemeClr val="tx1"/>
                      </a:solidFill>
                      <a:latin typeface="GOST type B" pitchFamily="34" charset="0"/>
                    </a:rPr>
                    <a:t>1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</p:grpSp>
      </p:grpSp>
      <p:sp>
        <p:nvSpPr>
          <p:cNvPr id="21630" name="Line 126"/>
          <p:cNvSpPr>
            <a:spLocks noChangeShapeType="1"/>
          </p:cNvSpPr>
          <p:nvPr/>
        </p:nvSpPr>
        <p:spPr bwMode="auto">
          <a:xfrm flipV="1">
            <a:off x="3475038" y="2984500"/>
            <a:ext cx="0" cy="1300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4" name="Line 35"/>
          <p:cNvSpPr>
            <a:spLocks noChangeShapeType="1"/>
          </p:cNvSpPr>
          <p:nvPr/>
        </p:nvSpPr>
        <p:spPr bwMode="auto">
          <a:xfrm flipV="1">
            <a:off x="2484438" y="3278188"/>
            <a:ext cx="0" cy="1300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8" name="Group 129"/>
          <p:cNvGrpSpPr>
            <a:grpSpLocks/>
          </p:cNvGrpSpPr>
          <p:nvPr/>
        </p:nvGrpSpPr>
        <p:grpSpPr bwMode="auto">
          <a:xfrm>
            <a:off x="1195388" y="2457450"/>
            <a:ext cx="3167062" cy="1203325"/>
            <a:chOff x="971" y="1387"/>
            <a:chExt cx="1995" cy="758"/>
          </a:xfrm>
        </p:grpSpPr>
        <p:sp>
          <p:nvSpPr>
            <p:cNvPr id="20572" name="AutoShape 111"/>
            <p:cNvSpPr>
              <a:spLocks noChangeArrowheads="1"/>
            </p:cNvSpPr>
            <p:nvPr/>
          </p:nvSpPr>
          <p:spPr bwMode="auto">
            <a:xfrm flipH="1">
              <a:off x="971" y="1387"/>
              <a:ext cx="1995" cy="730"/>
            </a:xfrm>
            <a:prstGeom prst="parallelogram">
              <a:avLst>
                <a:gd name="adj" fmla="val 71093"/>
              </a:avLst>
            </a:prstGeom>
            <a:solidFill>
              <a:srgbClr val="FFA3A5">
                <a:alpha val="6392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sz="1800" i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1632" name="Rectangle 128"/>
            <p:cNvSpPr>
              <a:spLocks noChangeArrowheads="1"/>
            </p:cNvSpPr>
            <p:nvPr/>
          </p:nvSpPr>
          <p:spPr bwMode="auto">
            <a:xfrm>
              <a:off x="2539" y="1780"/>
              <a:ext cx="23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ru-RU" sz="320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Г</a:t>
              </a:r>
            </a:p>
          </p:txBody>
        </p:sp>
      </p:grpSp>
      <p:sp>
        <p:nvSpPr>
          <p:cNvPr id="20486" name="Line 37"/>
          <p:cNvSpPr>
            <a:spLocks noChangeShapeType="1"/>
          </p:cNvSpPr>
          <p:nvPr/>
        </p:nvSpPr>
        <p:spPr bwMode="auto">
          <a:xfrm flipV="1">
            <a:off x="1860550" y="2474913"/>
            <a:ext cx="0" cy="1300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06" name="Line 2"/>
          <p:cNvSpPr>
            <a:spLocks noChangeAspect="1" noChangeShapeType="1"/>
          </p:cNvSpPr>
          <p:nvPr/>
        </p:nvSpPr>
        <p:spPr bwMode="auto">
          <a:xfrm>
            <a:off x="8035925" y="3856038"/>
            <a:ext cx="0" cy="1111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-255588" y="0"/>
            <a:ext cx="9610726" cy="612775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Способ плоскопараллельного перемещения</a:t>
            </a:r>
          </a:p>
        </p:txBody>
      </p:sp>
      <p:sp>
        <p:nvSpPr>
          <p:cNvPr id="20489" name="Line 23"/>
          <p:cNvSpPr>
            <a:spLocks noChangeShapeType="1"/>
          </p:cNvSpPr>
          <p:nvPr/>
        </p:nvSpPr>
        <p:spPr bwMode="auto">
          <a:xfrm>
            <a:off x="1862138" y="3776663"/>
            <a:ext cx="615950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0490" name="Group 24"/>
          <p:cNvGrpSpPr>
            <a:grpSpLocks/>
          </p:cNvGrpSpPr>
          <p:nvPr/>
        </p:nvGrpSpPr>
        <p:grpSpPr bwMode="auto">
          <a:xfrm>
            <a:off x="1985963" y="4443413"/>
            <a:ext cx="558800" cy="635000"/>
            <a:chOff x="1200" y="1488"/>
            <a:chExt cx="352" cy="400"/>
          </a:xfrm>
        </p:grpSpPr>
        <p:sp>
          <p:nvSpPr>
            <p:cNvPr id="20570" name="Text Box 25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ru-RU" sz="3200">
                  <a:solidFill>
                    <a:srgbClr val="C42500"/>
                  </a:solidFill>
                  <a:latin typeface="GOST type B" pitchFamily="34" charset="0"/>
                </a:rPr>
                <a:t>А</a:t>
              </a:r>
            </a:p>
          </p:txBody>
        </p:sp>
        <p:sp>
          <p:nvSpPr>
            <p:cNvPr id="20571" name="Text Box 26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ru-RU" sz="1800">
                  <a:solidFill>
                    <a:srgbClr val="C42500"/>
                  </a:solidFill>
                  <a:latin typeface="GOST type B" pitchFamily="34" charset="0"/>
                </a:rPr>
                <a:t>1</a:t>
              </a:r>
              <a:endParaRPr lang="ru-RU" sz="24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20491" name="Text Box 27"/>
          <p:cNvSpPr txBox="1">
            <a:spLocks noChangeAspect="1" noChangeArrowheads="1"/>
          </p:cNvSpPr>
          <p:nvPr/>
        </p:nvSpPr>
        <p:spPr bwMode="auto">
          <a:xfrm>
            <a:off x="2044700" y="3149600"/>
            <a:ext cx="434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 eaLnBrk="1" hangingPunct="1"/>
            <a:r>
              <a:rPr lang="ru-RU" sz="3200">
                <a:solidFill>
                  <a:srgbClr val="4E03C9"/>
                </a:solidFill>
                <a:latin typeface="GOST type B" pitchFamily="34" charset="0"/>
              </a:rPr>
              <a:t>A</a:t>
            </a:r>
          </a:p>
        </p:txBody>
      </p:sp>
      <p:sp>
        <p:nvSpPr>
          <p:cNvPr id="20492" name="Line 38"/>
          <p:cNvSpPr>
            <a:spLocks noChangeShapeType="1"/>
          </p:cNvSpPr>
          <p:nvPr/>
        </p:nvSpPr>
        <p:spPr bwMode="auto">
          <a:xfrm>
            <a:off x="1863725" y="2482850"/>
            <a:ext cx="615950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0" name="Group 40"/>
          <p:cNvGrpSpPr>
            <a:grpSpLocks/>
          </p:cNvGrpSpPr>
          <p:nvPr/>
        </p:nvGrpSpPr>
        <p:grpSpPr bwMode="auto">
          <a:xfrm>
            <a:off x="1816100" y="2397125"/>
            <a:ext cx="1257300" cy="127000"/>
            <a:chOff x="2172" y="1564"/>
            <a:chExt cx="747" cy="80"/>
          </a:xfrm>
        </p:grpSpPr>
        <p:sp>
          <p:nvSpPr>
            <p:cNvPr id="20566" name="Line 41"/>
            <p:cNvSpPr>
              <a:spLocks noChangeShapeType="1"/>
            </p:cNvSpPr>
            <p:nvPr/>
          </p:nvSpPr>
          <p:spPr bwMode="auto">
            <a:xfrm>
              <a:off x="2172" y="1601"/>
              <a:ext cx="747" cy="1"/>
            </a:xfrm>
            <a:prstGeom prst="line">
              <a:avLst/>
            </a:pr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567" name="Group 42"/>
            <p:cNvGrpSpPr>
              <a:grpSpLocks/>
            </p:cNvGrpSpPr>
            <p:nvPr/>
          </p:nvGrpSpPr>
          <p:grpSpPr bwMode="auto">
            <a:xfrm>
              <a:off x="2394" y="1564"/>
              <a:ext cx="104" cy="80"/>
              <a:chOff x="2878" y="3338"/>
              <a:chExt cx="91" cy="80"/>
            </a:xfrm>
          </p:grpSpPr>
          <p:sp>
            <p:nvSpPr>
              <p:cNvPr id="20568" name="Line 43"/>
              <p:cNvSpPr>
                <a:spLocks noChangeShapeType="1"/>
              </p:cNvSpPr>
              <p:nvPr/>
            </p:nvSpPr>
            <p:spPr bwMode="auto">
              <a:xfrm>
                <a:off x="2878" y="3338"/>
                <a:ext cx="91" cy="34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69" name="Line 44"/>
              <p:cNvSpPr>
                <a:spLocks noChangeShapeType="1"/>
              </p:cNvSpPr>
              <p:nvPr/>
            </p:nvSpPr>
            <p:spPr bwMode="auto">
              <a:xfrm flipV="1">
                <a:off x="2878" y="3374"/>
                <a:ext cx="91" cy="44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0494" name="Oval 45"/>
          <p:cNvSpPr>
            <a:spLocks noChangeAspect="1" noChangeArrowheads="1"/>
          </p:cNvSpPr>
          <p:nvPr/>
        </p:nvSpPr>
        <p:spPr bwMode="auto">
          <a:xfrm>
            <a:off x="1784350" y="2395538"/>
            <a:ext cx="149225" cy="146050"/>
          </a:xfrm>
          <a:prstGeom prst="ellipse">
            <a:avLst/>
          </a:prstGeom>
          <a:solidFill>
            <a:srgbClr val="C42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sz="1800" i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0495" name="Group 58"/>
          <p:cNvGrpSpPr>
            <a:grpSpLocks/>
          </p:cNvGrpSpPr>
          <p:nvPr/>
        </p:nvGrpSpPr>
        <p:grpSpPr bwMode="auto">
          <a:xfrm>
            <a:off x="1530350" y="1820863"/>
            <a:ext cx="558800" cy="635000"/>
            <a:chOff x="1200" y="1488"/>
            <a:chExt cx="352" cy="400"/>
          </a:xfrm>
        </p:grpSpPr>
        <p:sp>
          <p:nvSpPr>
            <p:cNvPr id="20564" name="Text Box 59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ru-RU" sz="3200">
                  <a:solidFill>
                    <a:srgbClr val="C42500"/>
                  </a:solidFill>
                  <a:latin typeface="GOST type B" pitchFamily="34" charset="0"/>
                </a:rPr>
                <a:t>А</a:t>
              </a:r>
            </a:p>
          </p:txBody>
        </p:sp>
        <p:sp>
          <p:nvSpPr>
            <p:cNvPr id="20565" name="Text Box 60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en-US" sz="1800">
                  <a:solidFill>
                    <a:srgbClr val="C42500"/>
                  </a:solidFill>
                  <a:latin typeface="GOST type B" pitchFamily="34" charset="0"/>
                </a:rPr>
                <a:t>2</a:t>
              </a:r>
              <a:endParaRPr lang="ru-RU" sz="24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21576" name="Text Box 72"/>
          <p:cNvSpPr txBox="1">
            <a:spLocks noChangeArrowheads="1"/>
          </p:cNvSpPr>
          <p:nvPr/>
        </p:nvSpPr>
        <p:spPr bwMode="auto">
          <a:xfrm>
            <a:off x="5603875" y="3105150"/>
            <a:ext cx="10636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 eaLnBrk="1" hangingPunct="1"/>
            <a:r>
              <a:rPr lang="ru-RU" sz="2000" i="0">
                <a:solidFill>
                  <a:srgbClr val="C42500"/>
                </a:solidFill>
                <a:latin typeface="Arial" charset="0"/>
              </a:rPr>
              <a:t>Схема:</a:t>
            </a:r>
          </a:p>
        </p:txBody>
      </p:sp>
      <p:grpSp>
        <p:nvGrpSpPr>
          <p:cNvPr id="13" name="Group 142"/>
          <p:cNvGrpSpPr>
            <a:grpSpLocks/>
          </p:cNvGrpSpPr>
          <p:nvPr/>
        </p:nvGrpSpPr>
        <p:grpSpPr bwMode="auto">
          <a:xfrm>
            <a:off x="7977188" y="4756150"/>
            <a:ext cx="485775" cy="404813"/>
            <a:chOff x="5025" y="2996"/>
            <a:chExt cx="306" cy="255"/>
          </a:xfrm>
        </p:grpSpPr>
        <p:grpSp>
          <p:nvGrpSpPr>
            <p:cNvPr id="20560" name="Group 79"/>
            <p:cNvGrpSpPr>
              <a:grpSpLocks/>
            </p:cNvGrpSpPr>
            <p:nvPr/>
          </p:nvGrpSpPr>
          <p:grpSpPr bwMode="auto">
            <a:xfrm>
              <a:off x="5062" y="2996"/>
              <a:ext cx="269" cy="255"/>
              <a:chOff x="5303" y="3031"/>
              <a:chExt cx="269" cy="255"/>
            </a:xfrm>
          </p:grpSpPr>
          <p:sp>
            <p:nvSpPr>
              <p:cNvPr id="20562" name="Text Box 80"/>
              <p:cNvSpPr txBox="1">
                <a:spLocks noChangeAspect="1" noChangeArrowheads="1"/>
              </p:cNvSpPr>
              <p:nvPr/>
            </p:nvSpPr>
            <p:spPr bwMode="auto">
              <a:xfrm>
                <a:off x="5303" y="3031"/>
                <a:ext cx="25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2000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  <a:r>
                  <a:rPr lang="ru-RU" sz="2000">
                    <a:solidFill>
                      <a:srgbClr val="C42500"/>
                    </a:solidFill>
                    <a:latin typeface="Arial" charset="0"/>
                    <a:sym typeface="Symbol" pitchFamily="18" charset="2"/>
                  </a:rPr>
                  <a:t></a:t>
                </a:r>
                <a:endParaRPr lang="ru-RU" sz="2000" baseline="-20000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20563" name="Text Box 81"/>
              <p:cNvSpPr txBox="1">
                <a:spLocks noChangeAspect="1" noChangeArrowheads="1"/>
              </p:cNvSpPr>
              <p:nvPr/>
            </p:nvSpPr>
            <p:spPr bwMode="auto">
              <a:xfrm>
                <a:off x="5404" y="3103"/>
                <a:ext cx="168" cy="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en-US" sz="2000" baseline="-20000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  <a:endParaRPr lang="ru-RU" sz="2000" baseline="-20000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20561" name="Oval 87"/>
            <p:cNvSpPr>
              <a:spLocks noChangeAspect="1" noChangeArrowheads="1"/>
            </p:cNvSpPr>
            <p:nvPr/>
          </p:nvSpPr>
          <p:spPr bwMode="auto">
            <a:xfrm>
              <a:off x="5025" y="3083"/>
              <a:ext cx="71" cy="71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sz="1800" i="0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15" name="Group 143"/>
          <p:cNvGrpSpPr>
            <a:grpSpLocks/>
          </p:cNvGrpSpPr>
          <p:nvPr/>
        </p:nvGrpSpPr>
        <p:grpSpPr bwMode="auto">
          <a:xfrm>
            <a:off x="7307263" y="3503613"/>
            <a:ext cx="1119187" cy="407987"/>
            <a:chOff x="4603" y="2207"/>
            <a:chExt cx="705" cy="257"/>
          </a:xfrm>
        </p:grpSpPr>
        <p:grpSp>
          <p:nvGrpSpPr>
            <p:cNvPr id="20551" name="Group 73"/>
            <p:cNvGrpSpPr>
              <a:grpSpLocks/>
            </p:cNvGrpSpPr>
            <p:nvPr/>
          </p:nvGrpSpPr>
          <p:grpSpPr bwMode="auto">
            <a:xfrm>
              <a:off x="4603" y="2408"/>
              <a:ext cx="444" cy="52"/>
              <a:chOff x="4846" y="3194"/>
              <a:chExt cx="444" cy="52"/>
            </a:xfrm>
          </p:grpSpPr>
          <p:grpSp>
            <p:nvGrpSpPr>
              <p:cNvPr id="20556" name="Group 74"/>
              <p:cNvGrpSpPr>
                <a:grpSpLocks/>
              </p:cNvGrpSpPr>
              <p:nvPr/>
            </p:nvGrpSpPr>
            <p:grpSpPr bwMode="auto">
              <a:xfrm>
                <a:off x="4989" y="3194"/>
                <a:ext cx="74" cy="52"/>
                <a:chOff x="2878" y="3338"/>
                <a:chExt cx="91" cy="80"/>
              </a:xfrm>
            </p:grpSpPr>
            <p:sp>
              <p:nvSpPr>
                <p:cNvPr id="20558" name="Line 75"/>
                <p:cNvSpPr>
                  <a:spLocks noChangeShapeType="1"/>
                </p:cNvSpPr>
                <p:nvPr/>
              </p:nvSpPr>
              <p:spPr bwMode="auto">
                <a:xfrm>
                  <a:off x="2878" y="3338"/>
                  <a:ext cx="91" cy="34"/>
                </a:xfrm>
                <a:prstGeom prst="line">
                  <a:avLst/>
                </a:prstGeom>
                <a:noFill/>
                <a:ln w="1270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59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878" y="3374"/>
                  <a:ext cx="91" cy="44"/>
                </a:xfrm>
                <a:prstGeom prst="line">
                  <a:avLst/>
                </a:prstGeom>
                <a:noFill/>
                <a:ln w="1270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0557" name="Line 77"/>
              <p:cNvSpPr>
                <a:spLocks noChangeShapeType="1"/>
              </p:cNvSpPr>
              <p:nvPr/>
            </p:nvSpPr>
            <p:spPr bwMode="auto">
              <a:xfrm>
                <a:off x="4846" y="3218"/>
                <a:ext cx="444" cy="0"/>
              </a:xfrm>
              <a:prstGeom prst="line">
                <a:avLst/>
              </a:prstGeom>
              <a:noFill/>
              <a:ln w="9525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552" name="Oval 78"/>
            <p:cNvSpPr>
              <a:spLocks noChangeAspect="1" noChangeArrowheads="1"/>
            </p:cNvSpPr>
            <p:nvPr/>
          </p:nvSpPr>
          <p:spPr bwMode="auto">
            <a:xfrm>
              <a:off x="5026" y="2393"/>
              <a:ext cx="71" cy="71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sz="1800" i="0">
                <a:solidFill>
                  <a:schemeClr val="tx1"/>
                </a:solidFill>
                <a:latin typeface="Arial" charset="0"/>
              </a:endParaRPr>
            </a:p>
          </p:txBody>
        </p:sp>
        <p:grpSp>
          <p:nvGrpSpPr>
            <p:cNvPr id="20553" name="Group 88"/>
            <p:cNvGrpSpPr>
              <a:grpSpLocks/>
            </p:cNvGrpSpPr>
            <p:nvPr/>
          </p:nvGrpSpPr>
          <p:grpSpPr bwMode="auto">
            <a:xfrm>
              <a:off x="5050" y="2207"/>
              <a:ext cx="258" cy="255"/>
              <a:chOff x="5306" y="2201"/>
              <a:chExt cx="258" cy="255"/>
            </a:xfrm>
          </p:grpSpPr>
          <p:sp>
            <p:nvSpPr>
              <p:cNvPr id="20554" name="Text Box 89"/>
              <p:cNvSpPr txBox="1">
                <a:spLocks noChangeAspect="1" noChangeArrowheads="1"/>
              </p:cNvSpPr>
              <p:nvPr/>
            </p:nvSpPr>
            <p:spPr bwMode="auto">
              <a:xfrm>
                <a:off x="5306" y="2201"/>
                <a:ext cx="25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2000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  <a:r>
                  <a:rPr lang="ru-RU" sz="2000">
                    <a:solidFill>
                      <a:srgbClr val="C42500"/>
                    </a:solidFill>
                    <a:latin typeface="Arial" charset="0"/>
                    <a:sym typeface="Symbol" pitchFamily="18" charset="2"/>
                  </a:rPr>
                  <a:t></a:t>
                </a:r>
                <a:endParaRPr lang="ru-RU" sz="2000" baseline="-20000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20555" name="Text Box 90"/>
              <p:cNvSpPr txBox="1">
                <a:spLocks noChangeAspect="1" noChangeArrowheads="1"/>
              </p:cNvSpPr>
              <p:nvPr/>
            </p:nvSpPr>
            <p:spPr bwMode="auto">
              <a:xfrm>
                <a:off x="5407" y="2273"/>
                <a:ext cx="138" cy="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2000" baseline="-20000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</a:p>
            </p:txBody>
          </p:sp>
        </p:grpSp>
      </p:grpSp>
      <p:grpSp>
        <p:nvGrpSpPr>
          <p:cNvPr id="19" name="Group 145"/>
          <p:cNvGrpSpPr>
            <a:grpSpLocks/>
          </p:cNvGrpSpPr>
          <p:nvPr/>
        </p:nvGrpSpPr>
        <p:grpSpPr bwMode="auto">
          <a:xfrm>
            <a:off x="6334125" y="3630613"/>
            <a:ext cx="1831975" cy="1757362"/>
            <a:chOff x="3990" y="2287"/>
            <a:chExt cx="1154" cy="1107"/>
          </a:xfrm>
        </p:grpSpPr>
        <p:sp>
          <p:nvSpPr>
            <p:cNvPr id="20538" name="Text Box 98"/>
            <p:cNvSpPr txBox="1">
              <a:spLocks noChangeAspect="1" noChangeArrowheads="1"/>
            </p:cNvSpPr>
            <p:nvPr/>
          </p:nvSpPr>
          <p:spPr bwMode="auto">
            <a:xfrm>
              <a:off x="4388" y="3144"/>
              <a:ext cx="3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ru-RU" sz="2000">
                  <a:solidFill>
                    <a:schemeClr val="accent2"/>
                  </a:solidFill>
                  <a:latin typeface="GOST type B" pitchFamily="34" charset="0"/>
                </a:rPr>
                <a:t>А</a:t>
              </a:r>
              <a:r>
                <a:rPr lang="ru-RU" sz="2000" baseline="-20000">
                  <a:solidFill>
                    <a:schemeClr val="accent2"/>
                  </a:solidFill>
                  <a:latin typeface="GOST type B" pitchFamily="34" charset="0"/>
                </a:rPr>
                <a:t>1</a:t>
              </a:r>
            </a:p>
          </p:txBody>
        </p:sp>
        <p:grpSp>
          <p:nvGrpSpPr>
            <p:cNvPr id="20539" name="Group 144"/>
            <p:cNvGrpSpPr>
              <a:grpSpLocks/>
            </p:cNvGrpSpPr>
            <p:nvPr/>
          </p:nvGrpSpPr>
          <p:grpSpPr bwMode="auto">
            <a:xfrm>
              <a:off x="3990" y="2287"/>
              <a:ext cx="1154" cy="932"/>
              <a:chOff x="3990" y="2287"/>
              <a:chExt cx="1154" cy="932"/>
            </a:xfrm>
          </p:grpSpPr>
          <p:sp>
            <p:nvSpPr>
              <p:cNvPr id="20540" name="Line 94"/>
              <p:cNvSpPr>
                <a:spLocks noChangeAspect="1" noChangeShapeType="1"/>
              </p:cNvSpPr>
              <p:nvPr/>
            </p:nvSpPr>
            <p:spPr bwMode="auto">
              <a:xfrm flipH="1">
                <a:off x="4183" y="2751"/>
                <a:ext cx="96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41" name="Line 95"/>
              <p:cNvSpPr>
                <a:spLocks noChangeAspect="1" noChangeShapeType="1"/>
              </p:cNvSpPr>
              <p:nvPr/>
            </p:nvSpPr>
            <p:spPr bwMode="auto">
              <a:xfrm>
                <a:off x="4604" y="2432"/>
                <a:ext cx="0" cy="75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42" name="Text Box 96"/>
              <p:cNvSpPr txBox="1">
                <a:spLocks noChangeAspect="1" noChangeArrowheads="1"/>
              </p:cNvSpPr>
              <p:nvPr/>
            </p:nvSpPr>
            <p:spPr bwMode="auto">
              <a:xfrm>
                <a:off x="4175" y="2743"/>
                <a:ext cx="303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2000">
                    <a:solidFill>
                      <a:schemeClr val="tx1"/>
                    </a:solidFill>
                    <a:latin typeface="GOST type B" pitchFamily="34" charset="0"/>
                  </a:rPr>
                  <a:t>П</a:t>
                </a:r>
                <a:r>
                  <a:rPr lang="ru-RU" sz="2000" baseline="-20000">
                    <a:solidFill>
                      <a:schemeClr val="tx1"/>
                    </a:solidFill>
                    <a:latin typeface="GOST type B" pitchFamily="34" charset="0"/>
                  </a:rPr>
                  <a:t>1</a:t>
                </a:r>
              </a:p>
            </p:txBody>
          </p:sp>
          <p:sp>
            <p:nvSpPr>
              <p:cNvPr id="20543" name="Text Box 97"/>
              <p:cNvSpPr txBox="1">
                <a:spLocks noChangeAspect="1" noChangeArrowheads="1"/>
              </p:cNvSpPr>
              <p:nvPr/>
            </p:nvSpPr>
            <p:spPr bwMode="auto">
              <a:xfrm>
                <a:off x="4193" y="2505"/>
                <a:ext cx="303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22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2000">
                    <a:solidFill>
                      <a:schemeClr val="tx1"/>
                    </a:solidFill>
                    <a:latin typeface="GOST type B" pitchFamily="34" charset="0"/>
                  </a:rPr>
                  <a:t>П</a:t>
                </a:r>
                <a:r>
                  <a:rPr lang="ru-RU" sz="2000" baseline="-20000">
                    <a:solidFill>
                      <a:schemeClr val="tx1"/>
                    </a:solidFill>
                    <a:latin typeface="GOST type B" pitchFamily="34" charset="0"/>
                  </a:rPr>
                  <a:t>2</a:t>
                </a:r>
              </a:p>
            </p:txBody>
          </p:sp>
          <p:sp>
            <p:nvSpPr>
              <p:cNvPr id="20544" name="Text Box 99"/>
              <p:cNvSpPr txBox="1">
                <a:spLocks noChangeAspect="1" noChangeArrowheads="1"/>
              </p:cNvSpPr>
              <p:nvPr/>
            </p:nvSpPr>
            <p:spPr bwMode="auto">
              <a:xfrm>
                <a:off x="4306" y="2287"/>
                <a:ext cx="303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2000">
                    <a:solidFill>
                      <a:schemeClr val="accent2"/>
                    </a:solidFill>
                    <a:latin typeface="GOST type B" pitchFamily="34" charset="0"/>
                  </a:rPr>
                  <a:t>А</a:t>
                </a:r>
                <a:r>
                  <a:rPr lang="ru-RU" sz="2000" baseline="-20000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</a:p>
            </p:txBody>
          </p:sp>
          <p:sp>
            <p:nvSpPr>
              <p:cNvPr id="20545" name="Text Box 100"/>
              <p:cNvSpPr txBox="1">
                <a:spLocks noChangeAspect="1" noChangeArrowheads="1"/>
              </p:cNvSpPr>
              <p:nvPr/>
            </p:nvSpPr>
            <p:spPr bwMode="auto">
              <a:xfrm>
                <a:off x="3990" y="2620"/>
                <a:ext cx="303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en-US" sz="2000">
                    <a:solidFill>
                      <a:schemeClr val="tx1"/>
                    </a:solidFill>
                    <a:latin typeface="GOST type B" pitchFamily="34" charset="0"/>
                  </a:rPr>
                  <a:t>x</a:t>
                </a:r>
                <a:endParaRPr lang="ru-RU" sz="2000" baseline="-200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grpSp>
            <p:nvGrpSpPr>
              <p:cNvPr id="20546" name="Group 101"/>
              <p:cNvGrpSpPr>
                <a:grpSpLocks noChangeAspect="1"/>
              </p:cNvGrpSpPr>
              <p:nvPr/>
            </p:nvGrpSpPr>
            <p:grpSpPr bwMode="auto">
              <a:xfrm>
                <a:off x="4498" y="2640"/>
                <a:ext cx="109" cy="107"/>
                <a:chOff x="4826" y="2422"/>
                <a:chExt cx="157" cy="151"/>
              </a:xfrm>
            </p:grpSpPr>
            <p:sp>
              <p:nvSpPr>
                <p:cNvPr id="20549" name="Arc 102"/>
                <p:cNvSpPr>
                  <a:spLocks noChangeAspect="1"/>
                </p:cNvSpPr>
                <p:nvPr/>
              </p:nvSpPr>
              <p:spPr bwMode="auto">
                <a:xfrm rot="-5400000">
                  <a:off x="4829" y="2419"/>
                  <a:ext cx="151" cy="15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50" name="Oval 103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907" y="2511"/>
                  <a:ext cx="25" cy="2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ru-RU" sz="1800" i="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sp>
            <p:nvSpPr>
              <p:cNvPr id="20547" name="Oval 109"/>
              <p:cNvSpPr>
                <a:spLocks noChangeAspect="1" noChangeArrowheads="1"/>
              </p:cNvSpPr>
              <p:nvPr/>
            </p:nvSpPr>
            <p:spPr bwMode="auto">
              <a:xfrm>
                <a:off x="4570" y="3149"/>
                <a:ext cx="72" cy="7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ru-RU" sz="1800" i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0548" name="Oval 110"/>
              <p:cNvSpPr>
                <a:spLocks noChangeAspect="1" noChangeArrowheads="1"/>
              </p:cNvSpPr>
              <p:nvPr/>
            </p:nvSpPr>
            <p:spPr bwMode="auto">
              <a:xfrm>
                <a:off x="4568" y="2398"/>
                <a:ext cx="71" cy="71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ru-RU" sz="1800" i="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21617" name="Freeform 113"/>
          <p:cNvSpPr>
            <a:spLocks/>
          </p:cNvSpPr>
          <p:nvPr/>
        </p:nvSpPr>
        <p:spPr bwMode="auto">
          <a:xfrm>
            <a:off x="2482850" y="2994025"/>
            <a:ext cx="990600" cy="280988"/>
          </a:xfrm>
          <a:custGeom>
            <a:avLst/>
            <a:gdLst>
              <a:gd name="T0" fmla="*/ 0 w 624"/>
              <a:gd name="T1" fmla="*/ 2147483647 h 177"/>
              <a:gd name="T2" fmla="*/ 2147483647 w 624"/>
              <a:gd name="T3" fmla="*/ 2147483647 h 177"/>
              <a:gd name="T4" fmla="*/ 2147483647 w 624"/>
              <a:gd name="T5" fmla="*/ 2147483647 h 177"/>
              <a:gd name="T6" fmla="*/ 2147483647 w 624"/>
              <a:gd name="T7" fmla="*/ 2147483647 h 177"/>
              <a:gd name="T8" fmla="*/ 2147483647 w 624"/>
              <a:gd name="T9" fmla="*/ 2147483647 h 177"/>
              <a:gd name="T10" fmla="*/ 2147483647 w 624"/>
              <a:gd name="T11" fmla="*/ 0 h 1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77"/>
              <a:gd name="T20" fmla="*/ 624 w 624"/>
              <a:gd name="T21" fmla="*/ 177 h 17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77">
                <a:moveTo>
                  <a:pt x="0" y="177"/>
                </a:moveTo>
                <a:lnTo>
                  <a:pt x="135" y="70"/>
                </a:lnTo>
                <a:lnTo>
                  <a:pt x="311" y="137"/>
                </a:lnTo>
                <a:lnTo>
                  <a:pt x="432" y="19"/>
                </a:lnTo>
                <a:lnTo>
                  <a:pt x="562" y="65"/>
                </a:lnTo>
                <a:lnTo>
                  <a:pt x="624" y="0"/>
                </a:lnTo>
              </a:path>
            </a:pathLst>
          </a:cu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618" name="Line 114"/>
          <p:cNvSpPr>
            <a:spLocks noChangeShapeType="1"/>
          </p:cNvSpPr>
          <p:nvPr/>
        </p:nvSpPr>
        <p:spPr bwMode="auto">
          <a:xfrm>
            <a:off x="3068638" y="2462213"/>
            <a:ext cx="406400" cy="520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2" name="Group 133"/>
          <p:cNvGrpSpPr>
            <a:grpSpLocks/>
          </p:cNvGrpSpPr>
          <p:nvPr/>
        </p:nvGrpSpPr>
        <p:grpSpPr bwMode="auto">
          <a:xfrm>
            <a:off x="2682875" y="1862138"/>
            <a:ext cx="1519238" cy="2859087"/>
            <a:chOff x="1908" y="1012"/>
            <a:chExt cx="957" cy="1801"/>
          </a:xfrm>
        </p:grpSpPr>
        <p:sp>
          <p:nvSpPr>
            <p:cNvPr id="20531" name="Text Box 118"/>
            <p:cNvSpPr txBox="1">
              <a:spLocks noChangeAspect="1" noChangeArrowheads="1"/>
            </p:cNvSpPr>
            <p:nvPr/>
          </p:nvSpPr>
          <p:spPr bwMode="auto">
            <a:xfrm>
              <a:off x="2105" y="1132"/>
              <a:ext cx="28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ru-RU" sz="2700" baseline="-20000">
                  <a:solidFill>
                    <a:srgbClr val="C42500"/>
                  </a:solidFill>
                  <a:latin typeface="GOST type B" pitchFamily="34" charset="0"/>
                </a:rPr>
                <a:t>2</a:t>
              </a:r>
            </a:p>
          </p:txBody>
        </p:sp>
        <p:grpSp>
          <p:nvGrpSpPr>
            <p:cNvPr id="20532" name="Group 131"/>
            <p:cNvGrpSpPr>
              <a:grpSpLocks/>
            </p:cNvGrpSpPr>
            <p:nvPr/>
          </p:nvGrpSpPr>
          <p:grpSpPr bwMode="auto">
            <a:xfrm>
              <a:off x="1908" y="1012"/>
              <a:ext cx="957" cy="1801"/>
              <a:chOff x="1908" y="1012"/>
              <a:chExt cx="957" cy="1801"/>
            </a:xfrm>
          </p:grpSpPr>
          <p:sp>
            <p:nvSpPr>
              <p:cNvPr id="20533" name="Text Box 117"/>
              <p:cNvSpPr txBox="1">
                <a:spLocks noChangeAspect="1" noChangeArrowheads="1"/>
              </p:cNvSpPr>
              <p:nvPr/>
            </p:nvSpPr>
            <p:spPr bwMode="auto">
              <a:xfrm>
                <a:off x="2340" y="1612"/>
                <a:ext cx="525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3200">
                    <a:solidFill>
                      <a:schemeClr val="accent2"/>
                    </a:solidFill>
                    <a:latin typeface="GOST type B" pitchFamily="34" charset="0"/>
                  </a:rPr>
                  <a:t>А</a:t>
                </a:r>
                <a:r>
                  <a:rPr lang="ru-RU" sz="3200">
                    <a:solidFill>
                      <a:schemeClr val="accent2"/>
                    </a:solidFill>
                    <a:latin typeface="Arial" charset="0"/>
                    <a:sym typeface="Symbol" pitchFamily="18" charset="2"/>
                  </a:rPr>
                  <a:t></a:t>
                </a:r>
                <a:endParaRPr lang="ru-RU" sz="3200" baseline="-20000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  <p:grpSp>
            <p:nvGrpSpPr>
              <p:cNvPr id="20534" name="Group 121"/>
              <p:cNvGrpSpPr>
                <a:grpSpLocks/>
              </p:cNvGrpSpPr>
              <p:nvPr/>
            </p:nvGrpSpPr>
            <p:grpSpPr bwMode="auto">
              <a:xfrm>
                <a:off x="2315" y="2448"/>
                <a:ext cx="525" cy="365"/>
                <a:chOff x="2504" y="2640"/>
                <a:chExt cx="525" cy="365"/>
              </a:xfrm>
            </p:grpSpPr>
            <p:sp>
              <p:nvSpPr>
                <p:cNvPr id="20536" name="Text Box 11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504" y="2640"/>
                  <a:ext cx="525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pPr eaLnBrk="1" hangingPunct="1"/>
                  <a:r>
                    <a:rPr lang="ru-RU" sz="3200">
                      <a:solidFill>
                        <a:srgbClr val="C42500"/>
                      </a:solidFill>
                      <a:latin typeface="GOST type B" pitchFamily="34" charset="0"/>
                    </a:rPr>
                    <a:t>А</a:t>
                  </a:r>
                  <a:r>
                    <a:rPr lang="ru-RU" sz="3200">
                      <a:solidFill>
                        <a:srgbClr val="C42500"/>
                      </a:solidFill>
                      <a:latin typeface="Arial" charset="0"/>
                      <a:sym typeface="Symbol" pitchFamily="18" charset="2"/>
                    </a:rPr>
                    <a:t></a:t>
                  </a:r>
                  <a:endParaRPr lang="ru-RU" sz="3200" baseline="-20000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20537" name="Text Box 12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666" y="2761"/>
                  <a:ext cx="281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pPr eaLnBrk="1" hangingPunct="1"/>
                  <a:r>
                    <a:rPr lang="ru-RU" sz="2700" baseline="-20000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</a:p>
              </p:txBody>
            </p:sp>
          </p:grpSp>
          <p:sp>
            <p:nvSpPr>
              <p:cNvPr id="20535" name="Text Box 122"/>
              <p:cNvSpPr txBox="1">
                <a:spLocks noChangeAspect="1" noChangeArrowheads="1"/>
              </p:cNvSpPr>
              <p:nvPr/>
            </p:nvSpPr>
            <p:spPr bwMode="auto">
              <a:xfrm>
                <a:off x="1908" y="1012"/>
                <a:ext cx="525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3200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  <a:r>
                  <a:rPr lang="ru-RU" sz="3200">
                    <a:solidFill>
                      <a:srgbClr val="C42500"/>
                    </a:solidFill>
                    <a:latin typeface="Arial" charset="0"/>
                    <a:sym typeface="Symbol" pitchFamily="18" charset="2"/>
                  </a:rPr>
                  <a:t></a:t>
                </a:r>
                <a:endParaRPr lang="ru-RU" sz="3200" baseline="-20000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</p:grpSp>
      <p:sp>
        <p:nvSpPr>
          <p:cNvPr id="21627" name="Oval 123"/>
          <p:cNvSpPr>
            <a:spLocks noChangeAspect="1" noChangeArrowheads="1"/>
          </p:cNvSpPr>
          <p:nvPr/>
        </p:nvSpPr>
        <p:spPr bwMode="auto">
          <a:xfrm>
            <a:off x="2409825" y="4503738"/>
            <a:ext cx="149225" cy="146050"/>
          </a:xfrm>
          <a:prstGeom prst="ellipse">
            <a:avLst/>
          </a:prstGeom>
          <a:solidFill>
            <a:srgbClr val="C42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sz="18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628" name="Freeform 124"/>
          <p:cNvSpPr>
            <a:spLocks/>
          </p:cNvSpPr>
          <p:nvPr/>
        </p:nvSpPr>
        <p:spPr bwMode="auto">
          <a:xfrm>
            <a:off x="2486025" y="4295775"/>
            <a:ext cx="990600" cy="280988"/>
          </a:xfrm>
          <a:custGeom>
            <a:avLst/>
            <a:gdLst>
              <a:gd name="T0" fmla="*/ 0 w 624"/>
              <a:gd name="T1" fmla="*/ 2147483647 h 177"/>
              <a:gd name="T2" fmla="*/ 2147483647 w 624"/>
              <a:gd name="T3" fmla="*/ 2147483647 h 177"/>
              <a:gd name="T4" fmla="*/ 2147483647 w 624"/>
              <a:gd name="T5" fmla="*/ 2147483647 h 177"/>
              <a:gd name="T6" fmla="*/ 2147483647 w 624"/>
              <a:gd name="T7" fmla="*/ 2147483647 h 177"/>
              <a:gd name="T8" fmla="*/ 2147483647 w 624"/>
              <a:gd name="T9" fmla="*/ 2147483647 h 177"/>
              <a:gd name="T10" fmla="*/ 2147483647 w 624"/>
              <a:gd name="T11" fmla="*/ 0 h 1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77"/>
              <a:gd name="T20" fmla="*/ 624 w 624"/>
              <a:gd name="T21" fmla="*/ 177 h 17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77">
                <a:moveTo>
                  <a:pt x="0" y="177"/>
                </a:moveTo>
                <a:lnTo>
                  <a:pt x="135" y="70"/>
                </a:lnTo>
                <a:lnTo>
                  <a:pt x="311" y="137"/>
                </a:lnTo>
                <a:lnTo>
                  <a:pt x="432" y="19"/>
                </a:lnTo>
                <a:lnTo>
                  <a:pt x="562" y="65"/>
                </a:lnTo>
                <a:lnTo>
                  <a:pt x="624" y="0"/>
                </a:lnTo>
              </a:path>
            </a:pathLst>
          </a:custGeom>
          <a:noFill/>
          <a:ln w="19050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5" name="Oval 125"/>
          <p:cNvSpPr>
            <a:spLocks noChangeAspect="1" noChangeArrowheads="1"/>
          </p:cNvSpPr>
          <p:nvPr/>
        </p:nvSpPr>
        <p:spPr bwMode="auto">
          <a:xfrm>
            <a:off x="2411413" y="4500563"/>
            <a:ext cx="149225" cy="146050"/>
          </a:xfrm>
          <a:prstGeom prst="ellipse">
            <a:avLst/>
          </a:prstGeom>
          <a:solidFill>
            <a:srgbClr val="C42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sz="18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06" name="Oval 127"/>
          <p:cNvSpPr>
            <a:spLocks noChangeAspect="1" noChangeArrowheads="1"/>
          </p:cNvSpPr>
          <p:nvPr/>
        </p:nvSpPr>
        <p:spPr bwMode="auto">
          <a:xfrm>
            <a:off x="1785938" y="2395538"/>
            <a:ext cx="149225" cy="146050"/>
          </a:xfrm>
          <a:prstGeom prst="ellipse">
            <a:avLst/>
          </a:prstGeom>
          <a:solidFill>
            <a:srgbClr val="C42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sz="18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634" name="Oval 130"/>
          <p:cNvSpPr>
            <a:spLocks noChangeAspect="1" noChangeArrowheads="1"/>
          </p:cNvSpPr>
          <p:nvPr/>
        </p:nvSpPr>
        <p:spPr bwMode="auto">
          <a:xfrm>
            <a:off x="1787525" y="2395538"/>
            <a:ext cx="149225" cy="146050"/>
          </a:xfrm>
          <a:prstGeom prst="ellipse">
            <a:avLst/>
          </a:prstGeom>
          <a:solidFill>
            <a:srgbClr val="C42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sz="18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43" name="Oval 39"/>
          <p:cNvSpPr>
            <a:spLocks noChangeAspect="1" noChangeArrowheads="1"/>
          </p:cNvSpPr>
          <p:nvPr/>
        </p:nvSpPr>
        <p:spPr bwMode="auto">
          <a:xfrm>
            <a:off x="2411413" y="3201988"/>
            <a:ext cx="149225" cy="14605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sz="18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09" name="Oval 115"/>
          <p:cNvSpPr>
            <a:spLocks noChangeAspect="1" noChangeArrowheads="1"/>
          </p:cNvSpPr>
          <p:nvPr/>
        </p:nvSpPr>
        <p:spPr bwMode="auto">
          <a:xfrm>
            <a:off x="2408238" y="3198813"/>
            <a:ext cx="149225" cy="14605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sz="1800" i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5" name="Group 141"/>
          <p:cNvGrpSpPr>
            <a:grpSpLocks/>
          </p:cNvGrpSpPr>
          <p:nvPr/>
        </p:nvGrpSpPr>
        <p:grpSpPr bwMode="auto">
          <a:xfrm>
            <a:off x="2808288" y="3133725"/>
            <a:ext cx="111125" cy="1376363"/>
            <a:chOff x="1987" y="1813"/>
            <a:chExt cx="70" cy="867"/>
          </a:xfrm>
        </p:grpSpPr>
        <p:grpSp>
          <p:nvGrpSpPr>
            <p:cNvPr id="20525" name="Group 134"/>
            <p:cNvGrpSpPr>
              <a:grpSpLocks/>
            </p:cNvGrpSpPr>
            <p:nvPr/>
          </p:nvGrpSpPr>
          <p:grpSpPr bwMode="auto">
            <a:xfrm rot="1424180">
              <a:off x="1987" y="2630"/>
              <a:ext cx="64" cy="50"/>
              <a:chOff x="2878" y="3338"/>
              <a:chExt cx="91" cy="80"/>
            </a:xfrm>
          </p:grpSpPr>
          <p:sp>
            <p:nvSpPr>
              <p:cNvPr id="20529" name="Line 135"/>
              <p:cNvSpPr>
                <a:spLocks noChangeShapeType="1"/>
              </p:cNvSpPr>
              <p:nvPr/>
            </p:nvSpPr>
            <p:spPr bwMode="auto">
              <a:xfrm>
                <a:off x="2878" y="3338"/>
                <a:ext cx="91" cy="34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30" name="Line 136"/>
              <p:cNvSpPr>
                <a:spLocks noChangeShapeType="1"/>
              </p:cNvSpPr>
              <p:nvPr/>
            </p:nvSpPr>
            <p:spPr bwMode="auto">
              <a:xfrm flipV="1">
                <a:off x="2878" y="3374"/>
                <a:ext cx="91" cy="44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526" name="Group 137"/>
            <p:cNvGrpSpPr>
              <a:grpSpLocks/>
            </p:cNvGrpSpPr>
            <p:nvPr/>
          </p:nvGrpSpPr>
          <p:grpSpPr bwMode="auto">
            <a:xfrm rot="1424180">
              <a:off x="1993" y="1813"/>
              <a:ext cx="64" cy="50"/>
              <a:chOff x="2878" y="3338"/>
              <a:chExt cx="91" cy="80"/>
            </a:xfrm>
          </p:grpSpPr>
          <p:sp>
            <p:nvSpPr>
              <p:cNvPr id="20527" name="Line 138"/>
              <p:cNvSpPr>
                <a:spLocks noChangeShapeType="1"/>
              </p:cNvSpPr>
              <p:nvPr/>
            </p:nvSpPr>
            <p:spPr bwMode="auto">
              <a:xfrm>
                <a:off x="2878" y="3338"/>
                <a:ext cx="91" cy="34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28" name="Line 139"/>
              <p:cNvSpPr>
                <a:spLocks noChangeShapeType="1"/>
              </p:cNvSpPr>
              <p:nvPr/>
            </p:nvSpPr>
            <p:spPr bwMode="auto">
              <a:xfrm flipV="1">
                <a:off x="2878" y="3374"/>
                <a:ext cx="91" cy="44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1651" name="Rectangle 147"/>
          <p:cNvSpPr>
            <a:spLocks noChangeArrowheads="1"/>
          </p:cNvSpPr>
          <p:nvPr/>
        </p:nvSpPr>
        <p:spPr bwMode="auto">
          <a:xfrm>
            <a:off x="0" y="569913"/>
            <a:ext cx="93218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75000"/>
              </a:lnSpc>
              <a:defRPr/>
            </a:pPr>
            <a:r>
              <a:rPr lang="ru-RU" sz="1800" i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Сущность способа:</a:t>
            </a:r>
            <a:r>
              <a:rPr lang="ru-RU" sz="1800" i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геометрический образ переводится в частное положение плоскопараллельным движением его точек по плоскостям уровня</a:t>
            </a:r>
            <a:endParaRPr lang="ru-RU" sz="1800" i="0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</p:txBody>
      </p:sp>
      <p:sp>
        <p:nvSpPr>
          <p:cNvPr id="20512" name="Text Box 149"/>
          <p:cNvSpPr txBox="1">
            <a:spLocks noChangeArrowheads="1"/>
          </p:cNvSpPr>
          <p:nvPr/>
        </p:nvSpPr>
        <p:spPr bwMode="auto">
          <a:xfrm>
            <a:off x="390525" y="5629275"/>
            <a:ext cx="8753475" cy="79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ru-RU" sz="1600" i="0" dirty="0">
                <a:solidFill>
                  <a:srgbClr val="800080"/>
                </a:solidFill>
                <a:latin typeface="Arial" charset="0"/>
              </a:rPr>
              <a:t>При плоскопараллельном перемещении траектория движения </a:t>
            </a:r>
            <a:r>
              <a:rPr lang="ru-RU" sz="1600" i="0" dirty="0" err="1">
                <a:solidFill>
                  <a:srgbClr val="800080"/>
                </a:solidFill>
                <a:latin typeface="Arial" charset="0"/>
              </a:rPr>
              <a:t>горизон-тальной</a:t>
            </a:r>
            <a:r>
              <a:rPr lang="ru-RU" sz="1600" i="0" dirty="0">
                <a:solidFill>
                  <a:srgbClr val="800080"/>
                </a:solidFill>
                <a:latin typeface="Arial" charset="0"/>
              </a:rPr>
              <a:t> проекции точки повторяет ее перемещение в плоскости</a:t>
            </a:r>
            <a:r>
              <a:rPr lang="ru-RU" sz="1600" dirty="0">
                <a:solidFill>
                  <a:srgbClr val="800080"/>
                </a:solidFill>
                <a:latin typeface="GOST type B" pitchFamily="34" charset="0"/>
              </a:rPr>
              <a:t> Г</a:t>
            </a:r>
            <a:r>
              <a:rPr lang="ru-RU" sz="1600" i="0" dirty="0">
                <a:solidFill>
                  <a:srgbClr val="800080"/>
                </a:solidFill>
                <a:latin typeface="Arial" charset="0"/>
              </a:rPr>
              <a:t>. На </a:t>
            </a:r>
            <a:r>
              <a:rPr lang="en-US" sz="1600" i="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600" dirty="0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1600" baseline="-20000" dirty="0">
                <a:solidFill>
                  <a:srgbClr val="800080"/>
                </a:solidFill>
                <a:latin typeface="GOST type B" pitchFamily="34" charset="0"/>
              </a:rPr>
              <a:t>2</a:t>
            </a:r>
            <a:r>
              <a:rPr lang="en-US" sz="1600" baseline="-20000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1600" i="0" dirty="0">
                <a:solidFill>
                  <a:srgbClr val="800080"/>
                </a:solidFill>
                <a:latin typeface="Arial" charset="0"/>
              </a:rPr>
              <a:t> фронтальная проекция точки перемещается по следу плоскости   </a:t>
            </a:r>
            <a:r>
              <a:rPr lang="ru-RU" sz="1600" dirty="0">
                <a:solidFill>
                  <a:srgbClr val="800080"/>
                </a:solidFill>
                <a:latin typeface="GOST type B" pitchFamily="34" charset="0"/>
              </a:rPr>
              <a:t>Г</a:t>
            </a:r>
            <a:r>
              <a:rPr lang="ru-RU" sz="1600" baseline="-20000" dirty="0">
                <a:solidFill>
                  <a:srgbClr val="800080"/>
                </a:solidFill>
                <a:latin typeface="GOST type B" pitchFamily="34" charset="0"/>
              </a:rPr>
              <a:t>2</a:t>
            </a:r>
            <a:r>
              <a:rPr lang="ru-RU" sz="1600" i="0" dirty="0">
                <a:solidFill>
                  <a:srgbClr val="800080"/>
                </a:solidFill>
                <a:latin typeface="Arial" charset="0"/>
              </a:rPr>
              <a:t> , который параллелен оси </a:t>
            </a:r>
            <a:r>
              <a:rPr lang="ru-RU" sz="1600" dirty="0">
                <a:solidFill>
                  <a:srgbClr val="800080"/>
                </a:solidFill>
                <a:latin typeface="GOST type B" pitchFamily="34" charset="0"/>
              </a:rPr>
              <a:t>х</a:t>
            </a:r>
          </a:p>
        </p:txBody>
      </p:sp>
      <p:grpSp>
        <p:nvGrpSpPr>
          <p:cNvPr id="28" name="Group 153"/>
          <p:cNvGrpSpPr>
            <a:grpSpLocks/>
          </p:cNvGrpSpPr>
          <p:nvPr/>
        </p:nvGrpSpPr>
        <p:grpSpPr bwMode="auto">
          <a:xfrm>
            <a:off x="989013" y="1946275"/>
            <a:ext cx="500062" cy="579438"/>
            <a:chOff x="665" y="1189"/>
            <a:chExt cx="315" cy="365"/>
          </a:xfrm>
        </p:grpSpPr>
        <p:sp>
          <p:nvSpPr>
            <p:cNvPr id="20523" name="Text Box 151"/>
            <p:cNvSpPr txBox="1">
              <a:spLocks noChangeAspect="1" noChangeArrowheads="1"/>
            </p:cNvSpPr>
            <p:nvPr/>
          </p:nvSpPr>
          <p:spPr bwMode="auto">
            <a:xfrm>
              <a:off x="665" y="1189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ru-RU" sz="3200">
                  <a:solidFill>
                    <a:srgbClr val="C42500"/>
                  </a:solidFill>
                  <a:latin typeface="GOST type B" pitchFamily="34" charset="0"/>
                </a:rPr>
                <a:t>Г</a:t>
              </a:r>
            </a:p>
          </p:txBody>
        </p:sp>
        <p:sp>
          <p:nvSpPr>
            <p:cNvPr id="20524" name="Text Box 152"/>
            <p:cNvSpPr txBox="1">
              <a:spLocks noChangeAspect="1" noChangeArrowheads="1"/>
            </p:cNvSpPr>
            <p:nvPr/>
          </p:nvSpPr>
          <p:spPr bwMode="auto">
            <a:xfrm>
              <a:off x="788" y="131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en-US" sz="1800">
                  <a:solidFill>
                    <a:srgbClr val="C42500"/>
                  </a:solidFill>
                  <a:latin typeface="GOST type B" pitchFamily="34" charset="0"/>
                </a:rPr>
                <a:t>2</a:t>
              </a:r>
              <a:endParaRPr lang="ru-RU" sz="24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29" name="Group 159"/>
          <p:cNvGrpSpPr>
            <a:grpSpLocks/>
          </p:cNvGrpSpPr>
          <p:nvPr/>
        </p:nvGrpSpPr>
        <p:grpSpPr bwMode="auto">
          <a:xfrm>
            <a:off x="8467725" y="3489325"/>
            <a:ext cx="444500" cy="396875"/>
            <a:chOff x="5334" y="2198"/>
            <a:chExt cx="280" cy="250"/>
          </a:xfrm>
        </p:grpSpPr>
        <p:sp>
          <p:nvSpPr>
            <p:cNvPr id="20521" name="Text Box 155"/>
            <p:cNvSpPr txBox="1">
              <a:spLocks noChangeAspect="1" noChangeArrowheads="1"/>
            </p:cNvSpPr>
            <p:nvPr/>
          </p:nvSpPr>
          <p:spPr bwMode="auto">
            <a:xfrm>
              <a:off x="5355" y="2198"/>
              <a:ext cx="25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ru-RU" sz="2000">
                  <a:solidFill>
                    <a:schemeClr val="accent2"/>
                  </a:solidFill>
                  <a:latin typeface="GOST type B" pitchFamily="34" charset="0"/>
                </a:rPr>
                <a:t>Г</a:t>
              </a:r>
              <a:r>
                <a:rPr lang="ru-RU" sz="2000" baseline="-20000">
                  <a:solidFill>
                    <a:schemeClr val="accent2"/>
                  </a:solidFill>
                  <a:latin typeface="GOST type B" pitchFamily="34" charset="0"/>
                </a:rPr>
                <a:t>2</a:t>
              </a:r>
            </a:p>
          </p:txBody>
        </p:sp>
        <p:sp>
          <p:nvSpPr>
            <p:cNvPr id="20522" name="Line 158"/>
            <p:cNvSpPr>
              <a:spLocks noChangeShapeType="1"/>
            </p:cNvSpPr>
            <p:nvPr/>
          </p:nvSpPr>
          <p:spPr bwMode="auto">
            <a:xfrm>
              <a:off x="5334" y="2429"/>
              <a:ext cx="233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515" name="Group 162"/>
          <p:cNvGrpSpPr>
            <a:grpSpLocks/>
          </p:cNvGrpSpPr>
          <p:nvPr/>
        </p:nvGrpSpPr>
        <p:grpSpPr bwMode="auto">
          <a:xfrm>
            <a:off x="5080000" y="1600200"/>
            <a:ext cx="4645025" cy="1495425"/>
            <a:chOff x="3200" y="931"/>
            <a:chExt cx="2926" cy="942"/>
          </a:xfrm>
        </p:grpSpPr>
        <p:sp>
          <p:nvSpPr>
            <p:cNvPr id="21573" name="Rectangle 69"/>
            <p:cNvSpPr>
              <a:spLocks noChangeArrowheads="1"/>
            </p:cNvSpPr>
            <p:nvPr/>
          </p:nvSpPr>
          <p:spPr bwMode="auto">
            <a:xfrm>
              <a:off x="3200" y="931"/>
              <a:ext cx="2560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75000"/>
                </a:lnSpc>
                <a:defRPr/>
              </a:pPr>
              <a:r>
                <a:rPr lang="ru-RU" sz="1800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А – произвольная точка;</a:t>
              </a:r>
              <a:endParaRPr lang="ru-RU" sz="1800" i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  <p:grpSp>
          <p:nvGrpSpPr>
            <p:cNvPr id="20517" name="Group 161"/>
            <p:cNvGrpSpPr>
              <a:grpSpLocks/>
            </p:cNvGrpSpPr>
            <p:nvPr/>
          </p:nvGrpSpPr>
          <p:grpSpPr bwMode="auto">
            <a:xfrm>
              <a:off x="3411" y="1508"/>
              <a:ext cx="1690" cy="365"/>
              <a:chOff x="3685" y="1529"/>
              <a:chExt cx="1690" cy="365"/>
            </a:xfrm>
          </p:grpSpPr>
          <p:sp>
            <p:nvSpPr>
              <p:cNvPr id="21574" name="Rectangle 70"/>
              <p:cNvSpPr>
                <a:spLocks noChangeArrowheads="1"/>
              </p:cNvSpPr>
              <p:nvPr/>
            </p:nvSpPr>
            <p:spPr bwMode="auto">
              <a:xfrm>
                <a:off x="3685" y="1529"/>
                <a:ext cx="875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ru-RU" sz="1800" i="0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Г</a:t>
                </a:r>
                <a:r>
                  <a:rPr lang="ru-RU" sz="3200" i="0" baseline="-20000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 </a:t>
                </a:r>
                <a:r>
                  <a:rPr lang="ru-RU" sz="2400" i="0">
                    <a:solidFill>
                      <a:srgbClr val="D0008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sym typeface="Symbol" pitchFamily="18" charset="2"/>
                  </a:rPr>
                  <a:t></a:t>
                </a:r>
                <a:r>
                  <a:rPr lang="ru-RU" sz="2400" i="0">
                    <a:solidFill>
                      <a:schemeClr val="tx1"/>
                    </a:solidFill>
                    <a:latin typeface="Arial" charset="0"/>
                    <a:sym typeface="Symbol" pitchFamily="18" charset="2"/>
                  </a:rPr>
                  <a:t> </a:t>
                </a:r>
                <a:r>
                  <a:rPr lang="ru-RU" sz="1800" i="0">
                    <a:solidFill>
                      <a:schemeClr val="tx1"/>
                    </a:solidFill>
                    <a:latin typeface="Arial" charset="0"/>
                    <a:sym typeface="Symbol" pitchFamily="18" charset="2"/>
                  </a:rPr>
                  <a:t> </a:t>
                </a:r>
                <a:r>
                  <a:rPr lang="ru-RU" sz="3200" i="0">
                    <a:solidFill>
                      <a:srgbClr val="CC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П</a:t>
                </a:r>
                <a:r>
                  <a:rPr lang="en-US" sz="3200" i="0" baseline="-20000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1</a:t>
                </a:r>
                <a:r>
                  <a:rPr lang="ru-RU" sz="3200" i="0" baseline="-20000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 </a:t>
                </a:r>
                <a:r>
                  <a:rPr lang="en-US" sz="3200" i="0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;</a:t>
                </a:r>
                <a:endParaRPr lang="ru-RU" sz="3200" i="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21650" name="Rectangle 146"/>
              <p:cNvSpPr>
                <a:spLocks noChangeArrowheads="1"/>
              </p:cNvSpPr>
              <p:nvPr/>
            </p:nvSpPr>
            <p:spPr bwMode="auto">
              <a:xfrm>
                <a:off x="4584" y="1529"/>
                <a:ext cx="791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ru-RU" sz="1800" i="0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Г</a:t>
                </a:r>
                <a:r>
                  <a:rPr lang="ru-RU" sz="3200" i="0" baseline="-20000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 </a:t>
                </a:r>
                <a:r>
                  <a:rPr lang="ru-RU" sz="1800" i="0">
                    <a:solidFill>
                      <a:srgbClr val="CC0099"/>
                    </a:solidFill>
                    <a:latin typeface="Arial" charset="0"/>
                    <a:sym typeface="Symbol" pitchFamily="18" charset="2"/>
                  </a:rPr>
                  <a:t></a:t>
                </a:r>
                <a:r>
                  <a:rPr lang="ru-RU" sz="1800" i="0">
                    <a:solidFill>
                      <a:schemeClr val="tx1"/>
                    </a:solidFill>
                    <a:latin typeface="Arial" charset="0"/>
                    <a:sym typeface="Symbol" pitchFamily="18" charset="2"/>
                  </a:rPr>
                  <a:t> </a:t>
                </a:r>
                <a:r>
                  <a:rPr lang="ru-RU" sz="3200" i="0">
                    <a:solidFill>
                      <a:srgbClr val="CC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П</a:t>
                </a:r>
                <a:r>
                  <a:rPr lang="en-US" sz="3200" i="0" baseline="-20000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2</a:t>
                </a:r>
                <a:r>
                  <a:rPr lang="ru-RU" sz="3200" i="0" baseline="-20000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 </a:t>
                </a:r>
              </a:p>
            </p:txBody>
          </p:sp>
        </p:grpSp>
        <p:sp>
          <p:nvSpPr>
            <p:cNvPr id="21664" name="Rectangle 160"/>
            <p:cNvSpPr>
              <a:spLocks noChangeArrowheads="1"/>
            </p:cNvSpPr>
            <p:nvPr/>
          </p:nvSpPr>
          <p:spPr bwMode="auto">
            <a:xfrm>
              <a:off x="3229" y="1150"/>
              <a:ext cx="2897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714375" indent="-714375" eaLnBrk="1" hangingPunct="1">
                <a:lnSpc>
                  <a:spcPct val="70000"/>
                </a:lnSpc>
                <a:defRPr/>
              </a:pPr>
              <a:r>
                <a:rPr lang="ru-RU" sz="1800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Г – плоскость </a:t>
              </a:r>
            </a:p>
            <a:p>
              <a:pPr marL="714375" indent="-714375" eaLnBrk="1" hangingPunct="1">
                <a:lnSpc>
                  <a:spcPct val="70000"/>
                </a:lnSpc>
                <a:defRPr/>
              </a:pPr>
              <a:r>
                <a:rPr lang="ru-RU" sz="1800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	перемещения;</a:t>
              </a:r>
              <a:endParaRPr lang="ru-RU" sz="1800" i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0.00046 L 0.02327 -0.02431 L 0.05417 -0.0088 L 0.07448 -0.03658 L 0.09757 -0.02547 L 0.10834 -0.04144 " pathEditMode="relative" ptsTypes="AAAAAA">
                                      <p:cBhvr>
                                        <p:cTn id="15" dur="20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21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0.00046 L 0.02327 -0.02431 L 0.05417 -0.0088 L 0.07448 -0.03658 L 0.09757 -0.02547 L 0.10834 -0.04144 " pathEditMode="relative" ptsTypes="AAAAAA">
                                      <p:cBhvr>
                                        <p:cTn id="20" dur="2000" fill="hold"/>
                                        <p:tgtEl>
                                          <p:spTgt spid="21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2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00139 L 0.13386 -0.00139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16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4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21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2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21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6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30" grpId="0" animBg="1"/>
      <p:bldP spid="21506" grpId="0" animBg="1"/>
      <p:bldP spid="21576" grpId="0"/>
      <p:bldP spid="21617" grpId="0" animBg="1"/>
      <p:bldP spid="21618" grpId="0" animBg="1"/>
      <p:bldP spid="21627" grpId="0" animBg="1"/>
      <p:bldP spid="21628" grpId="0" animBg="1"/>
      <p:bldP spid="21634" grpId="0" animBg="1"/>
      <p:bldP spid="215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557213" y="1193800"/>
            <a:ext cx="4818062" cy="4025900"/>
            <a:chOff x="0" y="915"/>
            <a:chExt cx="3035" cy="2536"/>
          </a:xfrm>
        </p:grpSpPr>
        <p:grpSp>
          <p:nvGrpSpPr>
            <p:cNvPr id="21597" name="Group 3"/>
            <p:cNvGrpSpPr>
              <a:grpSpLocks/>
            </p:cNvGrpSpPr>
            <p:nvPr/>
          </p:nvGrpSpPr>
          <p:grpSpPr bwMode="auto">
            <a:xfrm>
              <a:off x="0" y="2039"/>
              <a:ext cx="373" cy="288"/>
              <a:chOff x="384" y="2345"/>
              <a:chExt cx="373" cy="288"/>
            </a:xfrm>
          </p:grpSpPr>
          <p:sp>
            <p:nvSpPr>
              <p:cNvPr id="21608" name="Line 4"/>
              <p:cNvSpPr>
                <a:spLocks noChangeAspect="1" noChangeShapeType="1"/>
              </p:cNvSpPr>
              <p:nvPr/>
            </p:nvSpPr>
            <p:spPr bwMode="auto">
              <a:xfrm flipH="1">
                <a:off x="562" y="2612"/>
                <a:ext cx="19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9" name="Text Box 5"/>
              <p:cNvSpPr txBox="1">
                <a:spLocks noChangeAspect="1" noChangeArrowheads="1"/>
              </p:cNvSpPr>
              <p:nvPr/>
            </p:nvSpPr>
            <p:spPr bwMode="auto">
              <a:xfrm>
                <a:off x="384" y="2345"/>
                <a:ext cx="20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2400">
                    <a:solidFill>
                      <a:schemeClr val="tx1"/>
                    </a:solidFill>
                    <a:latin typeface="GOST type B" pitchFamily="34" charset="0"/>
                  </a:rPr>
                  <a:t>x</a:t>
                </a:r>
                <a:endParaRPr lang="ru-RU" sz="18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21598" name="Group 6"/>
            <p:cNvGrpSpPr>
              <a:grpSpLocks/>
            </p:cNvGrpSpPr>
            <p:nvPr/>
          </p:nvGrpSpPr>
          <p:grpSpPr bwMode="auto">
            <a:xfrm>
              <a:off x="345" y="915"/>
              <a:ext cx="1855" cy="1390"/>
              <a:chOff x="345" y="915"/>
              <a:chExt cx="1855" cy="1390"/>
            </a:xfrm>
          </p:grpSpPr>
          <p:sp>
            <p:nvSpPr>
              <p:cNvPr id="21604" name="Rectangle 7"/>
              <p:cNvSpPr>
                <a:spLocks noChangeAspect="1" noChangeArrowheads="1"/>
              </p:cNvSpPr>
              <p:nvPr/>
            </p:nvSpPr>
            <p:spPr bwMode="auto">
              <a:xfrm>
                <a:off x="369" y="960"/>
                <a:ext cx="1831" cy="1345"/>
              </a:xfrm>
              <a:prstGeom prst="rect">
                <a:avLst/>
              </a:prstGeom>
              <a:solidFill>
                <a:srgbClr val="66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ru-RU" sz="2400" i="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grpSp>
            <p:nvGrpSpPr>
              <p:cNvPr id="21605" name="Group 8"/>
              <p:cNvGrpSpPr>
                <a:grpSpLocks/>
              </p:cNvGrpSpPr>
              <p:nvPr/>
            </p:nvGrpSpPr>
            <p:grpSpPr bwMode="auto">
              <a:xfrm>
                <a:off x="345" y="915"/>
                <a:ext cx="476" cy="357"/>
                <a:chOff x="345" y="915"/>
                <a:chExt cx="476" cy="357"/>
              </a:xfrm>
            </p:grpSpPr>
            <p:sp>
              <p:nvSpPr>
                <p:cNvPr id="21606" name="Text Box 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45" y="915"/>
                  <a:ext cx="389" cy="3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pPr eaLnBrk="1" hangingPunct="1"/>
                  <a:r>
                    <a:rPr lang="ru-RU" sz="1800">
                      <a:solidFill>
                        <a:schemeClr val="tx1"/>
                      </a:solidFill>
                      <a:latin typeface="GOST type B" pitchFamily="34" charset="0"/>
                    </a:rPr>
                    <a:t>П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21607" name="Text Box 1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" y="1060"/>
                  <a:ext cx="322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pPr eaLnBrk="1" hangingPunct="1"/>
                  <a:r>
                    <a:rPr lang="ru-RU" sz="1600">
                      <a:solidFill>
                        <a:schemeClr val="tx1"/>
                      </a:solidFill>
                      <a:latin typeface="GOST type B" pitchFamily="34" charset="0"/>
                    </a:rPr>
                    <a:t>2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</p:grpSp>
        <p:grpSp>
          <p:nvGrpSpPr>
            <p:cNvPr id="21599" name="Group 11"/>
            <p:cNvGrpSpPr>
              <a:grpSpLocks/>
            </p:cNvGrpSpPr>
            <p:nvPr/>
          </p:nvGrpSpPr>
          <p:grpSpPr bwMode="auto">
            <a:xfrm>
              <a:off x="371" y="2306"/>
              <a:ext cx="2664" cy="1145"/>
              <a:chOff x="371" y="2306"/>
              <a:chExt cx="2664" cy="1145"/>
            </a:xfrm>
          </p:grpSpPr>
          <p:sp>
            <p:nvSpPr>
              <p:cNvPr id="21600" name="AutoShape 12"/>
              <p:cNvSpPr>
                <a:spLocks noChangeAspect="1" noChangeArrowheads="1"/>
              </p:cNvSpPr>
              <p:nvPr/>
            </p:nvSpPr>
            <p:spPr bwMode="auto">
              <a:xfrm flipH="1">
                <a:off x="371" y="2306"/>
                <a:ext cx="2630" cy="1127"/>
              </a:xfrm>
              <a:prstGeom prst="parallelogram">
                <a:avLst>
                  <a:gd name="adj" fmla="val 70906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ru-RU" sz="1800" i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grpSp>
            <p:nvGrpSpPr>
              <p:cNvPr id="21601" name="Group 13"/>
              <p:cNvGrpSpPr>
                <a:grpSpLocks/>
              </p:cNvGrpSpPr>
              <p:nvPr/>
            </p:nvGrpSpPr>
            <p:grpSpPr bwMode="auto">
              <a:xfrm rot="-851333">
                <a:off x="2556" y="3070"/>
                <a:ext cx="479" cy="381"/>
                <a:chOff x="235" y="1130"/>
                <a:chExt cx="395" cy="314"/>
              </a:xfrm>
            </p:grpSpPr>
            <p:sp>
              <p:nvSpPr>
                <p:cNvPr id="21602" name="Text Box 1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35" y="1130"/>
                  <a:ext cx="313" cy="2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pPr eaLnBrk="1" hangingPunct="1"/>
                  <a:r>
                    <a:rPr lang="ru-RU" sz="1800" i="0">
                      <a:solidFill>
                        <a:schemeClr val="tx1"/>
                      </a:solidFill>
                      <a:latin typeface="GOST type B" pitchFamily="34" charset="0"/>
                    </a:rPr>
                    <a:t>П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21603" name="Text Box 1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1" y="1270"/>
                  <a:ext cx="259" cy="1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pPr eaLnBrk="1" hangingPunct="1"/>
                  <a:r>
                    <a:rPr lang="ru-RU" sz="1600" i="0">
                      <a:solidFill>
                        <a:schemeClr val="tx1"/>
                      </a:solidFill>
                      <a:latin typeface="GOST type B" pitchFamily="34" charset="0"/>
                    </a:rPr>
                    <a:t>1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</p:grpSp>
      </p:grpSp>
      <p:grpSp>
        <p:nvGrpSpPr>
          <p:cNvPr id="8" name="Group 105"/>
          <p:cNvGrpSpPr>
            <a:grpSpLocks/>
          </p:cNvGrpSpPr>
          <p:nvPr/>
        </p:nvGrpSpPr>
        <p:grpSpPr bwMode="auto">
          <a:xfrm>
            <a:off x="1795463" y="2433638"/>
            <a:ext cx="2760662" cy="1771650"/>
            <a:chOff x="1125" y="1604"/>
            <a:chExt cx="1739" cy="1116"/>
          </a:xfrm>
        </p:grpSpPr>
        <p:sp>
          <p:nvSpPr>
            <p:cNvPr id="21595" name="Rectangle 97"/>
            <p:cNvSpPr>
              <a:spLocks noChangeArrowheads="1"/>
            </p:cNvSpPr>
            <p:nvPr/>
          </p:nvSpPr>
          <p:spPr bwMode="auto">
            <a:xfrm>
              <a:off x="1125" y="1604"/>
              <a:ext cx="1721" cy="1116"/>
            </a:xfrm>
            <a:prstGeom prst="rect">
              <a:avLst/>
            </a:prstGeom>
            <a:solidFill>
              <a:srgbClr val="FFA3A5">
                <a:alpha val="47842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sz="1800" i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2548" name="Rectangle 20"/>
            <p:cNvSpPr>
              <a:spLocks noChangeArrowheads="1"/>
            </p:cNvSpPr>
            <p:nvPr/>
          </p:nvSpPr>
          <p:spPr bwMode="auto">
            <a:xfrm>
              <a:off x="2573" y="1626"/>
              <a:ext cx="29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ru-RU" sz="320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Ф</a:t>
              </a:r>
            </a:p>
          </p:txBody>
        </p:sp>
      </p:grpSp>
      <p:grpSp>
        <p:nvGrpSpPr>
          <p:cNvPr id="9" name="Group 102"/>
          <p:cNvGrpSpPr>
            <a:grpSpLocks/>
          </p:cNvGrpSpPr>
          <p:nvPr/>
        </p:nvGrpSpPr>
        <p:grpSpPr bwMode="auto">
          <a:xfrm>
            <a:off x="2884488" y="1817688"/>
            <a:ext cx="622300" cy="2400300"/>
            <a:chOff x="1888" y="1216"/>
            <a:chExt cx="392" cy="1512"/>
          </a:xfrm>
        </p:grpSpPr>
        <p:sp>
          <p:nvSpPr>
            <p:cNvPr id="21593" name="Line 73"/>
            <p:cNvSpPr>
              <a:spLocks noChangeShapeType="1"/>
            </p:cNvSpPr>
            <p:nvPr/>
          </p:nvSpPr>
          <p:spPr bwMode="auto">
            <a:xfrm>
              <a:off x="1888" y="1216"/>
              <a:ext cx="392" cy="5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94" name="Line 16"/>
            <p:cNvSpPr>
              <a:spLocks noChangeShapeType="1"/>
            </p:cNvSpPr>
            <p:nvPr/>
          </p:nvSpPr>
          <p:spPr bwMode="auto">
            <a:xfrm flipV="1">
              <a:off x="2280" y="1719"/>
              <a:ext cx="0" cy="10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09" name="Line 17"/>
          <p:cNvSpPr>
            <a:spLocks noChangeShapeType="1"/>
          </p:cNvSpPr>
          <p:nvPr/>
        </p:nvSpPr>
        <p:spPr bwMode="auto">
          <a:xfrm flipV="1">
            <a:off x="2516188" y="2909888"/>
            <a:ext cx="0" cy="1300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0" name="Line 21"/>
          <p:cNvSpPr>
            <a:spLocks noChangeShapeType="1"/>
          </p:cNvSpPr>
          <p:nvPr/>
        </p:nvSpPr>
        <p:spPr bwMode="auto">
          <a:xfrm flipV="1">
            <a:off x="1892300" y="2106613"/>
            <a:ext cx="0" cy="1300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0" name="Line 22"/>
          <p:cNvSpPr>
            <a:spLocks noChangeAspect="1" noChangeShapeType="1"/>
          </p:cNvSpPr>
          <p:nvPr/>
        </p:nvSpPr>
        <p:spPr bwMode="auto">
          <a:xfrm>
            <a:off x="8051800" y="3651250"/>
            <a:ext cx="0" cy="1398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1" name="Rectangle 23"/>
          <p:cNvSpPr>
            <a:spLocks noGrp="1" noChangeArrowheads="1"/>
          </p:cNvSpPr>
          <p:nvPr>
            <p:ph type="title" idx="4294967295"/>
          </p:nvPr>
        </p:nvSpPr>
        <p:spPr>
          <a:xfrm>
            <a:off x="-222250" y="0"/>
            <a:ext cx="9571038" cy="739775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Способ плоскопараллельного перемещения</a:t>
            </a:r>
          </a:p>
        </p:txBody>
      </p:sp>
      <p:sp>
        <p:nvSpPr>
          <p:cNvPr id="21513" name="Line 24"/>
          <p:cNvSpPr>
            <a:spLocks noChangeShapeType="1"/>
          </p:cNvSpPr>
          <p:nvPr/>
        </p:nvSpPr>
        <p:spPr bwMode="auto">
          <a:xfrm>
            <a:off x="1893888" y="3408363"/>
            <a:ext cx="615950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1514" name="Group 25"/>
          <p:cNvGrpSpPr>
            <a:grpSpLocks/>
          </p:cNvGrpSpPr>
          <p:nvPr/>
        </p:nvGrpSpPr>
        <p:grpSpPr bwMode="auto">
          <a:xfrm>
            <a:off x="2017713" y="4075113"/>
            <a:ext cx="558800" cy="635000"/>
            <a:chOff x="1200" y="1488"/>
            <a:chExt cx="352" cy="400"/>
          </a:xfrm>
        </p:grpSpPr>
        <p:sp>
          <p:nvSpPr>
            <p:cNvPr id="21591" name="Text Box 26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ru-RU" sz="3200">
                  <a:solidFill>
                    <a:srgbClr val="C42500"/>
                  </a:solidFill>
                  <a:latin typeface="GOST type B" pitchFamily="34" charset="0"/>
                </a:rPr>
                <a:t>А</a:t>
              </a:r>
            </a:p>
          </p:txBody>
        </p:sp>
        <p:sp>
          <p:nvSpPr>
            <p:cNvPr id="21592" name="Text Box 27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ru-RU" sz="1800">
                  <a:solidFill>
                    <a:srgbClr val="C42500"/>
                  </a:solidFill>
                  <a:latin typeface="GOST type B" pitchFamily="34" charset="0"/>
                </a:rPr>
                <a:t>1</a:t>
              </a:r>
              <a:endParaRPr lang="ru-RU" sz="24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21515" name="Text Box 28"/>
          <p:cNvSpPr txBox="1">
            <a:spLocks noChangeAspect="1" noChangeArrowheads="1"/>
          </p:cNvSpPr>
          <p:nvPr/>
        </p:nvSpPr>
        <p:spPr bwMode="auto">
          <a:xfrm>
            <a:off x="2076450" y="2781300"/>
            <a:ext cx="434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 eaLnBrk="1" hangingPunct="1"/>
            <a:r>
              <a:rPr lang="ru-RU" sz="3200">
                <a:solidFill>
                  <a:srgbClr val="4E03C9"/>
                </a:solidFill>
                <a:latin typeface="GOST type B" pitchFamily="34" charset="0"/>
              </a:rPr>
              <a:t>A</a:t>
            </a:r>
          </a:p>
        </p:txBody>
      </p:sp>
      <p:sp>
        <p:nvSpPr>
          <p:cNvPr id="21516" name="Line 29"/>
          <p:cNvSpPr>
            <a:spLocks noChangeShapeType="1"/>
          </p:cNvSpPr>
          <p:nvPr/>
        </p:nvSpPr>
        <p:spPr bwMode="auto">
          <a:xfrm>
            <a:off x="1895475" y="2114550"/>
            <a:ext cx="615950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1" name="Group 30"/>
          <p:cNvGrpSpPr>
            <a:grpSpLocks/>
          </p:cNvGrpSpPr>
          <p:nvPr/>
        </p:nvGrpSpPr>
        <p:grpSpPr bwMode="auto">
          <a:xfrm>
            <a:off x="2527300" y="4152900"/>
            <a:ext cx="979488" cy="127000"/>
            <a:chOff x="2172" y="1564"/>
            <a:chExt cx="747" cy="80"/>
          </a:xfrm>
        </p:grpSpPr>
        <p:sp>
          <p:nvSpPr>
            <p:cNvPr id="21587" name="Line 31"/>
            <p:cNvSpPr>
              <a:spLocks noChangeShapeType="1"/>
            </p:cNvSpPr>
            <p:nvPr/>
          </p:nvSpPr>
          <p:spPr bwMode="auto">
            <a:xfrm>
              <a:off x="2172" y="1601"/>
              <a:ext cx="747" cy="1"/>
            </a:xfrm>
            <a:prstGeom prst="line">
              <a:avLst/>
            </a:pr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588" name="Group 32"/>
            <p:cNvGrpSpPr>
              <a:grpSpLocks/>
            </p:cNvGrpSpPr>
            <p:nvPr/>
          </p:nvGrpSpPr>
          <p:grpSpPr bwMode="auto">
            <a:xfrm>
              <a:off x="2394" y="1564"/>
              <a:ext cx="104" cy="80"/>
              <a:chOff x="2878" y="3338"/>
              <a:chExt cx="91" cy="80"/>
            </a:xfrm>
          </p:grpSpPr>
          <p:sp>
            <p:nvSpPr>
              <p:cNvPr id="21589" name="Line 33"/>
              <p:cNvSpPr>
                <a:spLocks noChangeShapeType="1"/>
              </p:cNvSpPr>
              <p:nvPr/>
            </p:nvSpPr>
            <p:spPr bwMode="auto">
              <a:xfrm>
                <a:off x="2878" y="3338"/>
                <a:ext cx="91" cy="34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90" name="Line 34"/>
              <p:cNvSpPr>
                <a:spLocks noChangeShapeType="1"/>
              </p:cNvSpPr>
              <p:nvPr/>
            </p:nvSpPr>
            <p:spPr bwMode="auto">
              <a:xfrm flipV="1">
                <a:off x="2878" y="3374"/>
                <a:ext cx="91" cy="44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1518" name="Group 36"/>
          <p:cNvGrpSpPr>
            <a:grpSpLocks/>
          </p:cNvGrpSpPr>
          <p:nvPr/>
        </p:nvGrpSpPr>
        <p:grpSpPr bwMode="auto">
          <a:xfrm>
            <a:off x="1520825" y="1425575"/>
            <a:ext cx="558800" cy="635000"/>
            <a:chOff x="1200" y="1488"/>
            <a:chExt cx="352" cy="400"/>
          </a:xfrm>
        </p:grpSpPr>
        <p:sp>
          <p:nvSpPr>
            <p:cNvPr id="21585" name="Text Box 37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ru-RU" sz="3200">
                  <a:solidFill>
                    <a:srgbClr val="C42500"/>
                  </a:solidFill>
                  <a:latin typeface="GOST type B" pitchFamily="34" charset="0"/>
                </a:rPr>
                <a:t>А</a:t>
              </a:r>
            </a:p>
          </p:txBody>
        </p:sp>
        <p:sp>
          <p:nvSpPr>
            <p:cNvPr id="21586" name="Text Box 38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en-US" sz="1800">
                  <a:solidFill>
                    <a:srgbClr val="C42500"/>
                  </a:solidFill>
                  <a:latin typeface="GOST type B" pitchFamily="34" charset="0"/>
                </a:rPr>
                <a:t>2</a:t>
              </a:r>
              <a:endParaRPr lang="ru-RU" sz="24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22570" name="Text Box 42"/>
          <p:cNvSpPr txBox="1">
            <a:spLocks noChangeArrowheads="1"/>
          </p:cNvSpPr>
          <p:nvPr/>
        </p:nvSpPr>
        <p:spPr bwMode="auto">
          <a:xfrm>
            <a:off x="5603875" y="3105150"/>
            <a:ext cx="10636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 eaLnBrk="1" hangingPunct="1"/>
            <a:r>
              <a:rPr lang="ru-RU" sz="2000" i="0">
                <a:solidFill>
                  <a:srgbClr val="C42500"/>
                </a:solidFill>
                <a:latin typeface="Arial" charset="0"/>
              </a:rPr>
              <a:t>Схема:</a:t>
            </a:r>
          </a:p>
        </p:txBody>
      </p:sp>
      <p:grpSp>
        <p:nvGrpSpPr>
          <p:cNvPr id="14" name="Group 43"/>
          <p:cNvGrpSpPr>
            <a:grpSpLocks/>
          </p:cNvGrpSpPr>
          <p:nvPr/>
        </p:nvGrpSpPr>
        <p:grpSpPr bwMode="auto">
          <a:xfrm>
            <a:off x="7996238" y="3441700"/>
            <a:ext cx="485775" cy="404813"/>
            <a:chOff x="5025" y="2996"/>
            <a:chExt cx="306" cy="255"/>
          </a:xfrm>
        </p:grpSpPr>
        <p:grpSp>
          <p:nvGrpSpPr>
            <p:cNvPr id="21581" name="Group 44"/>
            <p:cNvGrpSpPr>
              <a:grpSpLocks/>
            </p:cNvGrpSpPr>
            <p:nvPr/>
          </p:nvGrpSpPr>
          <p:grpSpPr bwMode="auto">
            <a:xfrm>
              <a:off x="5062" y="2996"/>
              <a:ext cx="269" cy="255"/>
              <a:chOff x="5303" y="3031"/>
              <a:chExt cx="269" cy="255"/>
            </a:xfrm>
          </p:grpSpPr>
          <p:sp>
            <p:nvSpPr>
              <p:cNvPr id="21583" name="Text Box 45"/>
              <p:cNvSpPr txBox="1">
                <a:spLocks noChangeAspect="1" noChangeArrowheads="1"/>
              </p:cNvSpPr>
              <p:nvPr/>
            </p:nvSpPr>
            <p:spPr bwMode="auto">
              <a:xfrm>
                <a:off x="5303" y="3031"/>
                <a:ext cx="25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2000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  <a:r>
                  <a:rPr lang="ru-RU" sz="2000">
                    <a:solidFill>
                      <a:srgbClr val="C42500"/>
                    </a:solidFill>
                    <a:latin typeface="Arial" charset="0"/>
                    <a:sym typeface="Symbol" pitchFamily="18" charset="2"/>
                  </a:rPr>
                  <a:t></a:t>
                </a:r>
                <a:endParaRPr lang="ru-RU" sz="2000" baseline="-20000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21584" name="Text Box 46"/>
              <p:cNvSpPr txBox="1">
                <a:spLocks noChangeAspect="1" noChangeArrowheads="1"/>
              </p:cNvSpPr>
              <p:nvPr/>
            </p:nvSpPr>
            <p:spPr bwMode="auto">
              <a:xfrm>
                <a:off x="5404" y="3103"/>
                <a:ext cx="168" cy="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en-US" sz="2000" baseline="-20000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  <a:endParaRPr lang="ru-RU" sz="2000" baseline="-20000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21582" name="Oval 47"/>
            <p:cNvSpPr>
              <a:spLocks noChangeAspect="1" noChangeArrowheads="1"/>
            </p:cNvSpPr>
            <p:nvPr/>
          </p:nvSpPr>
          <p:spPr bwMode="auto">
            <a:xfrm>
              <a:off x="5025" y="3083"/>
              <a:ext cx="71" cy="71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sz="1800" i="0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16" name="Group 48"/>
          <p:cNvGrpSpPr>
            <a:grpSpLocks/>
          </p:cNvGrpSpPr>
          <p:nvPr/>
        </p:nvGrpSpPr>
        <p:grpSpPr bwMode="auto">
          <a:xfrm>
            <a:off x="7318375" y="4697413"/>
            <a:ext cx="1119188" cy="407987"/>
            <a:chOff x="4603" y="2207"/>
            <a:chExt cx="705" cy="257"/>
          </a:xfrm>
        </p:grpSpPr>
        <p:grpSp>
          <p:nvGrpSpPr>
            <p:cNvPr id="21572" name="Group 49"/>
            <p:cNvGrpSpPr>
              <a:grpSpLocks/>
            </p:cNvGrpSpPr>
            <p:nvPr/>
          </p:nvGrpSpPr>
          <p:grpSpPr bwMode="auto">
            <a:xfrm>
              <a:off x="4603" y="2408"/>
              <a:ext cx="444" cy="52"/>
              <a:chOff x="4846" y="3194"/>
              <a:chExt cx="444" cy="52"/>
            </a:xfrm>
          </p:grpSpPr>
          <p:grpSp>
            <p:nvGrpSpPr>
              <p:cNvPr id="21577" name="Group 50"/>
              <p:cNvGrpSpPr>
                <a:grpSpLocks/>
              </p:cNvGrpSpPr>
              <p:nvPr/>
            </p:nvGrpSpPr>
            <p:grpSpPr bwMode="auto">
              <a:xfrm>
                <a:off x="4989" y="3194"/>
                <a:ext cx="74" cy="52"/>
                <a:chOff x="2878" y="3338"/>
                <a:chExt cx="91" cy="80"/>
              </a:xfrm>
            </p:grpSpPr>
            <p:sp>
              <p:nvSpPr>
                <p:cNvPr id="21579" name="Line 51"/>
                <p:cNvSpPr>
                  <a:spLocks noChangeShapeType="1"/>
                </p:cNvSpPr>
                <p:nvPr/>
              </p:nvSpPr>
              <p:spPr bwMode="auto">
                <a:xfrm>
                  <a:off x="2878" y="3338"/>
                  <a:ext cx="91" cy="34"/>
                </a:xfrm>
                <a:prstGeom prst="line">
                  <a:avLst/>
                </a:prstGeom>
                <a:noFill/>
                <a:ln w="1270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8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2878" y="3374"/>
                  <a:ext cx="91" cy="44"/>
                </a:xfrm>
                <a:prstGeom prst="line">
                  <a:avLst/>
                </a:prstGeom>
                <a:noFill/>
                <a:ln w="1270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1578" name="Line 53"/>
              <p:cNvSpPr>
                <a:spLocks noChangeShapeType="1"/>
              </p:cNvSpPr>
              <p:nvPr/>
            </p:nvSpPr>
            <p:spPr bwMode="auto">
              <a:xfrm>
                <a:off x="4846" y="3218"/>
                <a:ext cx="444" cy="0"/>
              </a:xfrm>
              <a:prstGeom prst="line">
                <a:avLst/>
              </a:prstGeom>
              <a:noFill/>
              <a:ln w="9525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573" name="Oval 54"/>
            <p:cNvSpPr>
              <a:spLocks noChangeAspect="1" noChangeArrowheads="1"/>
            </p:cNvSpPr>
            <p:nvPr/>
          </p:nvSpPr>
          <p:spPr bwMode="auto">
            <a:xfrm>
              <a:off x="5026" y="2393"/>
              <a:ext cx="71" cy="71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sz="1800" i="0">
                <a:solidFill>
                  <a:schemeClr val="tx1"/>
                </a:solidFill>
                <a:latin typeface="Arial" charset="0"/>
              </a:endParaRPr>
            </a:p>
          </p:txBody>
        </p:sp>
        <p:grpSp>
          <p:nvGrpSpPr>
            <p:cNvPr id="21574" name="Group 55"/>
            <p:cNvGrpSpPr>
              <a:grpSpLocks/>
            </p:cNvGrpSpPr>
            <p:nvPr/>
          </p:nvGrpSpPr>
          <p:grpSpPr bwMode="auto">
            <a:xfrm>
              <a:off x="5050" y="2207"/>
              <a:ext cx="258" cy="255"/>
              <a:chOff x="5306" y="2201"/>
              <a:chExt cx="258" cy="255"/>
            </a:xfrm>
          </p:grpSpPr>
          <p:sp>
            <p:nvSpPr>
              <p:cNvPr id="21575" name="Text Box 56"/>
              <p:cNvSpPr txBox="1">
                <a:spLocks noChangeAspect="1" noChangeArrowheads="1"/>
              </p:cNvSpPr>
              <p:nvPr/>
            </p:nvSpPr>
            <p:spPr bwMode="auto">
              <a:xfrm>
                <a:off x="5306" y="2201"/>
                <a:ext cx="25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2000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  <a:r>
                  <a:rPr lang="ru-RU" sz="2000">
                    <a:solidFill>
                      <a:srgbClr val="C42500"/>
                    </a:solidFill>
                    <a:latin typeface="Arial" charset="0"/>
                    <a:sym typeface="Symbol" pitchFamily="18" charset="2"/>
                  </a:rPr>
                  <a:t></a:t>
                </a:r>
                <a:endParaRPr lang="ru-RU" sz="2000" baseline="-20000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21576" name="Text Box 57"/>
              <p:cNvSpPr txBox="1">
                <a:spLocks noChangeAspect="1" noChangeArrowheads="1"/>
              </p:cNvSpPr>
              <p:nvPr/>
            </p:nvSpPr>
            <p:spPr bwMode="auto">
              <a:xfrm>
                <a:off x="5407" y="2273"/>
                <a:ext cx="138" cy="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en-US" sz="2000" baseline="-20000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  <a:endParaRPr lang="ru-RU" sz="2000" baseline="-20000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</p:grpSp>
      <p:grpSp>
        <p:nvGrpSpPr>
          <p:cNvPr id="20" name="Group 58"/>
          <p:cNvGrpSpPr>
            <a:grpSpLocks/>
          </p:cNvGrpSpPr>
          <p:nvPr/>
        </p:nvGrpSpPr>
        <p:grpSpPr bwMode="auto">
          <a:xfrm>
            <a:off x="6334125" y="3630613"/>
            <a:ext cx="1831975" cy="1757362"/>
            <a:chOff x="3990" y="2287"/>
            <a:chExt cx="1154" cy="1107"/>
          </a:xfrm>
        </p:grpSpPr>
        <p:sp>
          <p:nvSpPr>
            <p:cNvPr id="21559" name="Text Box 59"/>
            <p:cNvSpPr txBox="1">
              <a:spLocks noChangeAspect="1" noChangeArrowheads="1"/>
            </p:cNvSpPr>
            <p:nvPr/>
          </p:nvSpPr>
          <p:spPr bwMode="auto">
            <a:xfrm>
              <a:off x="4388" y="3144"/>
              <a:ext cx="3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ru-RU" sz="2000">
                  <a:solidFill>
                    <a:schemeClr val="accent2"/>
                  </a:solidFill>
                  <a:latin typeface="GOST type B" pitchFamily="34" charset="0"/>
                </a:rPr>
                <a:t>А</a:t>
              </a:r>
              <a:r>
                <a:rPr lang="ru-RU" sz="2000" baseline="-20000">
                  <a:solidFill>
                    <a:schemeClr val="accent2"/>
                  </a:solidFill>
                  <a:latin typeface="GOST type B" pitchFamily="34" charset="0"/>
                </a:rPr>
                <a:t>1</a:t>
              </a:r>
            </a:p>
          </p:txBody>
        </p:sp>
        <p:grpSp>
          <p:nvGrpSpPr>
            <p:cNvPr id="21560" name="Group 60"/>
            <p:cNvGrpSpPr>
              <a:grpSpLocks/>
            </p:cNvGrpSpPr>
            <p:nvPr/>
          </p:nvGrpSpPr>
          <p:grpSpPr bwMode="auto">
            <a:xfrm>
              <a:off x="3990" y="2287"/>
              <a:ext cx="1154" cy="932"/>
              <a:chOff x="3990" y="2287"/>
              <a:chExt cx="1154" cy="932"/>
            </a:xfrm>
          </p:grpSpPr>
          <p:sp>
            <p:nvSpPr>
              <p:cNvPr id="21561" name="Line 61"/>
              <p:cNvSpPr>
                <a:spLocks noChangeAspect="1" noChangeShapeType="1"/>
              </p:cNvSpPr>
              <p:nvPr/>
            </p:nvSpPr>
            <p:spPr bwMode="auto">
              <a:xfrm flipH="1">
                <a:off x="4183" y="2751"/>
                <a:ext cx="96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62" name="Line 62"/>
              <p:cNvSpPr>
                <a:spLocks noChangeAspect="1" noChangeShapeType="1"/>
              </p:cNvSpPr>
              <p:nvPr/>
            </p:nvSpPr>
            <p:spPr bwMode="auto">
              <a:xfrm>
                <a:off x="4604" y="2432"/>
                <a:ext cx="0" cy="75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63" name="Text Box 63"/>
              <p:cNvSpPr txBox="1">
                <a:spLocks noChangeAspect="1" noChangeArrowheads="1"/>
              </p:cNvSpPr>
              <p:nvPr/>
            </p:nvSpPr>
            <p:spPr bwMode="auto">
              <a:xfrm>
                <a:off x="4175" y="2743"/>
                <a:ext cx="303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2000">
                    <a:solidFill>
                      <a:schemeClr val="tx1"/>
                    </a:solidFill>
                    <a:latin typeface="GOST type B" pitchFamily="34" charset="0"/>
                  </a:rPr>
                  <a:t>П</a:t>
                </a:r>
                <a:r>
                  <a:rPr lang="ru-RU" sz="2000" baseline="-20000">
                    <a:solidFill>
                      <a:schemeClr val="tx1"/>
                    </a:solidFill>
                    <a:latin typeface="GOST type B" pitchFamily="34" charset="0"/>
                  </a:rPr>
                  <a:t>1</a:t>
                </a:r>
              </a:p>
            </p:txBody>
          </p:sp>
          <p:sp>
            <p:nvSpPr>
              <p:cNvPr id="21564" name="Text Box 64"/>
              <p:cNvSpPr txBox="1">
                <a:spLocks noChangeAspect="1" noChangeArrowheads="1"/>
              </p:cNvSpPr>
              <p:nvPr/>
            </p:nvSpPr>
            <p:spPr bwMode="auto">
              <a:xfrm>
                <a:off x="4193" y="2505"/>
                <a:ext cx="303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22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2000">
                    <a:solidFill>
                      <a:schemeClr val="tx1"/>
                    </a:solidFill>
                    <a:latin typeface="GOST type B" pitchFamily="34" charset="0"/>
                  </a:rPr>
                  <a:t>П</a:t>
                </a:r>
                <a:r>
                  <a:rPr lang="ru-RU" sz="2000" baseline="-20000">
                    <a:solidFill>
                      <a:schemeClr val="tx1"/>
                    </a:solidFill>
                    <a:latin typeface="GOST type B" pitchFamily="34" charset="0"/>
                  </a:rPr>
                  <a:t>2</a:t>
                </a:r>
              </a:p>
            </p:txBody>
          </p:sp>
          <p:sp>
            <p:nvSpPr>
              <p:cNvPr id="21565" name="Text Box 65"/>
              <p:cNvSpPr txBox="1">
                <a:spLocks noChangeAspect="1" noChangeArrowheads="1"/>
              </p:cNvSpPr>
              <p:nvPr/>
            </p:nvSpPr>
            <p:spPr bwMode="auto">
              <a:xfrm>
                <a:off x="4306" y="2287"/>
                <a:ext cx="303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2000">
                    <a:solidFill>
                      <a:schemeClr val="accent2"/>
                    </a:solidFill>
                    <a:latin typeface="GOST type B" pitchFamily="34" charset="0"/>
                  </a:rPr>
                  <a:t>А</a:t>
                </a:r>
                <a:r>
                  <a:rPr lang="ru-RU" sz="2000" baseline="-20000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</a:p>
            </p:txBody>
          </p:sp>
          <p:sp>
            <p:nvSpPr>
              <p:cNvPr id="21566" name="Text Box 66"/>
              <p:cNvSpPr txBox="1">
                <a:spLocks noChangeAspect="1" noChangeArrowheads="1"/>
              </p:cNvSpPr>
              <p:nvPr/>
            </p:nvSpPr>
            <p:spPr bwMode="auto">
              <a:xfrm>
                <a:off x="3990" y="2620"/>
                <a:ext cx="303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en-US" sz="2000">
                    <a:solidFill>
                      <a:schemeClr val="tx1"/>
                    </a:solidFill>
                    <a:latin typeface="GOST type B" pitchFamily="34" charset="0"/>
                  </a:rPr>
                  <a:t>x</a:t>
                </a:r>
                <a:endParaRPr lang="ru-RU" sz="2000" baseline="-200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grpSp>
            <p:nvGrpSpPr>
              <p:cNvPr id="21567" name="Group 67"/>
              <p:cNvGrpSpPr>
                <a:grpSpLocks noChangeAspect="1"/>
              </p:cNvGrpSpPr>
              <p:nvPr/>
            </p:nvGrpSpPr>
            <p:grpSpPr bwMode="auto">
              <a:xfrm>
                <a:off x="4498" y="2640"/>
                <a:ext cx="109" cy="107"/>
                <a:chOff x="4826" y="2422"/>
                <a:chExt cx="157" cy="151"/>
              </a:xfrm>
            </p:grpSpPr>
            <p:sp>
              <p:nvSpPr>
                <p:cNvPr id="21570" name="Arc 68"/>
                <p:cNvSpPr>
                  <a:spLocks noChangeAspect="1"/>
                </p:cNvSpPr>
                <p:nvPr/>
              </p:nvSpPr>
              <p:spPr bwMode="auto">
                <a:xfrm rot="-5400000">
                  <a:off x="4829" y="2419"/>
                  <a:ext cx="151" cy="15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571" name="Oval 69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907" y="2511"/>
                  <a:ext cx="25" cy="2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ru-RU" sz="1800" i="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sp>
            <p:nvSpPr>
              <p:cNvPr id="21568" name="Oval 70"/>
              <p:cNvSpPr>
                <a:spLocks noChangeAspect="1" noChangeArrowheads="1"/>
              </p:cNvSpPr>
              <p:nvPr/>
            </p:nvSpPr>
            <p:spPr bwMode="auto">
              <a:xfrm>
                <a:off x="4570" y="3149"/>
                <a:ext cx="72" cy="7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ru-RU" sz="1800" i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1569" name="Oval 71"/>
              <p:cNvSpPr>
                <a:spLocks noChangeAspect="1" noChangeArrowheads="1"/>
              </p:cNvSpPr>
              <p:nvPr/>
            </p:nvSpPr>
            <p:spPr bwMode="auto">
              <a:xfrm>
                <a:off x="4568" y="2398"/>
                <a:ext cx="71" cy="71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ru-RU" sz="1800" i="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22600" name="Freeform 72"/>
          <p:cNvSpPr>
            <a:spLocks/>
          </p:cNvSpPr>
          <p:nvPr/>
        </p:nvSpPr>
        <p:spPr bwMode="auto">
          <a:xfrm>
            <a:off x="2514600" y="2625725"/>
            <a:ext cx="990600" cy="280988"/>
          </a:xfrm>
          <a:custGeom>
            <a:avLst/>
            <a:gdLst>
              <a:gd name="T0" fmla="*/ 0 w 624"/>
              <a:gd name="T1" fmla="*/ 2147483647 h 177"/>
              <a:gd name="T2" fmla="*/ 2147483647 w 624"/>
              <a:gd name="T3" fmla="*/ 2147483647 h 177"/>
              <a:gd name="T4" fmla="*/ 2147483647 w 624"/>
              <a:gd name="T5" fmla="*/ 2147483647 h 177"/>
              <a:gd name="T6" fmla="*/ 2147483647 w 624"/>
              <a:gd name="T7" fmla="*/ 2147483647 h 177"/>
              <a:gd name="T8" fmla="*/ 2147483647 w 624"/>
              <a:gd name="T9" fmla="*/ 2147483647 h 177"/>
              <a:gd name="T10" fmla="*/ 2147483647 w 624"/>
              <a:gd name="T11" fmla="*/ 0 h 1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77"/>
              <a:gd name="T20" fmla="*/ 624 w 624"/>
              <a:gd name="T21" fmla="*/ 177 h 17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77">
                <a:moveTo>
                  <a:pt x="0" y="177"/>
                </a:moveTo>
                <a:lnTo>
                  <a:pt x="135" y="70"/>
                </a:lnTo>
                <a:lnTo>
                  <a:pt x="311" y="137"/>
                </a:lnTo>
                <a:lnTo>
                  <a:pt x="432" y="19"/>
                </a:lnTo>
                <a:lnTo>
                  <a:pt x="562" y="65"/>
                </a:lnTo>
                <a:lnTo>
                  <a:pt x="624" y="0"/>
                </a:lnTo>
              </a:path>
            </a:pathLst>
          </a:cu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3" name="Group 106"/>
          <p:cNvGrpSpPr>
            <a:grpSpLocks/>
          </p:cNvGrpSpPr>
          <p:nvPr/>
        </p:nvGrpSpPr>
        <p:grpSpPr bwMode="auto">
          <a:xfrm>
            <a:off x="2792413" y="1270000"/>
            <a:ext cx="1495425" cy="3419475"/>
            <a:chOff x="1830" y="871"/>
            <a:chExt cx="942" cy="2154"/>
          </a:xfrm>
        </p:grpSpPr>
        <p:sp>
          <p:nvSpPr>
            <p:cNvPr id="21552" name="Text Box 77"/>
            <p:cNvSpPr txBox="1">
              <a:spLocks noChangeAspect="1" noChangeArrowheads="1"/>
            </p:cNvSpPr>
            <p:nvPr/>
          </p:nvSpPr>
          <p:spPr bwMode="auto">
            <a:xfrm>
              <a:off x="2247" y="1637"/>
              <a:ext cx="525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ru-RU" sz="3200">
                  <a:solidFill>
                    <a:schemeClr val="accent2"/>
                  </a:solidFill>
                  <a:latin typeface="GOST type B" pitchFamily="34" charset="0"/>
                </a:rPr>
                <a:t>А</a:t>
              </a:r>
              <a:r>
                <a:rPr lang="ru-RU" sz="3200">
                  <a:solidFill>
                    <a:schemeClr val="accent2"/>
                  </a:solidFill>
                  <a:latin typeface="Arial" charset="0"/>
                  <a:sym typeface="Symbol" pitchFamily="18" charset="2"/>
                </a:rPr>
                <a:t></a:t>
              </a:r>
              <a:endParaRPr lang="ru-RU" sz="3200" baseline="-20000">
                <a:solidFill>
                  <a:schemeClr val="accent2"/>
                </a:solidFill>
                <a:latin typeface="GOST type B" pitchFamily="34" charset="0"/>
              </a:endParaRPr>
            </a:p>
          </p:txBody>
        </p:sp>
        <p:grpSp>
          <p:nvGrpSpPr>
            <p:cNvPr id="21553" name="Group 78"/>
            <p:cNvGrpSpPr>
              <a:grpSpLocks/>
            </p:cNvGrpSpPr>
            <p:nvPr/>
          </p:nvGrpSpPr>
          <p:grpSpPr bwMode="auto">
            <a:xfrm>
              <a:off x="2190" y="2660"/>
              <a:ext cx="525" cy="365"/>
              <a:chOff x="2504" y="2640"/>
              <a:chExt cx="525" cy="365"/>
            </a:xfrm>
          </p:grpSpPr>
          <p:sp>
            <p:nvSpPr>
              <p:cNvPr id="21557" name="Text Box 79"/>
              <p:cNvSpPr txBox="1">
                <a:spLocks noChangeAspect="1" noChangeArrowheads="1"/>
              </p:cNvSpPr>
              <p:nvPr/>
            </p:nvSpPr>
            <p:spPr bwMode="auto">
              <a:xfrm>
                <a:off x="2504" y="2640"/>
                <a:ext cx="525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3200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  <a:r>
                  <a:rPr lang="ru-RU" sz="3200">
                    <a:solidFill>
                      <a:srgbClr val="C42500"/>
                    </a:solidFill>
                    <a:latin typeface="Arial" charset="0"/>
                    <a:sym typeface="Symbol" pitchFamily="18" charset="2"/>
                  </a:rPr>
                  <a:t></a:t>
                </a:r>
                <a:endParaRPr lang="ru-RU" sz="3200" baseline="-20000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21558" name="Text Box 80"/>
              <p:cNvSpPr txBox="1">
                <a:spLocks noChangeAspect="1" noChangeArrowheads="1"/>
              </p:cNvSpPr>
              <p:nvPr/>
            </p:nvSpPr>
            <p:spPr bwMode="auto">
              <a:xfrm>
                <a:off x="2666" y="2761"/>
                <a:ext cx="28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2700" baseline="-20000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</a:p>
            </p:txBody>
          </p:sp>
        </p:grpSp>
        <p:grpSp>
          <p:nvGrpSpPr>
            <p:cNvPr id="21554" name="Group 101"/>
            <p:cNvGrpSpPr>
              <a:grpSpLocks/>
            </p:cNvGrpSpPr>
            <p:nvPr/>
          </p:nvGrpSpPr>
          <p:grpSpPr bwMode="auto">
            <a:xfrm>
              <a:off x="1830" y="871"/>
              <a:ext cx="525" cy="367"/>
              <a:chOff x="1830" y="871"/>
              <a:chExt cx="525" cy="367"/>
            </a:xfrm>
          </p:grpSpPr>
          <p:sp>
            <p:nvSpPr>
              <p:cNvPr id="21555" name="Text Box 75"/>
              <p:cNvSpPr txBox="1">
                <a:spLocks noChangeAspect="1" noChangeArrowheads="1"/>
              </p:cNvSpPr>
              <p:nvPr/>
            </p:nvSpPr>
            <p:spPr bwMode="auto">
              <a:xfrm>
                <a:off x="1990" y="1007"/>
                <a:ext cx="28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2700" baseline="-20000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</a:p>
            </p:txBody>
          </p:sp>
          <p:sp>
            <p:nvSpPr>
              <p:cNvPr id="21556" name="Text Box 81"/>
              <p:cNvSpPr txBox="1">
                <a:spLocks noChangeAspect="1" noChangeArrowheads="1"/>
              </p:cNvSpPr>
              <p:nvPr/>
            </p:nvSpPr>
            <p:spPr bwMode="auto">
              <a:xfrm>
                <a:off x="1830" y="871"/>
                <a:ext cx="525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pPr eaLnBrk="1" hangingPunct="1"/>
                <a:r>
                  <a:rPr lang="ru-RU" sz="3200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  <a:r>
                  <a:rPr lang="ru-RU" sz="3200">
                    <a:solidFill>
                      <a:srgbClr val="C42500"/>
                    </a:solidFill>
                    <a:latin typeface="Arial" charset="0"/>
                    <a:sym typeface="Symbol" pitchFamily="18" charset="2"/>
                  </a:rPr>
                  <a:t></a:t>
                </a:r>
                <a:endParaRPr lang="ru-RU" sz="3200" baseline="-20000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</p:grpSp>
      <p:sp>
        <p:nvSpPr>
          <p:cNvPr id="22610" name="Oval 82"/>
          <p:cNvSpPr>
            <a:spLocks noChangeAspect="1" noChangeArrowheads="1"/>
          </p:cNvSpPr>
          <p:nvPr/>
        </p:nvSpPr>
        <p:spPr bwMode="auto">
          <a:xfrm>
            <a:off x="2441575" y="4135438"/>
            <a:ext cx="149225" cy="146050"/>
          </a:xfrm>
          <a:prstGeom prst="ellipse">
            <a:avLst/>
          </a:prstGeom>
          <a:solidFill>
            <a:srgbClr val="C42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sz="18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26" name="Oval 84"/>
          <p:cNvSpPr>
            <a:spLocks noChangeAspect="1" noChangeArrowheads="1"/>
          </p:cNvSpPr>
          <p:nvPr/>
        </p:nvSpPr>
        <p:spPr bwMode="auto">
          <a:xfrm>
            <a:off x="2443163" y="4132263"/>
            <a:ext cx="149225" cy="146050"/>
          </a:xfrm>
          <a:prstGeom prst="ellipse">
            <a:avLst/>
          </a:prstGeom>
          <a:solidFill>
            <a:srgbClr val="C42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sz="1800" i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6" name="Group 98"/>
          <p:cNvGrpSpPr>
            <a:grpSpLocks/>
          </p:cNvGrpSpPr>
          <p:nvPr/>
        </p:nvGrpSpPr>
        <p:grpSpPr bwMode="auto">
          <a:xfrm>
            <a:off x="1893888" y="1808163"/>
            <a:ext cx="990600" cy="280987"/>
            <a:chOff x="1264" y="1210"/>
            <a:chExt cx="624" cy="177"/>
          </a:xfrm>
        </p:grpSpPr>
        <p:sp>
          <p:nvSpPr>
            <p:cNvPr id="21548" name="Freeform 83"/>
            <p:cNvSpPr>
              <a:spLocks/>
            </p:cNvSpPr>
            <p:nvPr/>
          </p:nvSpPr>
          <p:spPr bwMode="auto">
            <a:xfrm>
              <a:off x="1264" y="1210"/>
              <a:ext cx="624" cy="177"/>
            </a:xfrm>
            <a:custGeom>
              <a:avLst/>
              <a:gdLst>
                <a:gd name="T0" fmla="*/ 0 w 624"/>
                <a:gd name="T1" fmla="*/ 177 h 177"/>
                <a:gd name="T2" fmla="*/ 135 w 624"/>
                <a:gd name="T3" fmla="*/ 70 h 177"/>
                <a:gd name="T4" fmla="*/ 311 w 624"/>
                <a:gd name="T5" fmla="*/ 137 h 177"/>
                <a:gd name="T6" fmla="*/ 432 w 624"/>
                <a:gd name="T7" fmla="*/ 19 h 177"/>
                <a:gd name="T8" fmla="*/ 562 w 624"/>
                <a:gd name="T9" fmla="*/ 65 h 177"/>
                <a:gd name="T10" fmla="*/ 624 w 624"/>
                <a:gd name="T11" fmla="*/ 0 h 1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4"/>
                <a:gd name="T19" fmla="*/ 0 h 177"/>
                <a:gd name="T20" fmla="*/ 624 w 624"/>
                <a:gd name="T21" fmla="*/ 177 h 1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4" h="177">
                  <a:moveTo>
                    <a:pt x="0" y="177"/>
                  </a:moveTo>
                  <a:lnTo>
                    <a:pt x="135" y="70"/>
                  </a:lnTo>
                  <a:lnTo>
                    <a:pt x="311" y="137"/>
                  </a:lnTo>
                  <a:lnTo>
                    <a:pt x="432" y="19"/>
                  </a:lnTo>
                  <a:lnTo>
                    <a:pt x="562" y="65"/>
                  </a:lnTo>
                  <a:lnTo>
                    <a:pt x="624" y="0"/>
                  </a:lnTo>
                </a:path>
              </a:pathLst>
            </a:cu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549" name="Group 90"/>
            <p:cNvGrpSpPr>
              <a:grpSpLocks/>
            </p:cNvGrpSpPr>
            <p:nvPr/>
          </p:nvGrpSpPr>
          <p:grpSpPr bwMode="auto">
            <a:xfrm rot="1424180">
              <a:off x="1463" y="1298"/>
              <a:ext cx="64" cy="39"/>
              <a:chOff x="2878" y="3338"/>
              <a:chExt cx="91" cy="80"/>
            </a:xfrm>
          </p:grpSpPr>
          <p:sp>
            <p:nvSpPr>
              <p:cNvPr id="21550" name="Line 91"/>
              <p:cNvSpPr>
                <a:spLocks noChangeShapeType="1"/>
              </p:cNvSpPr>
              <p:nvPr/>
            </p:nvSpPr>
            <p:spPr bwMode="auto">
              <a:xfrm>
                <a:off x="2878" y="3338"/>
                <a:ext cx="91" cy="34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1" name="Line 92"/>
              <p:cNvSpPr>
                <a:spLocks noChangeShapeType="1"/>
              </p:cNvSpPr>
              <p:nvPr/>
            </p:nvSpPr>
            <p:spPr bwMode="auto">
              <a:xfrm flipV="1">
                <a:off x="2878" y="3374"/>
                <a:ext cx="91" cy="44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8" name="Group 93"/>
          <p:cNvGrpSpPr>
            <a:grpSpLocks/>
          </p:cNvGrpSpPr>
          <p:nvPr/>
        </p:nvGrpSpPr>
        <p:grpSpPr bwMode="auto">
          <a:xfrm rot="1424180">
            <a:off x="2833688" y="2757488"/>
            <a:ext cx="101600" cy="79375"/>
            <a:chOff x="2878" y="3338"/>
            <a:chExt cx="91" cy="80"/>
          </a:xfrm>
        </p:grpSpPr>
        <p:sp>
          <p:nvSpPr>
            <p:cNvPr id="21546" name="Line 94"/>
            <p:cNvSpPr>
              <a:spLocks noChangeShapeType="1"/>
            </p:cNvSpPr>
            <p:nvPr/>
          </p:nvSpPr>
          <p:spPr bwMode="auto">
            <a:xfrm>
              <a:off x="2878" y="3338"/>
              <a:ext cx="91" cy="34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7" name="Line 95"/>
            <p:cNvSpPr>
              <a:spLocks noChangeShapeType="1"/>
            </p:cNvSpPr>
            <p:nvPr/>
          </p:nvSpPr>
          <p:spPr bwMode="auto">
            <a:xfrm flipV="1">
              <a:off x="2878" y="3374"/>
              <a:ext cx="91" cy="44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29" name="Oval 88"/>
          <p:cNvSpPr>
            <a:spLocks noChangeAspect="1" noChangeArrowheads="1"/>
          </p:cNvSpPr>
          <p:nvPr/>
        </p:nvSpPr>
        <p:spPr bwMode="auto">
          <a:xfrm>
            <a:off x="2439988" y="2833688"/>
            <a:ext cx="149225" cy="14605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sz="18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2615" name="Oval 87"/>
          <p:cNvSpPr>
            <a:spLocks noChangeAspect="1" noChangeArrowheads="1"/>
          </p:cNvSpPr>
          <p:nvPr/>
        </p:nvSpPr>
        <p:spPr bwMode="auto">
          <a:xfrm>
            <a:off x="2443163" y="2833688"/>
            <a:ext cx="149225" cy="14605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sz="18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31" name="Oval 35"/>
          <p:cNvSpPr>
            <a:spLocks noChangeAspect="1" noChangeArrowheads="1"/>
          </p:cNvSpPr>
          <p:nvPr/>
        </p:nvSpPr>
        <p:spPr bwMode="auto">
          <a:xfrm>
            <a:off x="1817688" y="2025650"/>
            <a:ext cx="149225" cy="146050"/>
          </a:xfrm>
          <a:prstGeom prst="ellipse">
            <a:avLst/>
          </a:prstGeom>
          <a:solidFill>
            <a:srgbClr val="C42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sz="18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2614" name="Oval 86"/>
          <p:cNvSpPr>
            <a:spLocks noChangeAspect="1" noChangeArrowheads="1"/>
          </p:cNvSpPr>
          <p:nvPr/>
        </p:nvSpPr>
        <p:spPr bwMode="auto">
          <a:xfrm>
            <a:off x="1817688" y="2025650"/>
            <a:ext cx="149225" cy="146050"/>
          </a:xfrm>
          <a:prstGeom prst="ellipse">
            <a:avLst/>
          </a:prstGeom>
          <a:solidFill>
            <a:srgbClr val="C42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sz="1800" i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9" name="Group 108"/>
          <p:cNvGrpSpPr>
            <a:grpSpLocks/>
          </p:cNvGrpSpPr>
          <p:nvPr/>
        </p:nvGrpSpPr>
        <p:grpSpPr bwMode="auto">
          <a:xfrm>
            <a:off x="8464550" y="4684713"/>
            <a:ext cx="485775" cy="396875"/>
            <a:chOff x="5334" y="2198"/>
            <a:chExt cx="280" cy="250"/>
          </a:xfrm>
        </p:grpSpPr>
        <p:sp>
          <p:nvSpPr>
            <p:cNvPr id="21544" name="Text Box 109"/>
            <p:cNvSpPr txBox="1">
              <a:spLocks noChangeAspect="1" noChangeArrowheads="1"/>
            </p:cNvSpPr>
            <p:nvPr/>
          </p:nvSpPr>
          <p:spPr bwMode="auto">
            <a:xfrm>
              <a:off x="5355" y="2198"/>
              <a:ext cx="25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ru-RU" sz="2000">
                  <a:solidFill>
                    <a:schemeClr val="accent2"/>
                  </a:solidFill>
                  <a:latin typeface="GOST type B" pitchFamily="34" charset="0"/>
                </a:rPr>
                <a:t>Ф</a:t>
              </a:r>
              <a:r>
                <a:rPr lang="ru-RU" sz="2000" baseline="-20000">
                  <a:solidFill>
                    <a:schemeClr val="accent2"/>
                  </a:solidFill>
                  <a:latin typeface="GOST type B" pitchFamily="34" charset="0"/>
                </a:rPr>
                <a:t>1</a:t>
              </a:r>
            </a:p>
          </p:txBody>
        </p:sp>
        <p:sp>
          <p:nvSpPr>
            <p:cNvPr id="21545" name="Line 110"/>
            <p:cNvSpPr>
              <a:spLocks noChangeShapeType="1"/>
            </p:cNvSpPr>
            <p:nvPr/>
          </p:nvSpPr>
          <p:spPr bwMode="auto">
            <a:xfrm>
              <a:off x="5334" y="2429"/>
              <a:ext cx="233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0" name="Group 111"/>
          <p:cNvGrpSpPr>
            <a:grpSpLocks/>
          </p:cNvGrpSpPr>
          <p:nvPr/>
        </p:nvGrpSpPr>
        <p:grpSpPr bwMode="auto">
          <a:xfrm>
            <a:off x="4081463" y="4041775"/>
            <a:ext cx="558800" cy="635000"/>
            <a:chOff x="1200" y="1488"/>
            <a:chExt cx="352" cy="400"/>
          </a:xfrm>
        </p:grpSpPr>
        <p:sp>
          <p:nvSpPr>
            <p:cNvPr id="21542" name="Text Box 112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ru-RU" sz="3200">
                  <a:solidFill>
                    <a:srgbClr val="C42500"/>
                  </a:solidFill>
                  <a:latin typeface="GOST type B" pitchFamily="34" charset="0"/>
                </a:rPr>
                <a:t>Ф</a:t>
              </a:r>
            </a:p>
          </p:txBody>
        </p:sp>
        <p:sp>
          <p:nvSpPr>
            <p:cNvPr id="21543" name="Text Box 113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eaLnBrk="1" hangingPunct="1"/>
              <a:r>
                <a:rPr lang="ru-RU" sz="1800">
                  <a:solidFill>
                    <a:srgbClr val="C42500"/>
                  </a:solidFill>
                  <a:latin typeface="GOST type B" pitchFamily="34" charset="0"/>
                </a:rPr>
                <a:t>1</a:t>
              </a:r>
              <a:endParaRPr lang="ru-RU" sz="24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21535" name="Group 115"/>
          <p:cNvGrpSpPr>
            <a:grpSpLocks/>
          </p:cNvGrpSpPr>
          <p:nvPr/>
        </p:nvGrpSpPr>
        <p:grpSpPr bwMode="auto">
          <a:xfrm>
            <a:off x="5080000" y="1344613"/>
            <a:ext cx="4645025" cy="1495425"/>
            <a:chOff x="3200" y="931"/>
            <a:chExt cx="2926" cy="942"/>
          </a:xfrm>
        </p:grpSpPr>
        <p:sp>
          <p:nvSpPr>
            <p:cNvPr id="22644" name="Rectangle 116"/>
            <p:cNvSpPr>
              <a:spLocks noChangeArrowheads="1"/>
            </p:cNvSpPr>
            <p:nvPr/>
          </p:nvSpPr>
          <p:spPr bwMode="auto">
            <a:xfrm>
              <a:off x="3200" y="931"/>
              <a:ext cx="2560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75000"/>
                </a:lnSpc>
                <a:defRPr/>
              </a:pPr>
              <a:r>
                <a:rPr lang="ru-RU" sz="1800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А – произвольная точка;</a:t>
              </a:r>
              <a:endParaRPr lang="ru-RU" sz="1800" i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  <p:grpSp>
          <p:nvGrpSpPr>
            <p:cNvPr id="21538" name="Group 117"/>
            <p:cNvGrpSpPr>
              <a:grpSpLocks/>
            </p:cNvGrpSpPr>
            <p:nvPr/>
          </p:nvGrpSpPr>
          <p:grpSpPr bwMode="auto">
            <a:xfrm>
              <a:off x="3411" y="1508"/>
              <a:ext cx="1714" cy="365"/>
              <a:chOff x="3685" y="1529"/>
              <a:chExt cx="1714" cy="365"/>
            </a:xfrm>
          </p:grpSpPr>
          <p:sp>
            <p:nvSpPr>
              <p:cNvPr id="22646" name="Rectangle 118"/>
              <p:cNvSpPr>
                <a:spLocks noChangeArrowheads="1"/>
              </p:cNvSpPr>
              <p:nvPr/>
            </p:nvSpPr>
            <p:spPr bwMode="auto">
              <a:xfrm>
                <a:off x="3685" y="1529"/>
                <a:ext cx="874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ru-RU" sz="1800" i="0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Ф</a:t>
                </a:r>
                <a:r>
                  <a:rPr lang="ru-RU" sz="3200" i="0" baseline="-20000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 </a:t>
                </a:r>
                <a:r>
                  <a:rPr lang="ru-RU" sz="2400" i="0">
                    <a:solidFill>
                      <a:srgbClr val="D0008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sym typeface="Symbol" pitchFamily="18" charset="2"/>
                  </a:rPr>
                  <a:t></a:t>
                </a:r>
                <a:r>
                  <a:rPr lang="ru-RU" sz="2400" i="0">
                    <a:solidFill>
                      <a:schemeClr val="tx1"/>
                    </a:solidFill>
                    <a:latin typeface="Arial" charset="0"/>
                    <a:sym typeface="Symbol" pitchFamily="18" charset="2"/>
                  </a:rPr>
                  <a:t> </a:t>
                </a:r>
                <a:r>
                  <a:rPr lang="ru-RU" sz="1800" i="0">
                    <a:solidFill>
                      <a:schemeClr val="tx1"/>
                    </a:solidFill>
                    <a:latin typeface="Arial" charset="0"/>
                    <a:sym typeface="Symbol" pitchFamily="18" charset="2"/>
                  </a:rPr>
                  <a:t> </a:t>
                </a:r>
                <a:r>
                  <a:rPr lang="ru-RU" sz="3200" i="0">
                    <a:solidFill>
                      <a:srgbClr val="CC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П</a:t>
                </a:r>
                <a:r>
                  <a:rPr lang="ru-RU" sz="3200" i="0" baseline="-20000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2</a:t>
                </a:r>
                <a:r>
                  <a:rPr lang="en-US" sz="3200" i="0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;</a:t>
                </a:r>
                <a:endParaRPr lang="ru-RU" sz="3200" i="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22647" name="Rectangle 119"/>
              <p:cNvSpPr>
                <a:spLocks noChangeArrowheads="1"/>
              </p:cNvSpPr>
              <p:nvPr/>
            </p:nvSpPr>
            <p:spPr bwMode="auto">
              <a:xfrm>
                <a:off x="4584" y="1529"/>
                <a:ext cx="815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ru-RU" sz="1800" i="0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Ф</a:t>
                </a:r>
                <a:r>
                  <a:rPr lang="ru-RU" sz="3200" i="0" baseline="-20000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 </a:t>
                </a:r>
                <a:r>
                  <a:rPr lang="ru-RU" sz="1800" i="0">
                    <a:solidFill>
                      <a:srgbClr val="CC0099"/>
                    </a:solidFill>
                    <a:latin typeface="Arial" charset="0"/>
                    <a:sym typeface="Symbol" pitchFamily="18" charset="2"/>
                  </a:rPr>
                  <a:t></a:t>
                </a:r>
                <a:r>
                  <a:rPr lang="ru-RU" sz="1800" i="0">
                    <a:solidFill>
                      <a:schemeClr val="tx1"/>
                    </a:solidFill>
                    <a:latin typeface="Arial" charset="0"/>
                    <a:sym typeface="Symbol" pitchFamily="18" charset="2"/>
                  </a:rPr>
                  <a:t> </a:t>
                </a:r>
                <a:r>
                  <a:rPr lang="ru-RU" sz="3200" i="0">
                    <a:solidFill>
                      <a:srgbClr val="CC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П</a:t>
                </a:r>
                <a:r>
                  <a:rPr lang="ru-RU" sz="3200" i="0" baseline="-20000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1 </a:t>
                </a:r>
              </a:p>
            </p:txBody>
          </p:sp>
        </p:grpSp>
        <p:sp>
          <p:nvSpPr>
            <p:cNvPr id="22648" name="Rectangle 120"/>
            <p:cNvSpPr>
              <a:spLocks noChangeArrowheads="1"/>
            </p:cNvSpPr>
            <p:nvPr/>
          </p:nvSpPr>
          <p:spPr bwMode="auto">
            <a:xfrm>
              <a:off x="3229" y="1150"/>
              <a:ext cx="2897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714375" indent="-714375" eaLnBrk="1" hangingPunct="1">
                <a:lnSpc>
                  <a:spcPct val="70000"/>
                </a:lnSpc>
                <a:defRPr/>
              </a:pPr>
              <a:r>
                <a:rPr lang="ru-RU" sz="1800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Ф – плоскость </a:t>
              </a:r>
            </a:p>
            <a:p>
              <a:pPr marL="714375" indent="-714375" eaLnBrk="1" hangingPunct="1">
                <a:lnSpc>
                  <a:spcPct val="70000"/>
                </a:lnSpc>
                <a:defRPr/>
              </a:pPr>
              <a:r>
                <a:rPr lang="ru-RU" sz="1800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	перемещения;</a:t>
              </a:r>
              <a:endParaRPr lang="ru-RU" sz="1800" i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</p:grpSp>
      <p:sp>
        <p:nvSpPr>
          <p:cNvPr id="21536" name="Text Box 121"/>
          <p:cNvSpPr txBox="1">
            <a:spLocks noChangeArrowheads="1"/>
          </p:cNvSpPr>
          <p:nvPr/>
        </p:nvSpPr>
        <p:spPr bwMode="auto">
          <a:xfrm>
            <a:off x="390525" y="5600700"/>
            <a:ext cx="8753475" cy="1027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ru-RU" sz="1600" i="0" dirty="0">
                <a:solidFill>
                  <a:srgbClr val="800080"/>
                </a:solidFill>
                <a:latin typeface="Arial" charset="0"/>
              </a:rPr>
              <a:t>На </a:t>
            </a:r>
            <a:r>
              <a:rPr lang="ru-RU" sz="1600" dirty="0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1600" baseline="-20000" dirty="0">
                <a:solidFill>
                  <a:srgbClr val="800080"/>
                </a:solidFill>
                <a:latin typeface="GOST type B" pitchFamily="34" charset="0"/>
              </a:rPr>
              <a:t>2 </a:t>
            </a:r>
            <a:r>
              <a:rPr lang="ru-RU" sz="1600" i="0" baseline="-2000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600" i="0" dirty="0">
                <a:solidFill>
                  <a:srgbClr val="800080"/>
                </a:solidFill>
                <a:latin typeface="Arial" charset="0"/>
              </a:rPr>
              <a:t>траектория движения фронтальной проекции точки повторяет ее перемещение в плоскости</a:t>
            </a:r>
            <a:r>
              <a:rPr lang="ru-RU" sz="1600" dirty="0">
                <a:solidFill>
                  <a:srgbClr val="800080"/>
                </a:solidFill>
                <a:latin typeface="GOST type B" pitchFamily="34" charset="0"/>
              </a:rPr>
              <a:t> Ф</a:t>
            </a:r>
            <a:r>
              <a:rPr lang="ru-RU" sz="1600" i="0" dirty="0">
                <a:solidFill>
                  <a:srgbClr val="800080"/>
                </a:solidFill>
                <a:latin typeface="Arial" charset="0"/>
              </a:rPr>
              <a:t>, поэтому расположение проекции может быть произвольным. На </a:t>
            </a:r>
            <a:r>
              <a:rPr lang="en-US" sz="1600" i="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600" dirty="0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1600" baseline="-20000" dirty="0">
                <a:solidFill>
                  <a:srgbClr val="800080"/>
                </a:solidFill>
                <a:latin typeface="GOST type B" pitchFamily="34" charset="0"/>
              </a:rPr>
              <a:t>1</a:t>
            </a:r>
            <a:r>
              <a:rPr lang="en-US" sz="1600" baseline="-20000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1600" i="0" dirty="0">
                <a:solidFill>
                  <a:srgbClr val="800080"/>
                </a:solidFill>
                <a:latin typeface="Arial" charset="0"/>
              </a:rPr>
              <a:t> горизонтальная проекция точки перемещается по следу плоскости   </a:t>
            </a:r>
            <a:r>
              <a:rPr lang="ru-RU" sz="1600" dirty="0">
                <a:solidFill>
                  <a:srgbClr val="800080"/>
                </a:solidFill>
                <a:latin typeface="GOST type B" pitchFamily="34" charset="0"/>
              </a:rPr>
              <a:t>Ф</a:t>
            </a:r>
            <a:r>
              <a:rPr lang="ru-RU" sz="1600" baseline="-20000" dirty="0">
                <a:solidFill>
                  <a:srgbClr val="800080"/>
                </a:solidFill>
                <a:latin typeface="GOST type B" pitchFamily="34" charset="0"/>
              </a:rPr>
              <a:t>1</a:t>
            </a:r>
            <a:r>
              <a:rPr lang="ru-RU" sz="1600" i="0" dirty="0">
                <a:solidFill>
                  <a:srgbClr val="800080"/>
                </a:solidFill>
                <a:latin typeface="Arial" charset="0"/>
              </a:rPr>
              <a:t> , который параллелен оси </a:t>
            </a:r>
            <a:r>
              <a:rPr lang="ru-RU" sz="1600" dirty="0">
                <a:solidFill>
                  <a:srgbClr val="800080"/>
                </a:solidFill>
                <a:latin typeface="GOST type B" pitchFamily="34" charset="0"/>
              </a:rPr>
              <a:t>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0.00046 L 0.02327 -0.02431 L 0.05417 -0.0088 L 0.07448 -0.03658 L 0.09757 -0.02547 L 0.10834 -0.04144 " pathEditMode="relative" rAng="0" ptsTypes="AAAAAA">
                                      <p:cBhvr>
                                        <p:cTn id="15" dur="2000" fill="hold"/>
                                        <p:tgtEl>
                                          <p:spTgt spid="226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22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1 -0.30926 L -0.04549 -0.33403 L -0.01458 -0.31852 L 0.00573 -0.34629 L 0.02882 -0.33518 L 0.03958 -0.35115 " pathEditMode="relative" rAng="0" ptsTypes="AAAAAA">
                                      <p:cBhvr>
                                        <p:cTn id="20" dur="2000" fill="hold"/>
                                        <p:tgtEl>
                                          <p:spTgt spid="22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4" y="-210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841 0.30787 L 0.17605 0.30787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26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82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22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6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6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10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0" grpId="0" animBg="1"/>
      <p:bldP spid="22600" grpId="0" animBg="1"/>
      <p:bldP spid="22610" grpId="0" animBg="1"/>
      <p:bldP spid="22615" grpId="0" animBg="1"/>
      <p:bldP spid="226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61"/>
          <p:cNvGrpSpPr>
            <a:grpSpLocks/>
          </p:cNvGrpSpPr>
          <p:nvPr/>
        </p:nvGrpSpPr>
        <p:grpSpPr bwMode="auto">
          <a:xfrm>
            <a:off x="171450" y="3424238"/>
            <a:ext cx="8816975" cy="1865312"/>
            <a:chOff x="104" y="2031"/>
            <a:chExt cx="5554" cy="1175"/>
          </a:xfrm>
        </p:grpSpPr>
        <p:sp>
          <p:nvSpPr>
            <p:cNvPr id="4206" name="AutoShape 38"/>
            <p:cNvSpPr>
              <a:spLocks noChangeAspect="1" noChangeArrowheads="1"/>
            </p:cNvSpPr>
            <p:nvPr/>
          </p:nvSpPr>
          <p:spPr bwMode="auto">
            <a:xfrm flipH="1">
              <a:off x="104" y="2031"/>
              <a:ext cx="5554" cy="1172"/>
            </a:xfrm>
            <a:prstGeom prst="parallelogram">
              <a:avLst>
                <a:gd name="adj" fmla="val 58798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207" name="Group 158"/>
            <p:cNvGrpSpPr>
              <a:grpSpLocks/>
            </p:cNvGrpSpPr>
            <p:nvPr/>
          </p:nvGrpSpPr>
          <p:grpSpPr bwMode="auto">
            <a:xfrm>
              <a:off x="746" y="2851"/>
              <a:ext cx="396" cy="355"/>
              <a:chOff x="1013" y="2682"/>
              <a:chExt cx="396" cy="355"/>
            </a:xfrm>
          </p:grpSpPr>
          <p:sp>
            <p:nvSpPr>
              <p:cNvPr id="4208" name="Text Box 159"/>
              <p:cNvSpPr txBox="1">
                <a:spLocks noChangeAspect="1" noChangeArrowheads="1"/>
              </p:cNvSpPr>
              <p:nvPr/>
            </p:nvSpPr>
            <p:spPr bwMode="auto">
              <a:xfrm rot="-851333">
                <a:off x="1013" y="2710"/>
                <a:ext cx="34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b="1" i="0">
                    <a:solidFill>
                      <a:schemeClr val="tx1"/>
                    </a:solidFill>
                    <a:latin typeface="GOST type B" pitchFamily="34" charset="0"/>
                  </a:rPr>
                  <a:t>П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4209" name="Text Box 160"/>
              <p:cNvSpPr txBox="1">
                <a:spLocks noChangeAspect="1" noChangeArrowheads="1"/>
              </p:cNvSpPr>
              <p:nvPr/>
            </p:nvSpPr>
            <p:spPr bwMode="auto">
              <a:xfrm rot="-1805921">
                <a:off x="1121" y="2682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2400" b="1">
                    <a:solidFill>
                      <a:schemeClr val="tx1"/>
                    </a:solidFill>
                    <a:latin typeface="Arial" charset="0"/>
                    <a:sym typeface="Symbol" pitchFamily="18" charset="2"/>
                  </a:rPr>
                  <a:t></a:t>
                </a:r>
                <a:endParaRPr lang="ru-RU" b="1" i="0">
                  <a:solidFill>
                    <a:schemeClr val="tx1"/>
                  </a:solidFill>
                  <a:latin typeface="Arial" charset="0"/>
                  <a:sym typeface="Symbol" pitchFamily="18" charset="2"/>
                </a:endParaRPr>
              </a:p>
            </p:txBody>
          </p:sp>
        </p:grpSp>
      </p:grpSp>
      <p:sp>
        <p:nvSpPr>
          <p:cNvPr id="4099" name="Text Box 87"/>
          <p:cNvSpPr txBox="1">
            <a:spLocks noChangeArrowheads="1"/>
          </p:cNvSpPr>
          <p:nvPr/>
        </p:nvSpPr>
        <p:spPr bwMode="auto">
          <a:xfrm>
            <a:off x="390525" y="5667375"/>
            <a:ext cx="8753475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При центральном проецировании совокупность проецирующих лучей образует коническую поверхность. При параллельном проецировании совокупность проецирующих лучей образует цилиндрическую поверхность.</a:t>
            </a:r>
          </a:p>
        </p:txBody>
      </p:sp>
      <p:sp>
        <p:nvSpPr>
          <p:cNvPr id="4100" name="Text Box 88"/>
          <p:cNvSpPr txBox="1">
            <a:spLocks noChangeArrowheads="1"/>
          </p:cNvSpPr>
          <p:nvPr/>
        </p:nvSpPr>
        <p:spPr bwMode="auto">
          <a:xfrm>
            <a:off x="0" y="893763"/>
            <a:ext cx="29194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 algn="ctr"/>
            <a:r>
              <a:rPr lang="ru-RU" sz="2400" b="1" i="0">
                <a:solidFill>
                  <a:srgbClr val="CC3399"/>
                </a:solidFill>
                <a:latin typeface="Arial" charset="0"/>
              </a:rPr>
              <a:t>Центральные </a:t>
            </a:r>
          </a:p>
          <a:p>
            <a:pPr algn="ctr"/>
            <a:r>
              <a:rPr lang="ru-RU" sz="2400" b="1" i="0">
                <a:solidFill>
                  <a:srgbClr val="CC3399"/>
                </a:solidFill>
                <a:latin typeface="Arial" charset="0"/>
              </a:rPr>
              <a:t>(конические)</a:t>
            </a:r>
            <a:endParaRPr lang="ru-RU" sz="2000" b="1" i="0">
              <a:solidFill>
                <a:srgbClr val="CC3399"/>
              </a:solidFill>
              <a:latin typeface="Arial" charset="0"/>
            </a:endParaRPr>
          </a:p>
        </p:txBody>
      </p:sp>
      <p:sp>
        <p:nvSpPr>
          <p:cNvPr id="85081" name="Rectangle 89"/>
          <p:cNvSpPr>
            <a:spLocks noChangeArrowheads="1"/>
          </p:cNvSpPr>
          <p:nvPr/>
        </p:nvSpPr>
        <p:spPr bwMode="auto">
          <a:xfrm>
            <a:off x="1023938" y="0"/>
            <a:ext cx="6967537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600" b="1" i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Классификация проекций</a:t>
            </a:r>
          </a:p>
        </p:txBody>
      </p:sp>
      <p:sp>
        <p:nvSpPr>
          <p:cNvPr id="4102" name="Text Box 145"/>
          <p:cNvSpPr txBox="1">
            <a:spLocks noChangeArrowheads="1"/>
          </p:cNvSpPr>
          <p:nvPr/>
        </p:nvSpPr>
        <p:spPr bwMode="auto">
          <a:xfrm>
            <a:off x="3435350" y="893763"/>
            <a:ext cx="5449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 algn="ctr"/>
            <a:r>
              <a:rPr lang="ru-RU" sz="2400" b="1" i="0">
                <a:solidFill>
                  <a:srgbClr val="CC3399"/>
                </a:solidFill>
                <a:latin typeface="Arial" charset="0"/>
              </a:rPr>
              <a:t>Параллельные (цилиндрические)</a:t>
            </a:r>
            <a:endParaRPr lang="ru-RU" sz="2000" b="1" i="0">
              <a:solidFill>
                <a:srgbClr val="CC3399"/>
              </a:solidFill>
              <a:latin typeface="Arial" charset="0"/>
            </a:endParaRPr>
          </a:p>
        </p:txBody>
      </p:sp>
      <p:grpSp>
        <p:nvGrpSpPr>
          <p:cNvPr id="4" name="Group 209"/>
          <p:cNvGrpSpPr>
            <a:grpSpLocks/>
          </p:cNvGrpSpPr>
          <p:nvPr/>
        </p:nvGrpSpPr>
        <p:grpSpPr bwMode="auto">
          <a:xfrm>
            <a:off x="403225" y="1687513"/>
            <a:ext cx="3684588" cy="3544887"/>
            <a:chOff x="254" y="1063"/>
            <a:chExt cx="2321" cy="2233"/>
          </a:xfrm>
        </p:grpSpPr>
        <p:sp>
          <p:nvSpPr>
            <p:cNvPr id="4179" name="Text Box 48"/>
            <p:cNvSpPr txBox="1">
              <a:spLocks noChangeAspect="1" noChangeArrowheads="1"/>
            </p:cNvSpPr>
            <p:nvPr/>
          </p:nvSpPr>
          <p:spPr bwMode="auto">
            <a:xfrm>
              <a:off x="254" y="1063"/>
              <a:ext cx="33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solidFill>
                    <a:schemeClr val="accent2"/>
                  </a:solidFill>
                  <a:latin typeface="GOST type B" pitchFamily="34" charset="0"/>
                </a:rPr>
                <a:t>S</a:t>
              </a:r>
              <a:endParaRPr lang="ru-RU" sz="3200">
                <a:solidFill>
                  <a:schemeClr val="accent2"/>
                </a:solidFill>
                <a:latin typeface="GOST type B" pitchFamily="34" charset="0"/>
              </a:endParaRPr>
            </a:p>
          </p:txBody>
        </p:sp>
        <p:sp>
          <p:nvSpPr>
            <p:cNvPr id="4180" name="Line 42"/>
            <p:cNvSpPr>
              <a:spLocks noChangeAspect="1" noChangeShapeType="1"/>
            </p:cNvSpPr>
            <p:nvPr/>
          </p:nvSpPr>
          <p:spPr bwMode="auto">
            <a:xfrm>
              <a:off x="559" y="1274"/>
              <a:ext cx="620" cy="129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81" name="Line 56"/>
            <p:cNvSpPr>
              <a:spLocks noChangeAspect="1" noChangeShapeType="1"/>
            </p:cNvSpPr>
            <p:nvPr/>
          </p:nvSpPr>
          <p:spPr bwMode="auto">
            <a:xfrm>
              <a:off x="549" y="1267"/>
              <a:ext cx="943" cy="11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82" name="Line 57"/>
            <p:cNvSpPr>
              <a:spLocks noChangeAspect="1" noChangeShapeType="1"/>
            </p:cNvSpPr>
            <p:nvPr/>
          </p:nvSpPr>
          <p:spPr bwMode="auto">
            <a:xfrm>
              <a:off x="567" y="1286"/>
              <a:ext cx="1194" cy="114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83" name="Line 58"/>
            <p:cNvSpPr>
              <a:spLocks noChangeAspect="1" noChangeShapeType="1"/>
            </p:cNvSpPr>
            <p:nvPr/>
          </p:nvSpPr>
          <p:spPr bwMode="auto">
            <a:xfrm>
              <a:off x="558" y="1276"/>
              <a:ext cx="1449" cy="12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84" name="Line 59"/>
            <p:cNvSpPr>
              <a:spLocks noChangeAspect="1" noChangeShapeType="1"/>
            </p:cNvSpPr>
            <p:nvPr/>
          </p:nvSpPr>
          <p:spPr bwMode="auto">
            <a:xfrm>
              <a:off x="554" y="1273"/>
              <a:ext cx="1523" cy="140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85" name="Line 61"/>
            <p:cNvSpPr>
              <a:spLocks noChangeAspect="1" noChangeShapeType="1"/>
            </p:cNvSpPr>
            <p:nvPr/>
          </p:nvSpPr>
          <p:spPr bwMode="auto">
            <a:xfrm>
              <a:off x="554" y="1270"/>
              <a:ext cx="1429" cy="15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86" name="Line 63"/>
            <p:cNvSpPr>
              <a:spLocks noChangeAspect="1" noChangeShapeType="1"/>
            </p:cNvSpPr>
            <p:nvPr/>
          </p:nvSpPr>
          <p:spPr bwMode="auto">
            <a:xfrm>
              <a:off x="551" y="1270"/>
              <a:ext cx="1232" cy="17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87" name="Freeform 64"/>
            <p:cNvSpPr>
              <a:spLocks noChangeAspect="1"/>
            </p:cNvSpPr>
            <p:nvPr/>
          </p:nvSpPr>
          <p:spPr bwMode="auto">
            <a:xfrm>
              <a:off x="1040" y="2451"/>
              <a:ext cx="356" cy="268"/>
            </a:xfrm>
            <a:custGeom>
              <a:avLst/>
              <a:gdLst>
                <a:gd name="T0" fmla="*/ 0 w 296"/>
                <a:gd name="T1" fmla="*/ 2481 h 195"/>
                <a:gd name="T2" fmla="*/ 544 w 296"/>
                <a:gd name="T3" fmla="*/ 1094 h 195"/>
                <a:gd name="T4" fmla="*/ 1294 w 296"/>
                <a:gd name="T5" fmla="*/ 1 h 195"/>
                <a:gd name="T6" fmla="*/ 0 60000 65536"/>
                <a:gd name="T7" fmla="*/ 0 60000 65536"/>
                <a:gd name="T8" fmla="*/ 0 60000 65536"/>
                <a:gd name="T9" fmla="*/ 0 w 296"/>
                <a:gd name="T10" fmla="*/ 0 h 195"/>
                <a:gd name="T11" fmla="*/ 296 w 296"/>
                <a:gd name="T12" fmla="*/ 195 h 1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6" h="195">
                  <a:moveTo>
                    <a:pt x="0" y="195"/>
                  </a:moveTo>
                  <a:cubicBezTo>
                    <a:pt x="38" y="156"/>
                    <a:pt x="76" y="118"/>
                    <a:pt x="125" y="86"/>
                  </a:cubicBezTo>
                  <a:cubicBezTo>
                    <a:pt x="174" y="54"/>
                    <a:pt x="274" y="0"/>
                    <a:pt x="296" y="1"/>
                  </a:cubicBezTo>
                </a:path>
              </a:pathLst>
            </a:custGeom>
            <a:noFill/>
            <a:ln w="28575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88" name="Freeform 65"/>
            <p:cNvSpPr>
              <a:spLocks noChangeAspect="1"/>
            </p:cNvSpPr>
            <p:nvPr/>
          </p:nvSpPr>
          <p:spPr bwMode="auto">
            <a:xfrm>
              <a:off x="1596" y="2522"/>
              <a:ext cx="491" cy="572"/>
            </a:xfrm>
            <a:custGeom>
              <a:avLst/>
              <a:gdLst>
                <a:gd name="T0" fmla="*/ 2559 w 378"/>
                <a:gd name="T1" fmla="*/ 0 h 441"/>
                <a:gd name="T2" fmla="*/ 2920 w 378"/>
                <a:gd name="T3" fmla="*/ 458 h 441"/>
                <a:gd name="T4" fmla="*/ 2984 w 378"/>
                <a:gd name="T5" fmla="*/ 991 h 441"/>
                <a:gd name="T6" fmla="*/ 2421 w 378"/>
                <a:gd name="T7" fmla="*/ 1865 h 441"/>
                <a:gd name="T8" fmla="*/ 1817 w 378"/>
                <a:gd name="T9" fmla="*/ 2488 h 441"/>
                <a:gd name="T10" fmla="*/ 1161 w 378"/>
                <a:gd name="T11" fmla="*/ 2955 h 441"/>
                <a:gd name="T12" fmla="*/ 0 w 378"/>
                <a:gd name="T13" fmla="*/ 3533 h 4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8"/>
                <a:gd name="T22" fmla="*/ 0 h 441"/>
                <a:gd name="T23" fmla="*/ 378 w 378"/>
                <a:gd name="T24" fmla="*/ 441 h 4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8" h="441">
                  <a:moveTo>
                    <a:pt x="316" y="0"/>
                  </a:moveTo>
                  <a:cubicBezTo>
                    <a:pt x="333" y="18"/>
                    <a:pt x="351" y="37"/>
                    <a:pt x="360" y="57"/>
                  </a:cubicBezTo>
                  <a:cubicBezTo>
                    <a:pt x="369" y="77"/>
                    <a:pt x="378" y="94"/>
                    <a:pt x="368" y="123"/>
                  </a:cubicBezTo>
                  <a:cubicBezTo>
                    <a:pt x="358" y="152"/>
                    <a:pt x="323" y="202"/>
                    <a:pt x="299" y="233"/>
                  </a:cubicBezTo>
                  <a:cubicBezTo>
                    <a:pt x="275" y="264"/>
                    <a:pt x="250" y="288"/>
                    <a:pt x="224" y="311"/>
                  </a:cubicBezTo>
                  <a:cubicBezTo>
                    <a:pt x="198" y="334"/>
                    <a:pt x="180" y="347"/>
                    <a:pt x="143" y="369"/>
                  </a:cubicBezTo>
                  <a:cubicBezTo>
                    <a:pt x="106" y="391"/>
                    <a:pt x="24" y="430"/>
                    <a:pt x="0" y="441"/>
                  </a:cubicBezTo>
                </a:path>
              </a:pathLst>
            </a:custGeom>
            <a:noFill/>
            <a:ln w="28575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89" name="Freeform 66"/>
            <p:cNvSpPr>
              <a:spLocks noChangeAspect="1"/>
            </p:cNvSpPr>
            <p:nvPr/>
          </p:nvSpPr>
          <p:spPr bwMode="auto">
            <a:xfrm rot="245449">
              <a:off x="1397" y="2411"/>
              <a:ext cx="611" cy="86"/>
            </a:xfrm>
            <a:custGeom>
              <a:avLst/>
              <a:gdLst>
                <a:gd name="T0" fmla="*/ 0 w 433"/>
                <a:gd name="T1" fmla="*/ 474 h 64"/>
                <a:gd name="T2" fmla="*/ 888 w 433"/>
                <a:gd name="T3" fmla="*/ 282 h 64"/>
                <a:gd name="T4" fmla="*/ 2636 w 433"/>
                <a:gd name="T5" fmla="*/ 30 h 64"/>
                <a:gd name="T6" fmla="*/ 4096 w 433"/>
                <a:gd name="T7" fmla="*/ 101 h 64"/>
                <a:gd name="T8" fmla="*/ 5392 w 433"/>
                <a:gd name="T9" fmla="*/ 254 h 64"/>
                <a:gd name="T10" fmla="*/ 6801 w 433"/>
                <a:gd name="T11" fmla="*/ 684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3"/>
                <a:gd name="T19" fmla="*/ 0 h 64"/>
                <a:gd name="T20" fmla="*/ 433 w 433"/>
                <a:gd name="T21" fmla="*/ 64 h 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3" h="64">
                  <a:moveTo>
                    <a:pt x="0" y="45"/>
                  </a:moveTo>
                  <a:cubicBezTo>
                    <a:pt x="14" y="39"/>
                    <a:pt x="29" y="34"/>
                    <a:pt x="57" y="27"/>
                  </a:cubicBezTo>
                  <a:cubicBezTo>
                    <a:pt x="85" y="20"/>
                    <a:pt x="134" y="6"/>
                    <a:pt x="168" y="3"/>
                  </a:cubicBezTo>
                  <a:cubicBezTo>
                    <a:pt x="202" y="0"/>
                    <a:pt x="232" y="7"/>
                    <a:pt x="261" y="10"/>
                  </a:cubicBezTo>
                  <a:cubicBezTo>
                    <a:pt x="290" y="13"/>
                    <a:pt x="314" y="15"/>
                    <a:pt x="343" y="24"/>
                  </a:cubicBezTo>
                  <a:cubicBezTo>
                    <a:pt x="372" y="33"/>
                    <a:pt x="423" y="60"/>
                    <a:pt x="433" y="64"/>
                  </a:cubicBezTo>
                </a:path>
              </a:pathLst>
            </a:custGeom>
            <a:noFill/>
            <a:ln w="12700">
              <a:solidFill>
                <a:srgbClr val="FF505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90" name="Freeform 68"/>
            <p:cNvSpPr>
              <a:spLocks noChangeAspect="1"/>
            </p:cNvSpPr>
            <p:nvPr/>
          </p:nvSpPr>
          <p:spPr bwMode="auto">
            <a:xfrm>
              <a:off x="788" y="1846"/>
              <a:ext cx="174" cy="181"/>
            </a:xfrm>
            <a:custGeom>
              <a:avLst/>
              <a:gdLst>
                <a:gd name="T0" fmla="*/ 0 w 134"/>
                <a:gd name="T1" fmla="*/ 1150 h 139"/>
                <a:gd name="T2" fmla="*/ 270 w 134"/>
                <a:gd name="T3" fmla="*/ 802 h 139"/>
                <a:gd name="T4" fmla="*/ 565 w 134"/>
                <a:gd name="T5" fmla="*/ 467 h 139"/>
                <a:gd name="T6" fmla="*/ 915 w 134"/>
                <a:gd name="T7" fmla="*/ 141 h 139"/>
                <a:gd name="T8" fmla="*/ 1079 w 134"/>
                <a:gd name="T9" fmla="*/ 0 h 1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"/>
                <a:gd name="T16" fmla="*/ 0 h 139"/>
                <a:gd name="T17" fmla="*/ 134 w 134"/>
                <a:gd name="T18" fmla="*/ 139 h 1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" h="139">
                  <a:moveTo>
                    <a:pt x="0" y="139"/>
                  </a:moveTo>
                  <a:cubicBezTo>
                    <a:pt x="10" y="125"/>
                    <a:pt x="21" y="111"/>
                    <a:pt x="33" y="97"/>
                  </a:cubicBezTo>
                  <a:cubicBezTo>
                    <a:pt x="45" y="83"/>
                    <a:pt x="57" y="70"/>
                    <a:pt x="70" y="57"/>
                  </a:cubicBezTo>
                  <a:cubicBezTo>
                    <a:pt x="83" y="44"/>
                    <a:pt x="102" y="26"/>
                    <a:pt x="113" y="17"/>
                  </a:cubicBezTo>
                  <a:cubicBezTo>
                    <a:pt x="124" y="8"/>
                    <a:pt x="131" y="3"/>
                    <a:pt x="134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91" name="Freeform 69"/>
            <p:cNvSpPr>
              <a:spLocks noChangeAspect="1"/>
            </p:cNvSpPr>
            <p:nvPr/>
          </p:nvSpPr>
          <p:spPr bwMode="auto">
            <a:xfrm>
              <a:off x="965" y="1794"/>
              <a:ext cx="239" cy="49"/>
            </a:xfrm>
            <a:custGeom>
              <a:avLst/>
              <a:gdLst>
                <a:gd name="T0" fmla="*/ 0 w 187"/>
                <a:gd name="T1" fmla="*/ 778 h 33"/>
                <a:gd name="T2" fmla="*/ 277 w 187"/>
                <a:gd name="T3" fmla="*/ 481 h 33"/>
                <a:gd name="T4" fmla="*/ 689 w 187"/>
                <a:gd name="T5" fmla="*/ 62 h 33"/>
                <a:gd name="T6" fmla="*/ 1053 w 187"/>
                <a:gd name="T7" fmla="*/ 92 h 33"/>
                <a:gd name="T8" fmla="*/ 1328 w 187"/>
                <a:gd name="T9" fmla="*/ 4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"/>
                <a:gd name="T16" fmla="*/ 0 h 33"/>
                <a:gd name="T17" fmla="*/ 187 w 187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" h="33">
                  <a:moveTo>
                    <a:pt x="0" y="33"/>
                  </a:moveTo>
                  <a:cubicBezTo>
                    <a:pt x="11" y="29"/>
                    <a:pt x="22" y="25"/>
                    <a:pt x="38" y="20"/>
                  </a:cubicBezTo>
                  <a:cubicBezTo>
                    <a:pt x="54" y="15"/>
                    <a:pt x="79" y="6"/>
                    <a:pt x="97" y="3"/>
                  </a:cubicBezTo>
                  <a:cubicBezTo>
                    <a:pt x="115" y="0"/>
                    <a:pt x="133" y="1"/>
                    <a:pt x="148" y="4"/>
                  </a:cubicBezTo>
                  <a:cubicBezTo>
                    <a:pt x="163" y="7"/>
                    <a:pt x="182" y="17"/>
                    <a:pt x="187" y="1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92" name="Freeform 70"/>
            <p:cNvSpPr>
              <a:spLocks noChangeAspect="1"/>
            </p:cNvSpPr>
            <p:nvPr/>
          </p:nvSpPr>
          <p:spPr bwMode="auto">
            <a:xfrm>
              <a:off x="1022" y="1819"/>
              <a:ext cx="202" cy="322"/>
            </a:xfrm>
            <a:custGeom>
              <a:avLst/>
              <a:gdLst>
                <a:gd name="T0" fmla="*/ 1040 w 156"/>
                <a:gd name="T1" fmla="*/ 0 h 248"/>
                <a:gd name="T2" fmla="*/ 1181 w 156"/>
                <a:gd name="T3" fmla="*/ 155 h 248"/>
                <a:gd name="T4" fmla="*/ 1213 w 156"/>
                <a:gd name="T5" fmla="*/ 479 h 248"/>
                <a:gd name="T6" fmla="*/ 1181 w 156"/>
                <a:gd name="T7" fmla="*/ 865 h 248"/>
                <a:gd name="T8" fmla="*/ 905 w 156"/>
                <a:gd name="T9" fmla="*/ 1318 h 248"/>
                <a:gd name="T10" fmla="*/ 620 w 156"/>
                <a:gd name="T11" fmla="*/ 1571 h 248"/>
                <a:gd name="T12" fmla="*/ 0 w 156"/>
                <a:gd name="T13" fmla="*/ 2002 h 2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6"/>
                <a:gd name="T22" fmla="*/ 0 h 248"/>
                <a:gd name="T23" fmla="*/ 156 w 156"/>
                <a:gd name="T24" fmla="*/ 248 h 2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6" h="248">
                  <a:moveTo>
                    <a:pt x="132" y="0"/>
                  </a:moveTo>
                  <a:cubicBezTo>
                    <a:pt x="138" y="4"/>
                    <a:pt x="145" y="9"/>
                    <a:pt x="149" y="19"/>
                  </a:cubicBezTo>
                  <a:cubicBezTo>
                    <a:pt x="153" y="29"/>
                    <a:pt x="154" y="44"/>
                    <a:pt x="154" y="59"/>
                  </a:cubicBezTo>
                  <a:cubicBezTo>
                    <a:pt x="154" y="74"/>
                    <a:pt x="156" y="90"/>
                    <a:pt x="149" y="107"/>
                  </a:cubicBezTo>
                  <a:cubicBezTo>
                    <a:pt x="142" y="124"/>
                    <a:pt x="126" y="148"/>
                    <a:pt x="114" y="163"/>
                  </a:cubicBezTo>
                  <a:cubicBezTo>
                    <a:pt x="102" y="178"/>
                    <a:pt x="98" y="181"/>
                    <a:pt x="79" y="195"/>
                  </a:cubicBezTo>
                  <a:cubicBezTo>
                    <a:pt x="60" y="209"/>
                    <a:pt x="13" y="239"/>
                    <a:pt x="0" y="248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93" name="Text Box 71"/>
            <p:cNvSpPr txBox="1">
              <a:spLocks noChangeAspect="1" noChangeArrowheads="1"/>
            </p:cNvSpPr>
            <p:nvPr/>
          </p:nvSpPr>
          <p:spPr bwMode="auto">
            <a:xfrm>
              <a:off x="960" y="2022"/>
              <a:ext cx="23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latin typeface="GOST type B" pitchFamily="34" charset="0"/>
                </a:rPr>
                <a:t>C</a:t>
              </a:r>
              <a:endParaRPr lang="ru-RU" sz="32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4194" name="Text Box 72"/>
            <p:cNvSpPr txBox="1">
              <a:spLocks noChangeAspect="1" noChangeArrowheads="1"/>
            </p:cNvSpPr>
            <p:nvPr/>
          </p:nvSpPr>
          <p:spPr bwMode="auto">
            <a:xfrm>
              <a:off x="1186" y="1506"/>
              <a:ext cx="37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latin typeface="GOST type B" pitchFamily="34" charset="0"/>
                </a:rPr>
                <a:t>B</a:t>
              </a:r>
              <a:endParaRPr lang="ru-RU" sz="32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4195" name="Text Box 45"/>
            <p:cNvSpPr txBox="1">
              <a:spLocks noChangeAspect="1" noChangeArrowheads="1"/>
            </p:cNvSpPr>
            <p:nvPr/>
          </p:nvSpPr>
          <p:spPr bwMode="auto">
            <a:xfrm>
              <a:off x="567" y="1689"/>
              <a:ext cx="27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200" b="1">
                  <a:latin typeface="GOST type B" pitchFamily="34" charset="0"/>
                </a:rPr>
                <a:t>A</a:t>
              </a:r>
              <a:endParaRPr lang="ru-RU" sz="32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4196" name="Oval 44"/>
            <p:cNvSpPr>
              <a:spLocks noChangeAspect="1" noChangeArrowheads="1"/>
            </p:cNvSpPr>
            <p:nvPr/>
          </p:nvSpPr>
          <p:spPr bwMode="auto">
            <a:xfrm>
              <a:off x="840" y="1895"/>
              <a:ext cx="65" cy="6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97" name="Oval 74"/>
            <p:cNvSpPr>
              <a:spLocks noChangeAspect="1" noChangeArrowheads="1"/>
            </p:cNvSpPr>
            <p:nvPr/>
          </p:nvSpPr>
          <p:spPr bwMode="auto">
            <a:xfrm>
              <a:off x="1169" y="1785"/>
              <a:ext cx="65" cy="6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98" name="Oval 75"/>
            <p:cNvSpPr>
              <a:spLocks noChangeAspect="1" noChangeArrowheads="1"/>
            </p:cNvSpPr>
            <p:nvPr/>
          </p:nvSpPr>
          <p:spPr bwMode="auto">
            <a:xfrm>
              <a:off x="1088" y="2034"/>
              <a:ext cx="65" cy="6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99" name="Oval 76"/>
            <p:cNvSpPr>
              <a:spLocks noChangeAspect="1" noChangeArrowheads="1"/>
            </p:cNvSpPr>
            <p:nvPr/>
          </p:nvSpPr>
          <p:spPr bwMode="auto">
            <a:xfrm>
              <a:off x="1146" y="2536"/>
              <a:ext cx="65" cy="63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0" name="Oval 77"/>
            <p:cNvSpPr>
              <a:spLocks noChangeAspect="1" noChangeArrowheads="1"/>
            </p:cNvSpPr>
            <p:nvPr/>
          </p:nvSpPr>
          <p:spPr bwMode="auto">
            <a:xfrm>
              <a:off x="1975" y="2494"/>
              <a:ext cx="65" cy="6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1" name="Oval 78"/>
            <p:cNvSpPr>
              <a:spLocks noChangeAspect="1" noChangeArrowheads="1"/>
            </p:cNvSpPr>
            <p:nvPr/>
          </p:nvSpPr>
          <p:spPr bwMode="auto">
            <a:xfrm>
              <a:off x="1749" y="2958"/>
              <a:ext cx="65" cy="6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2" name="Oval 86"/>
            <p:cNvSpPr>
              <a:spLocks noChangeAspect="1" noChangeArrowheads="1"/>
            </p:cNvSpPr>
            <p:nvPr/>
          </p:nvSpPr>
          <p:spPr bwMode="auto">
            <a:xfrm>
              <a:off x="525" y="1247"/>
              <a:ext cx="65" cy="6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3" name="Text Box 200"/>
            <p:cNvSpPr txBox="1">
              <a:spLocks noChangeAspect="1" noChangeArrowheads="1"/>
            </p:cNvSpPr>
            <p:nvPr/>
          </p:nvSpPr>
          <p:spPr bwMode="auto">
            <a:xfrm>
              <a:off x="773" y="2352"/>
              <a:ext cx="5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600" b="1">
                  <a:solidFill>
                    <a:srgbClr val="FF5050"/>
                  </a:solidFill>
                  <a:latin typeface="GOST type B" pitchFamily="34" charset="0"/>
                </a:rPr>
                <a:t>А</a:t>
              </a:r>
              <a:r>
                <a:rPr lang="ru-RU" sz="1600" b="1" baseline="-25000">
                  <a:solidFill>
                    <a:srgbClr val="FF5050"/>
                  </a:solidFill>
                  <a:latin typeface="GOST type B" pitchFamily="34" charset="0"/>
                </a:rPr>
                <a:t> </a:t>
              </a:r>
              <a:r>
                <a:rPr lang="ru-RU" sz="3600" b="1" i="0">
                  <a:solidFill>
                    <a:srgbClr val="FF5050"/>
                  </a:solidFill>
                  <a:latin typeface="Arial" charset="0"/>
                  <a:sym typeface="Symbol" pitchFamily="18" charset="2"/>
                </a:rPr>
                <a:t></a:t>
              </a:r>
            </a:p>
          </p:txBody>
        </p:sp>
        <p:sp>
          <p:nvSpPr>
            <p:cNvPr id="4204" name="Text Box 201"/>
            <p:cNvSpPr txBox="1">
              <a:spLocks noChangeAspect="1" noChangeArrowheads="1"/>
            </p:cNvSpPr>
            <p:nvPr/>
          </p:nvSpPr>
          <p:spPr bwMode="auto">
            <a:xfrm>
              <a:off x="2035" y="2245"/>
              <a:ext cx="5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600" b="1">
                  <a:solidFill>
                    <a:srgbClr val="FF5050"/>
                  </a:solidFill>
                  <a:latin typeface="GOST type B" pitchFamily="34" charset="0"/>
                </a:rPr>
                <a:t>В</a:t>
              </a:r>
              <a:r>
                <a:rPr lang="ru-RU" sz="1600" b="1" baseline="-25000">
                  <a:solidFill>
                    <a:srgbClr val="FF5050"/>
                  </a:solidFill>
                  <a:latin typeface="GOST type B" pitchFamily="34" charset="0"/>
                </a:rPr>
                <a:t> </a:t>
              </a:r>
              <a:r>
                <a:rPr lang="ru-RU" sz="3600" b="1" i="0">
                  <a:solidFill>
                    <a:srgbClr val="FF5050"/>
                  </a:solidFill>
                  <a:latin typeface="Arial" charset="0"/>
                  <a:sym typeface="Symbol" pitchFamily="18" charset="2"/>
                </a:rPr>
                <a:t></a:t>
              </a:r>
            </a:p>
          </p:txBody>
        </p:sp>
        <p:sp>
          <p:nvSpPr>
            <p:cNvPr id="4205" name="Text Box 202"/>
            <p:cNvSpPr txBox="1">
              <a:spLocks noChangeAspect="1" noChangeArrowheads="1"/>
            </p:cNvSpPr>
            <p:nvPr/>
          </p:nvSpPr>
          <p:spPr bwMode="auto">
            <a:xfrm>
              <a:off x="1705" y="2892"/>
              <a:ext cx="5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600" b="1">
                  <a:solidFill>
                    <a:srgbClr val="FF5050"/>
                  </a:solidFill>
                  <a:latin typeface="GOST type B" pitchFamily="34" charset="0"/>
                </a:rPr>
                <a:t>С</a:t>
              </a:r>
              <a:r>
                <a:rPr lang="ru-RU" sz="1600" b="1" baseline="-25000">
                  <a:solidFill>
                    <a:srgbClr val="FF5050"/>
                  </a:solidFill>
                  <a:latin typeface="GOST type B" pitchFamily="34" charset="0"/>
                </a:rPr>
                <a:t> </a:t>
              </a:r>
              <a:r>
                <a:rPr lang="ru-RU" sz="3600" b="1" i="0">
                  <a:solidFill>
                    <a:srgbClr val="FF5050"/>
                  </a:solidFill>
                  <a:latin typeface="Arial" charset="0"/>
                  <a:sym typeface="Symbol" pitchFamily="18" charset="2"/>
                </a:rPr>
                <a:t></a:t>
              </a:r>
            </a:p>
          </p:txBody>
        </p:sp>
      </p:grpSp>
      <p:grpSp>
        <p:nvGrpSpPr>
          <p:cNvPr id="5" name="Group 216"/>
          <p:cNvGrpSpPr>
            <a:grpSpLocks/>
          </p:cNvGrpSpPr>
          <p:nvPr/>
        </p:nvGrpSpPr>
        <p:grpSpPr bwMode="auto">
          <a:xfrm>
            <a:off x="6432550" y="1803400"/>
            <a:ext cx="2641600" cy="3181350"/>
            <a:chOff x="4052" y="1136"/>
            <a:chExt cx="1664" cy="2004"/>
          </a:xfrm>
        </p:grpSpPr>
        <p:sp>
          <p:nvSpPr>
            <p:cNvPr id="4146" name="Freeform 166"/>
            <p:cNvSpPr>
              <a:spLocks/>
            </p:cNvSpPr>
            <p:nvPr/>
          </p:nvSpPr>
          <p:spPr bwMode="auto">
            <a:xfrm>
              <a:off x="4334" y="1201"/>
              <a:ext cx="843" cy="449"/>
            </a:xfrm>
            <a:custGeom>
              <a:avLst/>
              <a:gdLst>
                <a:gd name="T0" fmla="*/ 1098 w 745"/>
                <a:gd name="T1" fmla="*/ 0 h 435"/>
                <a:gd name="T2" fmla="*/ 301 w 745"/>
                <a:gd name="T3" fmla="*/ 108 h 435"/>
                <a:gd name="T4" fmla="*/ 284 w 745"/>
                <a:gd name="T5" fmla="*/ 372 h 435"/>
                <a:gd name="T6" fmla="*/ 2003 w 745"/>
                <a:gd name="T7" fmla="*/ 559 h 4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5"/>
                <a:gd name="T13" fmla="*/ 0 h 435"/>
                <a:gd name="T14" fmla="*/ 745 w 745"/>
                <a:gd name="T15" fmla="*/ 435 h 4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5" h="435">
                  <a:moveTo>
                    <a:pt x="407" y="0"/>
                  </a:moveTo>
                  <a:cubicBezTo>
                    <a:pt x="284" y="18"/>
                    <a:pt x="162" y="36"/>
                    <a:pt x="112" y="84"/>
                  </a:cubicBezTo>
                  <a:cubicBezTo>
                    <a:pt x="62" y="132"/>
                    <a:pt x="0" y="230"/>
                    <a:pt x="105" y="288"/>
                  </a:cubicBezTo>
                  <a:cubicBezTo>
                    <a:pt x="210" y="346"/>
                    <a:pt x="658" y="432"/>
                    <a:pt x="745" y="43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4147" name="Line 167"/>
            <p:cNvSpPr>
              <a:spLocks noChangeShapeType="1"/>
            </p:cNvSpPr>
            <p:nvPr/>
          </p:nvSpPr>
          <p:spPr bwMode="auto">
            <a:xfrm>
              <a:off x="5072" y="1636"/>
              <a:ext cx="0" cy="117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4148" name="Freeform 170"/>
            <p:cNvSpPr>
              <a:spLocks/>
            </p:cNvSpPr>
            <p:nvPr/>
          </p:nvSpPr>
          <p:spPr bwMode="auto">
            <a:xfrm>
              <a:off x="4382" y="1412"/>
              <a:ext cx="1" cy="1156"/>
            </a:xfrm>
            <a:custGeom>
              <a:avLst/>
              <a:gdLst>
                <a:gd name="T0" fmla="*/ 0 w 1"/>
                <a:gd name="T1" fmla="*/ 0 h 1156"/>
                <a:gd name="T2" fmla="*/ 0 w 1"/>
                <a:gd name="T3" fmla="*/ 1156 h 1156"/>
                <a:gd name="T4" fmla="*/ 0 60000 65536"/>
                <a:gd name="T5" fmla="*/ 0 60000 65536"/>
                <a:gd name="T6" fmla="*/ 0 w 1"/>
                <a:gd name="T7" fmla="*/ 0 h 1156"/>
                <a:gd name="T8" fmla="*/ 1 w 1"/>
                <a:gd name="T9" fmla="*/ 1156 h 11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156">
                  <a:moveTo>
                    <a:pt x="0" y="0"/>
                  </a:moveTo>
                  <a:lnTo>
                    <a:pt x="0" y="1156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4149" name="Line 171"/>
            <p:cNvSpPr>
              <a:spLocks noChangeShapeType="1"/>
            </p:cNvSpPr>
            <p:nvPr/>
          </p:nvSpPr>
          <p:spPr bwMode="auto">
            <a:xfrm>
              <a:off x="4497" y="1505"/>
              <a:ext cx="0" cy="117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4150" name="Line 172"/>
            <p:cNvSpPr>
              <a:spLocks noChangeShapeType="1"/>
            </p:cNvSpPr>
            <p:nvPr/>
          </p:nvSpPr>
          <p:spPr bwMode="auto">
            <a:xfrm>
              <a:off x="4670" y="1559"/>
              <a:ext cx="0" cy="117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4151" name="Line 173"/>
            <p:cNvSpPr>
              <a:spLocks noChangeShapeType="1"/>
            </p:cNvSpPr>
            <p:nvPr/>
          </p:nvSpPr>
          <p:spPr bwMode="auto">
            <a:xfrm>
              <a:off x="4875" y="1604"/>
              <a:ext cx="0" cy="117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4152" name="Line 174"/>
            <p:cNvSpPr>
              <a:spLocks noChangeShapeType="1"/>
            </p:cNvSpPr>
            <p:nvPr/>
          </p:nvSpPr>
          <p:spPr bwMode="auto">
            <a:xfrm>
              <a:off x="4605" y="1220"/>
              <a:ext cx="0" cy="11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4153" name="Line 175"/>
            <p:cNvSpPr>
              <a:spLocks noChangeShapeType="1"/>
            </p:cNvSpPr>
            <p:nvPr/>
          </p:nvSpPr>
          <p:spPr bwMode="auto">
            <a:xfrm>
              <a:off x="4464" y="1268"/>
              <a:ext cx="0" cy="11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4154" name="Line 177"/>
            <p:cNvSpPr>
              <a:spLocks noChangeShapeType="1"/>
            </p:cNvSpPr>
            <p:nvPr/>
          </p:nvSpPr>
          <p:spPr bwMode="auto">
            <a:xfrm>
              <a:off x="4601" y="1226"/>
              <a:ext cx="0" cy="3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4155" name="Line 178"/>
            <p:cNvSpPr>
              <a:spLocks noChangeShapeType="1"/>
            </p:cNvSpPr>
            <p:nvPr/>
          </p:nvSpPr>
          <p:spPr bwMode="auto">
            <a:xfrm>
              <a:off x="4461" y="1280"/>
              <a:ext cx="0" cy="2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4156" name="Freeform 179"/>
            <p:cNvSpPr>
              <a:spLocks/>
            </p:cNvSpPr>
            <p:nvPr/>
          </p:nvSpPr>
          <p:spPr bwMode="auto">
            <a:xfrm>
              <a:off x="4384" y="2364"/>
              <a:ext cx="353" cy="177"/>
            </a:xfrm>
            <a:custGeom>
              <a:avLst/>
              <a:gdLst>
                <a:gd name="T0" fmla="*/ 0 w 349"/>
                <a:gd name="T1" fmla="*/ 177 h 177"/>
                <a:gd name="T2" fmla="*/ 62 w 349"/>
                <a:gd name="T3" fmla="*/ 87 h 177"/>
                <a:gd name="T4" fmla="*/ 202 w 349"/>
                <a:gd name="T5" fmla="*/ 27 h 177"/>
                <a:gd name="T6" fmla="*/ 381 w 349"/>
                <a:gd name="T7" fmla="*/ 4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9"/>
                <a:gd name="T13" fmla="*/ 0 h 177"/>
                <a:gd name="T14" fmla="*/ 349 w 349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9" h="177">
                  <a:moveTo>
                    <a:pt x="0" y="177"/>
                  </a:moveTo>
                  <a:cubicBezTo>
                    <a:pt x="11" y="144"/>
                    <a:pt x="23" y="112"/>
                    <a:pt x="54" y="87"/>
                  </a:cubicBezTo>
                  <a:cubicBezTo>
                    <a:pt x="85" y="62"/>
                    <a:pt x="137" y="41"/>
                    <a:pt x="186" y="27"/>
                  </a:cubicBezTo>
                  <a:cubicBezTo>
                    <a:pt x="235" y="13"/>
                    <a:pt x="324" y="0"/>
                    <a:pt x="349" y="4"/>
                  </a:cubicBezTo>
                </a:path>
              </a:pathLst>
            </a:custGeom>
            <a:noFill/>
            <a:ln w="12700">
              <a:solidFill>
                <a:srgbClr val="FF505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4157" name="Freeform 180"/>
            <p:cNvSpPr>
              <a:spLocks/>
            </p:cNvSpPr>
            <p:nvPr/>
          </p:nvSpPr>
          <p:spPr bwMode="auto">
            <a:xfrm>
              <a:off x="4381" y="2567"/>
              <a:ext cx="775" cy="243"/>
            </a:xfrm>
            <a:custGeom>
              <a:avLst/>
              <a:gdLst>
                <a:gd name="T0" fmla="*/ 1731 w 691"/>
                <a:gd name="T1" fmla="*/ 298 h 236"/>
                <a:gd name="T2" fmla="*/ 1225 w 691"/>
                <a:gd name="T3" fmla="*/ 259 h 236"/>
                <a:gd name="T4" fmla="*/ 640 w 691"/>
                <a:gd name="T5" fmla="*/ 202 h 236"/>
                <a:gd name="T6" fmla="*/ 257 w 691"/>
                <a:gd name="T7" fmla="*/ 149 h 236"/>
                <a:gd name="T8" fmla="*/ 68 w 691"/>
                <a:gd name="T9" fmla="*/ 83 h 236"/>
                <a:gd name="T10" fmla="*/ 0 w 691"/>
                <a:gd name="T11" fmla="*/ 0 h 2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91"/>
                <a:gd name="T19" fmla="*/ 0 h 236"/>
                <a:gd name="T20" fmla="*/ 691 w 691"/>
                <a:gd name="T21" fmla="*/ 236 h 2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91" h="236">
                  <a:moveTo>
                    <a:pt x="691" y="236"/>
                  </a:moveTo>
                  <a:cubicBezTo>
                    <a:pt x="626" y="226"/>
                    <a:pt x="561" y="218"/>
                    <a:pt x="489" y="206"/>
                  </a:cubicBezTo>
                  <a:cubicBezTo>
                    <a:pt x="417" y="193"/>
                    <a:pt x="320" y="174"/>
                    <a:pt x="256" y="160"/>
                  </a:cubicBezTo>
                  <a:cubicBezTo>
                    <a:pt x="192" y="146"/>
                    <a:pt x="140" y="133"/>
                    <a:pt x="102" y="118"/>
                  </a:cubicBezTo>
                  <a:cubicBezTo>
                    <a:pt x="64" y="103"/>
                    <a:pt x="44" y="87"/>
                    <a:pt x="27" y="67"/>
                  </a:cubicBezTo>
                  <a:cubicBezTo>
                    <a:pt x="10" y="47"/>
                    <a:pt x="6" y="14"/>
                    <a:pt x="0" y="0"/>
                  </a:cubicBezTo>
                </a:path>
              </a:pathLst>
            </a:custGeom>
            <a:noFill/>
            <a:ln w="28575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grpSp>
          <p:nvGrpSpPr>
            <p:cNvPr id="4158" name="Group 195"/>
            <p:cNvGrpSpPr>
              <a:grpSpLocks/>
            </p:cNvGrpSpPr>
            <p:nvPr/>
          </p:nvGrpSpPr>
          <p:grpSpPr bwMode="auto">
            <a:xfrm>
              <a:off x="5317" y="1287"/>
              <a:ext cx="399" cy="411"/>
              <a:chOff x="5317" y="1287"/>
              <a:chExt cx="399" cy="411"/>
            </a:xfrm>
          </p:grpSpPr>
          <p:grpSp>
            <p:nvGrpSpPr>
              <p:cNvPr id="4171" name="Group 182"/>
              <p:cNvGrpSpPr>
                <a:grpSpLocks/>
              </p:cNvGrpSpPr>
              <p:nvPr/>
            </p:nvGrpSpPr>
            <p:grpSpPr bwMode="auto">
              <a:xfrm rot="1492750">
                <a:off x="5317" y="1403"/>
                <a:ext cx="159" cy="295"/>
                <a:chOff x="653" y="1461"/>
                <a:chExt cx="159" cy="295"/>
              </a:xfrm>
            </p:grpSpPr>
            <p:sp>
              <p:nvSpPr>
                <p:cNvPr id="4175" name="Line 183"/>
                <p:cNvSpPr>
                  <a:spLocks noChangeShapeType="1"/>
                </p:cNvSpPr>
                <p:nvPr/>
              </p:nvSpPr>
              <p:spPr bwMode="auto">
                <a:xfrm>
                  <a:off x="653" y="1461"/>
                  <a:ext cx="139" cy="288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4176" name="Group 184"/>
                <p:cNvGrpSpPr>
                  <a:grpSpLocks noChangeAspect="1"/>
                </p:cNvGrpSpPr>
                <p:nvPr/>
              </p:nvGrpSpPr>
              <p:grpSpPr bwMode="auto">
                <a:xfrm rot="3829671" flipV="1">
                  <a:off x="715" y="1659"/>
                  <a:ext cx="110" cy="84"/>
                  <a:chOff x="2533" y="2425"/>
                  <a:chExt cx="45" cy="35"/>
                </a:xfrm>
              </p:grpSpPr>
              <p:sp>
                <p:nvSpPr>
                  <p:cNvPr id="4177" name="Line 18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2533" y="2425"/>
                    <a:ext cx="45" cy="1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78" name="Line 186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2533" y="2443"/>
                    <a:ext cx="45" cy="1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172" name="Group 194"/>
              <p:cNvGrpSpPr>
                <a:grpSpLocks/>
              </p:cNvGrpSpPr>
              <p:nvPr/>
            </p:nvGrpSpPr>
            <p:grpSpPr bwMode="auto">
              <a:xfrm>
                <a:off x="5384" y="1287"/>
                <a:ext cx="332" cy="365"/>
                <a:chOff x="5209" y="1652"/>
                <a:chExt cx="332" cy="365"/>
              </a:xfrm>
            </p:grpSpPr>
            <p:sp>
              <p:nvSpPr>
                <p:cNvPr id="4173" name="Text Box 18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209" y="1652"/>
                  <a:ext cx="332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en-US" sz="3200" b="1">
                      <a:solidFill>
                        <a:schemeClr val="accent2"/>
                      </a:solidFill>
                      <a:latin typeface="GOST type B" pitchFamily="34" charset="0"/>
                    </a:rPr>
                    <a:t>s</a:t>
                  </a:r>
                  <a:endParaRPr lang="ru-RU" sz="3200">
                    <a:solidFill>
                      <a:schemeClr val="accent2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4174" name="Line 187"/>
                <p:cNvSpPr>
                  <a:spLocks noChangeShapeType="1"/>
                </p:cNvSpPr>
                <p:nvPr/>
              </p:nvSpPr>
              <p:spPr bwMode="auto">
                <a:xfrm>
                  <a:off x="5296" y="1763"/>
                  <a:ext cx="134" cy="0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ru-RU"/>
                </a:p>
              </p:txBody>
            </p:sp>
          </p:grpSp>
        </p:grpSp>
        <p:sp>
          <p:nvSpPr>
            <p:cNvPr id="4159" name="Text Box 188"/>
            <p:cNvSpPr txBox="1">
              <a:spLocks noChangeAspect="1" noChangeArrowheads="1"/>
            </p:cNvSpPr>
            <p:nvPr/>
          </p:nvSpPr>
          <p:spPr bwMode="auto">
            <a:xfrm>
              <a:off x="4548" y="1136"/>
              <a:ext cx="27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200" b="1">
                  <a:latin typeface="GOST type B" pitchFamily="34" charset="0"/>
                </a:rPr>
                <a:t>A</a:t>
              </a:r>
              <a:endParaRPr lang="ru-RU" sz="32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4160" name="Oval 189"/>
            <p:cNvSpPr>
              <a:spLocks noChangeAspect="1" noChangeArrowheads="1"/>
            </p:cNvSpPr>
            <p:nvPr/>
          </p:nvSpPr>
          <p:spPr bwMode="auto">
            <a:xfrm>
              <a:off x="4562" y="1194"/>
              <a:ext cx="65" cy="6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1" name="Oval 190"/>
            <p:cNvSpPr>
              <a:spLocks noChangeAspect="1" noChangeArrowheads="1"/>
            </p:cNvSpPr>
            <p:nvPr/>
          </p:nvSpPr>
          <p:spPr bwMode="auto">
            <a:xfrm>
              <a:off x="4350" y="1394"/>
              <a:ext cx="65" cy="6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2" name="Text Box 191"/>
            <p:cNvSpPr txBox="1">
              <a:spLocks noChangeAspect="1" noChangeArrowheads="1"/>
            </p:cNvSpPr>
            <p:nvPr/>
          </p:nvSpPr>
          <p:spPr bwMode="auto">
            <a:xfrm>
              <a:off x="4073" y="1242"/>
              <a:ext cx="37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latin typeface="GOST type B" pitchFamily="34" charset="0"/>
                </a:rPr>
                <a:t>B</a:t>
              </a:r>
              <a:endParaRPr lang="ru-RU" sz="32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4163" name="Text Box 192"/>
            <p:cNvSpPr txBox="1">
              <a:spLocks noChangeAspect="1" noChangeArrowheads="1"/>
            </p:cNvSpPr>
            <p:nvPr/>
          </p:nvSpPr>
          <p:spPr bwMode="auto">
            <a:xfrm>
              <a:off x="4939" y="1293"/>
              <a:ext cx="23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latin typeface="GOST type B" pitchFamily="34" charset="0"/>
                </a:rPr>
                <a:t>C</a:t>
              </a:r>
              <a:endParaRPr lang="ru-RU" sz="32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4164" name="Oval 193"/>
            <p:cNvSpPr>
              <a:spLocks noChangeAspect="1" noChangeArrowheads="1"/>
            </p:cNvSpPr>
            <p:nvPr/>
          </p:nvSpPr>
          <p:spPr bwMode="auto">
            <a:xfrm>
              <a:off x="5042" y="1610"/>
              <a:ext cx="65" cy="6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5" name="Oval 203"/>
            <p:cNvSpPr>
              <a:spLocks noChangeAspect="1" noChangeArrowheads="1"/>
            </p:cNvSpPr>
            <p:nvPr/>
          </p:nvSpPr>
          <p:spPr bwMode="auto">
            <a:xfrm>
              <a:off x="4573" y="2339"/>
              <a:ext cx="65" cy="63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6" name="Text Box 204"/>
            <p:cNvSpPr txBox="1">
              <a:spLocks noChangeAspect="1" noChangeArrowheads="1"/>
            </p:cNvSpPr>
            <p:nvPr/>
          </p:nvSpPr>
          <p:spPr bwMode="auto">
            <a:xfrm>
              <a:off x="4612" y="2023"/>
              <a:ext cx="5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600" b="1">
                  <a:solidFill>
                    <a:srgbClr val="FF5050"/>
                  </a:solidFill>
                  <a:latin typeface="GOST type B" pitchFamily="34" charset="0"/>
                </a:rPr>
                <a:t>А</a:t>
              </a:r>
              <a:r>
                <a:rPr lang="ru-RU" sz="1600" b="1" baseline="-25000">
                  <a:solidFill>
                    <a:srgbClr val="FF5050"/>
                  </a:solidFill>
                  <a:latin typeface="GOST type B" pitchFamily="34" charset="0"/>
                </a:rPr>
                <a:t> </a:t>
              </a:r>
              <a:r>
                <a:rPr lang="ru-RU" sz="3600" b="1" i="0">
                  <a:solidFill>
                    <a:srgbClr val="FF5050"/>
                  </a:solidFill>
                  <a:latin typeface="Arial" charset="0"/>
                  <a:sym typeface="Symbol" pitchFamily="18" charset="2"/>
                </a:rPr>
                <a:t></a:t>
              </a:r>
            </a:p>
          </p:txBody>
        </p:sp>
        <p:sp>
          <p:nvSpPr>
            <p:cNvPr id="4167" name="Oval 205"/>
            <p:cNvSpPr>
              <a:spLocks noChangeAspect="1" noChangeArrowheads="1"/>
            </p:cNvSpPr>
            <p:nvPr/>
          </p:nvSpPr>
          <p:spPr bwMode="auto">
            <a:xfrm>
              <a:off x="4352" y="2521"/>
              <a:ext cx="65" cy="63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8" name="Oval 206"/>
            <p:cNvSpPr>
              <a:spLocks noChangeAspect="1" noChangeArrowheads="1"/>
            </p:cNvSpPr>
            <p:nvPr/>
          </p:nvSpPr>
          <p:spPr bwMode="auto">
            <a:xfrm>
              <a:off x="5040" y="2764"/>
              <a:ext cx="65" cy="63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9" name="Text Box 207"/>
            <p:cNvSpPr txBox="1">
              <a:spLocks noChangeAspect="1" noChangeArrowheads="1"/>
            </p:cNvSpPr>
            <p:nvPr/>
          </p:nvSpPr>
          <p:spPr bwMode="auto">
            <a:xfrm>
              <a:off x="4052" y="2508"/>
              <a:ext cx="5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600" b="1">
                  <a:solidFill>
                    <a:srgbClr val="FF5050"/>
                  </a:solidFill>
                  <a:latin typeface="GOST type B" pitchFamily="34" charset="0"/>
                </a:rPr>
                <a:t>В</a:t>
              </a:r>
              <a:r>
                <a:rPr lang="ru-RU" sz="1600" b="1" baseline="-25000">
                  <a:solidFill>
                    <a:srgbClr val="FF5050"/>
                  </a:solidFill>
                  <a:latin typeface="GOST type B" pitchFamily="34" charset="0"/>
                </a:rPr>
                <a:t> </a:t>
              </a:r>
              <a:r>
                <a:rPr lang="ru-RU" sz="3600" b="1" i="0">
                  <a:solidFill>
                    <a:srgbClr val="FF5050"/>
                  </a:solidFill>
                  <a:latin typeface="Arial" charset="0"/>
                  <a:sym typeface="Symbol" pitchFamily="18" charset="2"/>
                </a:rPr>
                <a:t></a:t>
              </a:r>
            </a:p>
          </p:txBody>
        </p:sp>
        <p:sp>
          <p:nvSpPr>
            <p:cNvPr id="4170" name="Text Box 208"/>
            <p:cNvSpPr txBox="1">
              <a:spLocks noChangeAspect="1" noChangeArrowheads="1"/>
            </p:cNvSpPr>
            <p:nvPr/>
          </p:nvSpPr>
          <p:spPr bwMode="auto">
            <a:xfrm>
              <a:off x="4796" y="2736"/>
              <a:ext cx="5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600" b="1">
                  <a:solidFill>
                    <a:srgbClr val="FF5050"/>
                  </a:solidFill>
                  <a:latin typeface="GOST type B" pitchFamily="34" charset="0"/>
                </a:rPr>
                <a:t>С</a:t>
              </a:r>
              <a:r>
                <a:rPr lang="ru-RU" sz="1600" b="1" baseline="-25000">
                  <a:solidFill>
                    <a:srgbClr val="FF5050"/>
                  </a:solidFill>
                  <a:latin typeface="GOST type B" pitchFamily="34" charset="0"/>
                </a:rPr>
                <a:t> </a:t>
              </a:r>
              <a:r>
                <a:rPr lang="ru-RU" sz="3600" b="1" i="0">
                  <a:solidFill>
                    <a:srgbClr val="FF5050"/>
                  </a:solidFill>
                  <a:latin typeface="Arial" charset="0"/>
                  <a:sym typeface="Symbol" pitchFamily="18" charset="2"/>
                </a:rPr>
                <a:t></a:t>
              </a:r>
            </a:p>
          </p:txBody>
        </p:sp>
      </p:grpSp>
      <p:grpSp>
        <p:nvGrpSpPr>
          <p:cNvPr id="10" name="Group 210"/>
          <p:cNvGrpSpPr>
            <a:grpSpLocks/>
          </p:cNvGrpSpPr>
          <p:nvPr/>
        </p:nvGrpSpPr>
        <p:grpSpPr bwMode="auto">
          <a:xfrm>
            <a:off x="3073400" y="1825625"/>
            <a:ext cx="3668713" cy="3306763"/>
            <a:chOff x="1936" y="1150"/>
            <a:chExt cx="2311" cy="2083"/>
          </a:xfrm>
        </p:grpSpPr>
        <p:sp>
          <p:nvSpPr>
            <p:cNvPr id="4114" name="Freeform 108"/>
            <p:cNvSpPr>
              <a:spLocks noChangeAspect="1"/>
            </p:cNvSpPr>
            <p:nvPr/>
          </p:nvSpPr>
          <p:spPr bwMode="auto">
            <a:xfrm>
              <a:off x="3100" y="1456"/>
              <a:ext cx="588" cy="988"/>
            </a:xfrm>
            <a:custGeom>
              <a:avLst/>
              <a:gdLst>
                <a:gd name="T0" fmla="*/ 0 w 725"/>
                <a:gd name="T1" fmla="*/ 0 h 1219"/>
                <a:gd name="T2" fmla="*/ 136 w 725"/>
                <a:gd name="T3" fmla="*/ 227 h 1219"/>
                <a:gd name="T4" fmla="*/ 0 60000 65536"/>
                <a:gd name="T5" fmla="*/ 0 60000 65536"/>
                <a:gd name="T6" fmla="*/ 0 w 725"/>
                <a:gd name="T7" fmla="*/ 0 h 1219"/>
                <a:gd name="T8" fmla="*/ 725 w 725"/>
                <a:gd name="T9" fmla="*/ 1219 h 12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25" h="1219">
                  <a:moveTo>
                    <a:pt x="0" y="0"/>
                  </a:moveTo>
                  <a:lnTo>
                    <a:pt x="725" y="1219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5" name="Freeform 112"/>
            <p:cNvSpPr>
              <a:spLocks noChangeAspect="1"/>
            </p:cNvSpPr>
            <p:nvPr/>
          </p:nvSpPr>
          <p:spPr bwMode="auto">
            <a:xfrm>
              <a:off x="2699" y="2357"/>
              <a:ext cx="431" cy="284"/>
            </a:xfrm>
            <a:custGeom>
              <a:avLst/>
              <a:gdLst>
                <a:gd name="T0" fmla="*/ 0 w 296"/>
                <a:gd name="T1" fmla="*/ 3951 h 195"/>
                <a:gd name="T2" fmla="*/ 2525 w 296"/>
                <a:gd name="T3" fmla="*/ 1737 h 195"/>
                <a:gd name="T4" fmla="*/ 5983 w 296"/>
                <a:gd name="T5" fmla="*/ 1 h 195"/>
                <a:gd name="T6" fmla="*/ 0 60000 65536"/>
                <a:gd name="T7" fmla="*/ 0 60000 65536"/>
                <a:gd name="T8" fmla="*/ 0 60000 65536"/>
                <a:gd name="T9" fmla="*/ 0 w 296"/>
                <a:gd name="T10" fmla="*/ 0 h 195"/>
                <a:gd name="T11" fmla="*/ 296 w 296"/>
                <a:gd name="T12" fmla="*/ 195 h 1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6" h="195">
                  <a:moveTo>
                    <a:pt x="0" y="195"/>
                  </a:moveTo>
                  <a:cubicBezTo>
                    <a:pt x="38" y="156"/>
                    <a:pt x="76" y="118"/>
                    <a:pt x="125" y="86"/>
                  </a:cubicBezTo>
                  <a:cubicBezTo>
                    <a:pt x="174" y="54"/>
                    <a:pt x="274" y="0"/>
                    <a:pt x="296" y="1"/>
                  </a:cubicBezTo>
                </a:path>
              </a:pathLst>
            </a:custGeom>
            <a:noFill/>
            <a:ln w="28575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6" name="Freeform 113"/>
            <p:cNvSpPr>
              <a:spLocks noChangeAspect="1"/>
            </p:cNvSpPr>
            <p:nvPr/>
          </p:nvSpPr>
          <p:spPr bwMode="auto">
            <a:xfrm>
              <a:off x="3277" y="2444"/>
              <a:ext cx="491" cy="572"/>
            </a:xfrm>
            <a:custGeom>
              <a:avLst/>
              <a:gdLst>
                <a:gd name="T0" fmla="*/ 2559 w 378"/>
                <a:gd name="T1" fmla="*/ 0 h 441"/>
                <a:gd name="T2" fmla="*/ 2920 w 378"/>
                <a:gd name="T3" fmla="*/ 458 h 441"/>
                <a:gd name="T4" fmla="*/ 2984 w 378"/>
                <a:gd name="T5" fmla="*/ 991 h 441"/>
                <a:gd name="T6" fmla="*/ 2421 w 378"/>
                <a:gd name="T7" fmla="*/ 1865 h 441"/>
                <a:gd name="T8" fmla="*/ 1817 w 378"/>
                <a:gd name="T9" fmla="*/ 2488 h 441"/>
                <a:gd name="T10" fmla="*/ 1161 w 378"/>
                <a:gd name="T11" fmla="*/ 2955 h 441"/>
                <a:gd name="T12" fmla="*/ 0 w 378"/>
                <a:gd name="T13" fmla="*/ 3533 h 4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8"/>
                <a:gd name="T22" fmla="*/ 0 h 441"/>
                <a:gd name="T23" fmla="*/ 378 w 378"/>
                <a:gd name="T24" fmla="*/ 441 h 4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8" h="441">
                  <a:moveTo>
                    <a:pt x="316" y="0"/>
                  </a:moveTo>
                  <a:cubicBezTo>
                    <a:pt x="333" y="18"/>
                    <a:pt x="351" y="37"/>
                    <a:pt x="360" y="57"/>
                  </a:cubicBezTo>
                  <a:cubicBezTo>
                    <a:pt x="369" y="77"/>
                    <a:pt x="378" y="94"/>
                    <a:pt x="368" y="123"/>
                  </a:cubicBezTo>
                  <a:cubicBezTo>
                    <a:pt x="358" y="152"/>
                    <a:pt x="323" y="202"/>
                    <a:pt x="299" y="233"/>
                  </a:cubicBezTo>
                  <a:cubicBezTo>
                    <a:pt x="275" y="264"/>
                    <a:pt x="250" y="288"/>
                    <a:pt x="224" y="311"/>
                  </a:cubicBezTo>
                  <a:cubicBezTo>
                    <a:pt x="198" y="334"/>
                    <a:pt x="180" y="347"/>
                    <a:pt x="143" y="369"/>
                  </a:cubicBezTo>
                  <a:cubicBezTo>
                    <a:pt x="106" y="391"/>
                    <a:pt x="24" y="430"/>
                    <a:pt x="0" y="441"/>
                  </a:cubicBezTo>
                </a:path>
              </a:pathLst>
            </a:custGeom>
            <a:noFill/>
            <a:ln w="28575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7" name="Freeform 114"/>
            <p:cNvSpPr>
              <a:spLocks noChangeAspect="1"/>
            </p:cNvSpPr>
            <p:nvPr/>
          </p:nvSpPr>
          <p:spPr bwMode="auto">
            <a:xfrm rot="245449">
              <a:off x="3095" y="2325"/>
              <a:ext cx="592" cy="84"/>
            </a:xfrm>
            <a:custGeom>
              <a:avLst/>
              <a:gdLst>
                <a:gd name="T0" fmla="*/ 0 w 433"/>
                <a:gd name="T1" fmla="*/ 396 h 64"/>
                <a:gd name="T2" fmla="*/ 697 w 433"/>
                <a:gd name="T3" fmla="*/ 234 h 64"/>
                <a:gd name="T4" fmla="*/ 2052 w 433"/>
                <a:gd name="T5" fmla="*/ 28 h 64"/>
                <a:gd name="T6" fmla="*/ 3187 w 433"/>
                <a:gd name="T7" fmla="*/ 87 h 64"/>
                <a:gd name="T8" fmla="*/ 4185 w 433"/>
                <a:gd name="T9" fmla="*/ 210 h 64"/>
                <a:gd name="T10" fmla="*/ 5283 w 433"/>
                <a:gd name="T11" fmla="*/ 560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3"/>
                <a:gd name="T19" fmla="*/ 0 h 64"/>
                <a:gd name="T20" fmla="*/ 433 w 433"/>
                <a:gd name="T21" fmla="*/ 64 h 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3" h="64">
                  <a:moveTo>
                    <a:pt x="0" y="45"/>
                  </a:moveTo>
                  <a:cubicBezTo>
                    <a:pt x="14" y="39"/>
                    <a:pt x="29" y="34"/>
                    <a:pt x="57" y="27"/>
                  </a:cubicBezTo>
                  <a:cubicBezTo>
                    <a:pt x="85" y="20"/>
                    <a:pt x="134" y="6"/>
                    <a:pt x="168" y="3"/>
                  </a:cubicBezTo>
                  <a:cubicBezTo>
                    <a:pt x="202" y="0"/>
                    <a:pt x="232" y="7"/>
                    <a:pt x="261" y="10"/>
                  </a:cubicBezTo>
                  <a:cubicBezTo>
                    <a:pt x="290" y="13"/>
                    <a:pt x="314" y="15"/>
                    <a:pt x="343" y="24"/>
                  </a:cubicBezTo>
                  <a:cubicBezTo>
                    <a:pt x="372" y="33"/>
                    <a:pt x="423" y="60"/>
                    <a:pt x="433" y="64"/>
                  </a:cubicBezTo>
                </a:path>
              </a:pathLst>
            </a:custGeom>
            <a:noFill/>
            <a:ln w="12700">
              <a:solidFill>
                <a:srgbClr val="FF505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8" name="Oval 125"/>
            <p:cNvSpPr>
              <a:spLocks noChangeAspect="1" noChangeArrowheads="1"/>
            </p:cNvSpPr>
            <p:nvPr/>
          </p:nvSpPr>
          <p:spPr bwMode="auto">
            <a:xfrm>
              <a:off x="3656" y="2416"/>
              <a:ext cx="65" cy="6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9" name="Freeform 136"/>
            <p:cNvSpPr>
              <a:spLocks noChangeAspect="1"/>
            </p:cNvSpPr>
            <p:nvPr/>
          </p:nvSpPr>
          <p:spPr bwMode="auto">
            <a:xfrm>
              <a:off x="3110" y="1606"/>
              <a:ext cx="626" cy="1054"/>
            </a:xfrm>
            <a:custGeom>
              <a:avLst/>
              <a:gdLst>
                <a:gd name="T0" fmla="*/ 0 w 725"/>
                <a:gd name="T1" fmla="*/ 0 h 1219"/>
                <a:gd name="T2" fmla="*/ 224 w 725"/>
                <a:gd name="T3" fmla="*/ 380 h 1219"/>
                <a:gd name="T4" fmla="*/ 0 60000 65536"/>
                <a:gd name="T5" fmla="*/ 0 60000 65536"/>
                <a:gd name="T6" fmla="*/ 0 w 725"/>
                <a:gd name="T7" fmla="*/ 0 h 1219"/>
                <a:gd name="T8" fmla="*/ 725 w 725"/>
                <a:gd name="T9" fmla="*/ 1219 h 12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25" h="1219">
                  <a:moveTo>
                    <a:pt x="0" y="0"/>
                  </a:moveTo>
                  <a:lnTo>
                    <a:pt x="725" y="1219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20" name="Freeform 138"/>
            <p:cNvSpPr>
              <a:spLocks noChangeAspect="1"/>
            </p:cNvSpPr>
            <p:nvPr/>
          </p:nvSpPr>
          <p:spPr bwMode="auto">
            <a:xfrm>
              <a:off x="2853" y="1887"/>
              <a:ext cx="614" cy="1033"/>
            </a:xfrm>
            <a:custGeom>
              <a:avLst/>
              <a:gdLst>
                <a:gd name="T0" fmla="*/ 0 w 725"/>
                <a:gd name="T1" fmla="*/ 0 h 1219"/>
                <a:gd name="T2" fmla="*/ 192 w 725"/>
                <a:gd name="T3" fmla="*/ 324 h 1219"/>
                <a:gd name="T4" fmla="*/ 0 60000 65536"/>
                <a:gd name="T5" fmla="*/ 0 60000 65536"/>
                <a:gd name="T6" fmla="*/ 0 w 725"/>
                <a:gd name="T7" fmla="*/ 0 h 1219"/>
                <a:gd name="T8" fmla="*/ 725 w 725"/>
                <a:gd name="T9" fmla="*/ 1219 h 12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25" h="1219">
                  <a:moveTo>
                    <a:pt x="0" y="0"/>
                  </a:moveTo>
                  <a:lnTo>
                    <a:pt x="725" y="1219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21" name="Freeform 137"/>
            <p:cNvSpPr>
              <a:spLocks noChangeAspect="1"/>
            </p:cNvSpPr>
            <p:nvPr/>
          </p:nvSpPr>
          <p:spPr bwMode="auto">
            <a:xfrm>
              <a:off x="3034" y="1727"/>
              <a:ext cx="620" cy="1043"/>
            </a:xfrm>
            <a:custGeom>
              <a:avLst/>
              <a:gdLst>
                <a:gd name="T0" fmla="*/ 0 w 725"/>
                <a:gd name="T1" fmla="*/ 0 h 1219"/>
                <a:gd name="T2" fmla="*/ 207 w 725"/>
                <a:gd name="T3" fmla="*/ 350 h 1219"/>
                <a:gd name="T4" fmla="*/ 0 60000 65536"/>
                <a:gd name="T5" fmla="*/ 0 60000 65536"/>
                <a:gd name="T6" fmla="*/ 0 w 725"/>
                <a:gd name="T7" fmla="*/ 0 h 1219"/>
                <a:gd name="T8" fmla="*/ 725 w 725"/>
                <a:gd name="T9" fmla="*/ 1219 h 12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25" h="1219">
                  <a:moveTo>
                    <a:pt x="0" y="0"/>
                  </a:moveTo>
                  <a:lnTo>
                    <a:pt x="725" y="1219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22" name="Oval 126"/>
            <p:cNvSpPr>
              <a:spLocks noChangeAspect="1" noChangeArrowheads="1"/>
            </p:cNvSpPr>
            <p:nvPr/>
          </p:nvSpPr>
          <p:spPr bwMode="auto">
            <a:xfrm>
              <a:off x="3430" y="2880"/>
              <a:ext cx="65" cy="6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3" name="Freeform 139"/>
            <p:cNvSpPr>
              <a:spLocks noChangeAspect="1"/>
            </p:cNvSpPr>
            <p:nvPr/>
          </p:nvSpPr>
          <p:spPr bwMode="auto">
            <a:xfrm>
              <a:off x="2244" y="1463"/>
              <a:ext cx="618" cy="1039"/>
            </a:xfrm>
            <a:custGeom>
              <a:avLst/>
              <a:gdLst>
                <a:gd name="T0" fmla="*/ 0 w 725"/>
                <a:gd name="T1" fmla="*/ 0 h 1219"/>
                <a:gd name="T2" fmla="*/ 202 w 725"/>
                <a:gd name="T3" fmla="*/ 340 h 1219"/>
                <a:gd name="T4" fmla="*/ 0 60000 65536"/>
                <a:gd name="T5" fmla="*/ 0 60000 65536"/>
                <a:gd name="T6" fmla="*/ 0 w 725"/>
                <a:gd name="T7" fmla="*/ 0 h 1219"/>
                <a:gd name="T8" fmla="*/ 725 w 725"/>
                <a:gd name="T9" fmla="*/ 1219 h 12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25" h="1219">
                  <a:moveTo>
                    <a:pt x="0" y="0"/>
                  </a:moveTo>
                  <a:lnTo>
                    <a:pt x="725" y="1219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24" name="Oval 124"/>
            <p:cNvSpPr>
              <a:spLocks noChangeAspect="1" noChangeArrowheads="1"/>
            </p:cNvSpPr>
            <p:nvPr/>
          </p:nvSpPr>
          <p:spPr bwMode="auto">
            <a:xfrm>
              <a:off x="2827" y="2458"/>
              <a:ext cx="65" cy="63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5" name="Freeform 140"/>
            <p:cNvSpPr>
              <a:spLocks noChangeAspect="1"/>
            </p:cNvSpPr>
            <p:nvPr/>
          </p:nvSpPr>
          <p:spPr bwMode="auto">
            <a:xfrm>
              <a:off x="2562" y="1321"/>
              <a:ext cx="607" cy="1021"/>
            </a:xfrm>
            <a:custGeom>
              <a:avLst/>
              <a:gdLst>
                <a:gd name="T0" fmla="*/ 0 w 725"/>
                <a:gd name="T1" fmla="*/ 0 h 1219"/>
                <a:gd name="T2" fmla="*/ 174 w 725"/>
                <a:gd name="T3" fmla="*/ 296 h 1219"/>
                <a:gd name="T4" fmla="*/ 0 60000 65536"/>
                <a:gd name="T5" fmla="*/ 0 60000 65536"/>
                <a:gd name="T6" fmla="*/ 0 w 725"/>
                <a:gd name="T7" fmla="*/ 0 h 1219"/>
                <a:gd name="T8" fmla="*/ 725 w 725"/>
                <a:gd name="T9" fmla="*/ 1219 h 12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25" h="1219">
                  <a:moveTo>
                    <a:pt x="0" y="0"/>
                  </a:moveTo>
                  <a:lnTo>
                    <a:pt x="725" y="1219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26" name="Freeform 141"/>
            <p:cNvSpPr>
              <a:spLocks noChangeAspect="1"/>
            </p:cNvSpPr>
            <p:nvPr/>
          </p:nvSpPr>
          <p:spPr bwMode="auto">
            <a:xfrm>
              <a:off x="2816" y="1302"/>
              <a:ext cx="618" cy="1039"/>
            </a:xfrm>
            <a:custGeom>
              <a:avLst/>
              <a:gdLst>
                <a:gd name="T0" fmla="*/ 0 w 725"/>
                <a:gd name="T1" fmla="*/ 0 h 1219"/>
                <a:gd name="T2" fmla="*/ 202 w 725"/>
                <a:gd name="T3" fmla="*/ 340 h 1219"/>
                <a:gd name="T4" fmla="*/ 0 60000 65536"/>
                <a:gd name="T5" fmla="*/ 0 60000 65536"/>
                <a:gd name="T6" fmla="*/ 0 w 725"/>
                <a:gd name="T7" fmla="*/ 0 h 1219"/>
                <a:gd name="T8" fmla="*/ 725 w 725"/>
                <a:gd name="T9" fmla="*/ 1219 h 12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25" h="1219">
                  <a:moveTo>
                    <a:pt x="0" y="0"/>
                  </a:moveTo>
                  <a:lnTo>
                    <a:pt x="725" y="1219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27" name="Text Box 119"/>
            <p:cNvSpPr txBox="1">
              <a:spLocks noChangeAspect="1" noChangeArrowheads="1"/>
            </p:cNvSpPr>
            <p:nvPr/>
          </p:nvSpPr>
          <p:spPr bwMode="auto">
            <a:xfrm>
              <a:off x="3089" y="1150"/>
              <a:ext cx="37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solidFill>
                    <a:srgbClr val="FF5050"/>
                  </a:solidFill>
                  <a:latin typeface="GOST type B" pitchFamily="34" charset="0"/>
                </a:rPr>
                <a:t>B</a:t>
              </a:r>
              <a:endParaRPr lang="ru-RU" sz="3200">
                <a:solidFill>
                  <a:srgbClr val="FF5050"/>
                </a:solidFill>
                <a:latin typeface="GOST type B" pitchFamily="34" charset="0"/>
              </a:endParaRPr>
            </a:p>
          </p:txBody>
        </p:sp>
        <p:sp>
          <p:nvSpPr>
            <p:cNvPr id="4128" name="Text Box 118"/>
            <p:cNvSpPr txBox="1">
              <a:spLocks noChangeAspect="1" noChangeArrowheads="1"/>
            </p:cNvSpPr>
            <p:nvPr/>
          </p:nvSpPr>
          <p:spPr bwMode="auto">
            <a:xfrm>
              <a:off x="2656" y="1876"/>
              <a:ext cx="23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solidFill>
                    <a:srgbClr val="CC3399"/>
                  </a:solidFill>
                  <a:latin typeface="GOST type B" pitchFamily="34" charset="0"/>
                </a:rPr>
                <a:t>C</a:t>
              </a:r>
              <a:endParaRPr lang="ru-RU" sz="3200">
                <a:solidFill>
                  <a:srgbClr val="CC3399"/>
                </a:solidFill>
                <a:latin typeface="GOST type B" pitchFamily="34" charset="0"/>
              </a:endParaRPr>
            </a:p>
          </p:txBody>
        </p:sp>
        <p:sp>
          <p:nvSpPr>
            <p:cNvPr id="4129" name="Freeform 148"/>
            <p:cNvSpPr>
              <a:spLocks/>
            </p:cNvSpPr>
            <p:nvPr/>
          </p:nvSpPr>
          <p:spPr bwMode="auto">
            <a:xfrm>
              <a:off x="2092" y="1289"/>
              <a:ext cx="1048" cy="706"/>
            </a:xfrm>
            <a:custGeom>
              <a:avLst/>
              <a:gdLst>
                <a:gd name="T0" fmla="*/ 0 w 1048"/>
                <a:gd name="T1" fmla="*/ 315 h 706"/>
                <a:gd name="T2" fmla="*/ 84 w 1048"/>
                <a:gd name="T3" fmla="*/ 231 h 706"/>
                <a:gd name="T4" fmla="*/ 156 w 1048"/>
                <a:gd name="T5" fmla="*/ 173 h 706"/>
                <a:gd name="T6" fmla="*/ 326 w 1048"/>
                <a:gd name="T7" fmla="*/ 77 h 706"/>
                <a:gd name="T8" fmla="*/ 475 w 1048"/>
                <a:gd name="T9" fmla="*/ 24 h 706"/>
                <a:gd name="T10" fmla="*/ 629 w 1048"/>
                <a:gd name="T11" fmla="*/ 3 h 706"/>
                <a:gd name="T12" fmla="*/ 727 w 1048"/>
                <a:gd name="T13" fmla="*/ 12 h 706"/>
                <a:gd name="T14" fmla="*/ 907 w 1048"/>
                <a:gd name="T15" fmla="*/ 77 h 706"/>
                <a:gd name="T16" fmla="*/ 1013 w 1048"/>
                <a:gd name="T17" fmla="*/ 171 h 706"/>
                <a:gd name="T18" fmla="*/ 1046 w 1048"/>
                <a:gd name="T19" fmla="*/ 240 h 706"/>
                <a:gd name="T20" fmla="*/ 1025 w 1048"/>
                <a:gd name="T21" fmla="*/ 324 h 706"/>
                <a:gd name="T22" fmla="*/ 993 w 1048"/>
                <a:gd name="T23" fmla="*/ 380 h 706"/>
                <a:gd name="T24" fmla="*/ 943 w 1048"/>
                <a:gd name="T25" fmla="*/ 440 h 706"/>
                <a:gd name="T26" fmla="*/ 864 w 1048"/>
                <a:gd name="T27" fmla="*/ 521 h 706"/>
                <a:gd name="T28" fmla="*/ 763 w 1048"/>
                <a:gd name="T29" fmla="*/ 603 h 706"/>
                <a:gd name="T30" fmla="*/ 657 w 1048"/>
                <a:gd name="T31" fmla="*/ 653 h 706"/>
                <a:gd name="T32" fmla="*/ 564 w 1048"/>
                <a:gd name="T33" fmla="*/ 699 h 70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48"/>
                <a:gd name="T52" fmla="*/ 0 h 706"/>
                <a:gd name="T53" fmla="*/ 1048 w 1048"/>
                <a:gd name="T54" fmla="*/ 706 h 70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48" h="706">
                  <a:moveTo>
                    <a:pt x="0" y="315"/>
                  </a:moveTo>
                  <a:cubicBezTo>
                    <a:pt x="29" y="285"/>
                    <a:pt x="58" y="255"/>
                    <a:pt x="84" y="231"/>
                  </a:cubicBezTo>
                  <a:cubicBezTo>
                    <a:pt x="110" y="207"/>
                    <a:pt x="116" y="199"/>
                    <a:pt x="156" y="173"/>
                  </a:cubicBezTo>
                  <a:cubicBezTo>
                    <a:pt x="196" y="147"/>
                    <a:pt x="273" y="102"/>
                    <a:pt x="326" y="77"/>
                  </a:cubicBezTo>
                  <a:cubicBezTo>
                    <a:pt x="379" y="52"/>
                    <a:pt x="425" y="36"/>
                    <a:pt x="475" y="24"/>
                  </a:cubicBezTo>
                  <a:cubicBezTo>
                    <a:pt x="525" y="12"/>
                    <a:pt x="587" y="5"/>
                    <a:pt x="629" y="3"/>
                  </a:cubicBezTo>
                  <a:cubicBezTo>
                    <a:pt x="671" y="1"/>
                    <a:pt x="681" y="0"/>
                    <a:pt x="727" y="12"/>
                  </a:cubicBezTo>
                  <a:cubicBezTo>
                    <a:pt x="773" y="24"/>
                    <a:pt x="859" y="50"/>
                    <a:pt x="907" y="77"/>
                  </a:cubicBezTo>
                  <a:cubicBezTo>
                    <a:pt x="955" y="104"/>
                    <a:pt x="990" y="144"/>
                    <a:pt x="1013" y="171"/>
                  </a:cubicBezTo>
                  <a:cubicBezTo>
                    <a:pt x="1036" y="198"/>
                    <a:pt x="1044" y="215"/>
                    <a:pt x="1046" y="240"/>
                  </a:cubicBezTo>
                  <a:cubicBezTo>
                    <a:pt x="1048" y="265"/>
                    <a:pt x="1034" y="301"/>
                    <a:pt x="1025" y="324"/>
                  </a:cubicBezTo>
                  <a:cubicBezTo>
                    <a:pt x="1016" y="347"/>
                    <a:pt x="1007" y="361"/>
                    <a:pt x="993" y="380"/>
                  </a:cubicBezTo>
                  <a:cubicBezTo>
                    <a:pt x="979" y="399"/>
                    <a:pt x="965" y="416"/>
                    <a:pt x="943" y="440"/>
                  </a:cubicBezTo>
                  <a:cubicBezTo>
                    <a:pt x="921" y="464"/>
                    <a:pt x="894" y="494"/>
                    <a:pt x="864" y="521"/>
                  </a:cubicBezTo>
                  <a:cubicBezTo>
                    <a:pt x="834" y="548"/>
                    <a:pt x="797" y="581"/>
                    <a:pt x="763" y="603"/>
                  </a:cubicBezTo>
                  <a:cubicBezTo>
                    <a:pt x="729" y="625"/>
                    <a:pt x="690" y="637"/>
                    <a:pt x="657" y="653"/>
                  </a:cubicBezTo>
                  <a:cubicBezTo>
                    <a:pt x="624" y="669"/>
                    <a:pt x="583" y="706"/>
                    <a:pt x="564" y="699"/>
                  </a:cubicBez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4130" name="Text Box 120"/>
            <p:cNvSpPr txBox="1">
              <a:spLocks noChangeAspect="1" noChangeArrowheads="1"/>
            </p:cNvSpPr>
            <p:nvPr/>
          </p:nvSpPr>
          <p:spPr bwMode="auto">
            <a:xfrm>
              <a:off x="1936" y="1227"/>
              <a:ext cx="27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200" b="1">
                  <a:solidFill>
                    <a:srgbClr val="FF5050"/>
                  </a:solidFill>
                  <a:latin typeface="GOST type B" pitchFamily="34" charset="0"/>
                </a:rPr>
                <a:t>A</a:t>
              </a:r>
              <a:endParaRPr lang="ru-RU" sz="3200">
                <a:solidFill>
                  <a:srgbClr val="FF5050"/>
                </a:solidFill>
                <a:latin typeface="GOST type B" pitchFamily="34" charset="0"/>
              </a:endParaRPr>
            </a:p>
          </p:txBody>
        </p:sp>
        <p:sp>
          <p:nvSpPr>
            <p:cNvPr id="4131" name="Freeform 149"/>
            <p:cNvSpPr>
              <a:spLocks/>
            </p:cNvSpPr>
            <p:nvPr/>
          </p:nvSpPr>
          <p:spPr bwMode="auto">
            <a:xfrm>
              <a:off x="2121" y="1291"/>
              <a:ext cx="1007" cy="673"/>
            </a:xfrm>
            <a:custGeom>
              <a:avLst/>
              <a:gdLst>
                <a:gd name="T0" fmla="*/ 0 w 1007"/>
                <a:gd name="T1" fmla="*/ 253 h 673"/>
                <a:gd name="T2" fmla="*/ 112 w 1007"/>
                <a:gd name="T3" fmla="*/ 176 h 673"/>
                <a:gd name="T4" fmla="*/ 285 w 1007"/>
                <a:gd name="T5" fmla="*/ 90 h 673"/>
                <a:gd name="T6" fmla="*/ 444 w 1007"/>
                <a:gd name="T7" fmla="*/ 27 h 673"/>
                <a:gd name="T8" fmla="*/ 600 w 1007"/>
                <a:gd name="T9" fmla="*/ 3 h 673"/>
                <a:gd name="T10" fmla="*/ 698 w 1007"/>
                <a:gd name="T11" fmla="*/ 10 h 673"/>
                <a:gd name="T12" fmla="*/ 840 w 1007"/>
                <a:gd name="T13" fmla="*/ 49 h 673"/>
                <a:gd name="T14" fmla="*/ 936 w 1007"/>
                <a:gd name="T15" fmla="*/ 114 h 673"/>
                <a:gd name="T16" fmla="*/ 981 w 1007"/>
                <a:gd name="T17" fmla="*/ 166 h 673"/>
                <a:gd name="T18" fmla="*/ 1005 w 1007"/>
                <a:gd name="T19" fmla="*/ 267 h 673"/>
                <a:gd name="T20" fmla="*/ 991 w 1007"/>
                <a:gd name="T21" fmla="*/ 320 h 673"/>
                <a:gd name="T22" fmla="*/ 960 w 1007"/>
                <a:gd name="T23" fmla="*/ 382 h 673"/>
                <a:gd name="T24" fmla="*/ 914 w 1007"/>
                <a:gd name="T25" fmla="*/ 442 h 673"/>
                <a:gd name="T26" fmla="*/ 736 w 1007"/>
                <a:gd name="T27" fmla="*/ 601 h 673"/>
                <a:gd name="T28" fmla="*/ 638 w 1007"/>
                <a:gd name="T29" fmla="*/ 673 h 67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07"/>
                <a:gd name="T46" fmla="*/ 0 h 673"/>
                <a:gd name="T47" fmla="*/ 1007 w 1007"/>
                <a:gd name="T48" fmla="*/ 673 h 67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07" h="673">
                  <a:moveTo>
                    <a:pt x="0" y="253"/>
                  </a:moveTo>
                  <a:cubicBezTo>
                    <a:pt x="32" y="228"/>
                    <a:pt x="64" y="203"/>
                    <a:pt x="112" y="176"/>
                  </a:cubicBezTo>
                  <a:cubicBezTo>
                    <a:pt x="160" y="149"/>
                    <a:pt x="230" y="115"/>
                    <a:pt x="285" y="90"/>
                  </a:cubicBezTo>
                  <a:cubicBezTo>
                    <a:pt x="340" y="65"/>
                    <a:pt x="392" y="41"/>
                    <a:pt x="444" y="27"/>
                  </a:cubicBezTo>
                  <a:cubicBezTo>
                    <a:pt x="496" y="13"/>
                    <a:pt x="558" y="6"/>
                    <a:pt x="600" y="3"/>
                  </a:cubicBezTo>
                  <a:cubicBezTo>
                    <a:pt x="642" y="0"/>
                    <a:pt x="658" y="2"/>
                    <a:pt x="698" y="10"/>
                  </a:cubicBezTo>
                  <a:cubicBezTo>
                    <a:pt x="738" y="18"/>
                    <a:pt x="800" y="32"/>
                    <a:pt x="840" y="49"/>
                  </a:cubicBezTo>
                  <a:cubicBezTo>
                    <a:pt x="880" y="66"/>
                    <a:pt x="912" y="94"/>
                    <a:pt x="936" y="114"/>
                  </a:cubicBezTo>
                  <a:cubicBezTo>
                    <a:pt x="960" y="134"/>
                    <a:pt x="970" y="141"/>
                    <a:pt x="981" y="166"/>
                  </a:cubicBezTo>
                  <a:cubicBezTo>
                    <a:pt x="992" y="191"/>
                    <a:pt x="1003" y="241"/>
                    <a:pt x="1005" y="267"/>
                  </a:cubicBezTo>
                  <a:cubicBezTo>
                    <a:pt x="1007" y="293"/>
                    <a:pt x="998" y="301"/>
                    <a:pt x="991" y="320"/>
                  </a:cubicBezTo>
                  <a:cubicBezTo>
                    <a:pt x="984" y="339"/>
                    <a:pt x="973" y="362"/>
                    <a:pt x="960" y="382"/>
                  </a:cubicBezTo>
                  <a:cubicBezTo>
                    <a:pt x="947" y="402"/>
                    <a:pt x="951" y="406"/>
                    <a:pt x="914" y="442"/>
                  </a:cubicBezTo>
                  <a:cubicBezTo>
                    <a:pt x="877" y="478"/>
                    <a:pt x="782" y="563"/>
                    <a:pt x="736" y="601"/>
                  </a:cubicBezTo>
                  <a:cubicBezTo>
                    <a:pt x="690" y="639"/>
                    <a:pt x="655" y="662"/>
                    <a:pt x="638" y="673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4132" name="Oval 123"/>
            <p:cNvSpPr>
              <a:spLocks noChangeAspect="1" noChangeArrowheads="1"/>
            </p:cNvSpPr>
            <p:nvPr/>
          </p:nvSpPr>
          <p:spPr bwMode="auto">
            <a:xfrm>
              <a:off x="2822" y="1863"/>
              <a:ext cx="65" cy="6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3" name="Oval 122"/>
            <p:cNvSpPr>
              <a:spLocks noChangeAspect="1" noChangeArrowheads="1"/>
            </p:cNvSpPr>
            <p:nvPr/>
          </p:nvSpPr>
          <p:spPr bwMode="auto">
            <a:xfrm>
              <a:off x="3072" y="1429"/>
              <a:ext cx="65" cy="6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4" name="Oval 121"/>
            <p:cNvSpPr>
              <a:spLocks noChangeAspect="1" noChangeArrowheads="1"/>
            </p:cNvSpPr>
            <p:nvPr/>
          </p:nvSpPr>
          <p:spPr bwMode="auto">
            <a:xfrm>
              <a:off x="2209" y="1433"/>
              <a:ext cx="65" cy="6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135" name="Group 196"/>
            <p:cNvGrpSpPr>
              <a:grpSpLocks/>
            </p:cNvGrpSpPr>
            <p:nvPr/>
          </p:nvGrpSpPr>
          <p:grpSpPr bwMode="auto">
            <a:xfrm>
              <a:off x="3385" y="1322"/>
              <a:ext cx="365" cy="453"/>
              <a:chOff x="3441" y="1350"/>
              <a:chExt cx="365" cy="453"/>
            </a:xfrm>
          </p:grpSpPr>
          <p:sp>
            <p:nvSpPr>
              <p:cNvPr id="4139" name="Text Box 102"/>
              <p:cNvSpPr txBox="1">
                <a:spLocks noChangeAspect="1" noChangeArrowheads="1"/>
              </p:cNvSpPr>
              <p:nvPr/>
            </p:nvSpPr>
            <p:spPr bwMode="auto">
              <a:xfrm>
                <a:off x="3474" y="1350"/>
                <a:ext cx="332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en-US" sz="3200" b="1">
                    <a:solidFill>
                      <a:schemeClr val="accent2"/>
                    </a:solidFill>
                    <a:latin typeface="GOST type B" pitchFamily="34" charset="0"/>
                  </a:rPr>
                  <a:t>s</a:t>
                </a:r>
                <a:endParaRPr lang="ru-RU" sz="3200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  <p:grpSp>
            <p:nvGrpSpPr>
              <p:cNvPr id="4140" name="Group 150"/>
              <p:cNvGrpSpPr>
                <a:grpSpLocks/>
              </p:cNvGrpSpPr>
              <p:nvPr/>
            </p:nvGrpSpPr>
            <p:grpSpPr bwMode="auto">
              <a:xfrm rot="-251428">
                <a:off x="3441" y="1508"/>
                <a:ext cx="159" cy="295"/>
                <a:chOff x="653" y="1461"/>
                <a:chExt cx="159" cy="295"/>
              </a:xfrm>
            </p:grpSpPr>
            <p:sp>
              <p:nvSpPr>
                <p:cNvPr id="4142" name="Line 151"/>
                <p:cNvSpPr>
                  <a:spLocks noChangeShapeType="1"/>
                </p:cNvSpPr>
                <p:nvPr/>
              </p:nvSpPr>
              <p:spPr bwMode="auto">
                <a:xfrm>
                  <a:off x="653" y="1461"/>
                  <a:ext cx="139" cy="288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4143" name="Group 152"/>
                <p:cNvGrpSpPr>
                  <a:grpSpLocks noChangeAspect="1"/>
                </p:cNvGrpSpPr>
                <p:nvPr/>
              </p:nvGrpSpPr>
              <p:grpSpPr bwMode="auto">
                <a:xfrm rot="3829671" flipV="1">
                  <a:off x="715" y="1659"/>
                  <a:ext cx="110" cy="84"/>
                  <a:chOff x="2533" y="2425"/>
                  <a:chExt cx="45" cy="35"/>
                </a:xfrm>
              </p:grpSpPr>
              <p:sp>
                <p:nvSpPr>
                  <p:cNvPr id="4144" name="Line 15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2533" y="2425"/>
                    <a:ext cx="45" cy="1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45" name="Line 154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2533" y="2443"/>
                    <a:ext cx="45" cy="1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141" name="Line 165"/>
              <p:cNvSpPr>
                <a:spLocks noChangeShapeType="1"/>
              </p:cNvSpPr>
              <p:nvPr/>
            </p:nvSpPr>
            <p:spPr bwMode="auto">
              <a:xfrm>
                <a:off x="3561" y="1461"/>
                <a:ext cx="134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ru-RU"/>
              </a:p>
            </p:txBody>
          </p:sp>
        </p:grpSp>
        <p:sp>
          <p:nvSpPr>
            <p:cNvPr id="4136" name="Text Box 197"/>
            <p:cNvSpPr txBox="1">
              <a:spLocks noChangeAspect="1" noChangeArrowheads="1"/>
            </p:cNvSpPr>
            <p:nvPr/>
          </p:nvSpPr>
          <p:spPr bwMode="auto">
            <a:xfrm>
              <a:off x="2445" y="2289"/>
              <a:ext cx="5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600" b="1">
                  <a:solidFill>
                    <a:srgbClr val="FF5050"/>
                  </a:solidFill>
                  <a:latin typeface="GOST type B" pitchFamily="34" charset="0"/>
                </a:rPr>
                <a:t>А</a:t>
              </a:r>
              <a:r>
                <a:rPr lang="ru-RU" sz="1600" b="1" baseline="-25000">
                  <a:solidFill>
                    <a:srgbClr val="FF5050"/>
                  </a:solidFill>
                  <a:latin typeface="GOST type B" pitchFamily="34" charset="0"/>
                </a:rPr>
                <a:t> </a:t>
              </a:r>
              <a:r>
                <a:rPr lang="ru-RU" sz="3600" b="1" i="0">
                  <a:solidFill>
                    <a:srgbClr val="FF5050"/>
                  </a:solidFill>
                  <a:latin typeface="Arial" charset="0"/>
                  <a:sym typeface="Symbol" pitchFamily="18" charset="2"/>
                </a:rPr>
                <a:t></a:t>
              </a:r>
            </a:p>
          </p:txBody>
        </p:sp>
        <p:sp>
          <p:nvSpPr>
            <p:cNvPr id="4137" name="Text Box 198"/>
            <p:cNvSpPr txBox="1">
              <a:spLocks noChangeAspect="1" noChangeArrowheads="1"/>
            </p:cNvSpPr>
            <p:nvPr/>
          </p:nvSpPr>
          <p:spPr bwMode="auto">
            <a:xfrm>
              <a:off x="3707" y="2182"/>
              <a:ext cx="5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600" b="1">
                  <a:solidFill>
                    <a:srgbClr val="FF5050"/>
                  </a:solidFill>
                  <a:latin typeface="GOST type B" pitchFamily="34" charset="0"/>
                </a:rPr>
                <a:t>В</a:t>
              </a:r>
              <a:r>
                <a:rPr lang="ru-RU" sz="1600" b="1" baseline="-25000">
                  <a:solidFill>
                    <a:srgbClr val="FF5050"/>
                  </a:solidFill>
                  <a:latin typeface="GOST type B" pitchFamily="34" charset="0"/>
                </a:rPr>
                <a:t> </a:t>
              </a:r>
              <a:r>
                <a:rPr lang="ru-RU" sz="3600" b="1" i="0">
                  <a:solidFill>
                    <a:srgbClr val="FF5050"/>
                  </a:solidFill>
                  <a:latin typeface="Arial" charset="0"/>
                  <a:sym typeface="Symbol" pitchFamily="18" charset="2"/>
                </a:rPr>
                <a:t></a:t>
              </a:r>
            </a:p>
          </p:txBody>
        </p:sp>
        <p:sp>
          <p:nvSpPr>
            <p:cNvPr id="4138" name="Text Box 199"/>
            <p:cNvSpPr txBox="1">
              <a:spLocks noChangeAspect="1" noChangeArrowheads="1"/>
            </p:cNvSpPr>
            <p:nvPr/>
          </p:nvSpPr>
          <p:spPr bwMode="auto">
            <a:xfrm>
              <a:off x="3377" y="2829"/>
              <a:ext cx="5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600" b="1">
                  <a:solidFill>
                    <a:srgbClr val="FF5050"/>
                  </a:solidFill>
                  <a:latin typeface="GOST type B" pitchFamily="34" charset="0"/>
                </a:rPr>
                <a:t>С</a:t>
              </a:r>
              <a:r>
                <a:rPr lang="ru-RU" sz="1600" b="1" baseline="-25000">
                  <a:solidFill>
                    <a:srgbClr val="FF5050"/>
                  </a:solidFill>
                  <a:latin typeface="GOST type B" pitchFamily="34" charset="0"/>
                </a:rPr>
                <a:t> </a:t>
              </a:r>
              <a:r>
                <a:rPr lang="ru-RU" sz="3600" b="1" i="0">
                  <a:solidFill>
                    <a:srgbClr val="FF5050"/>
                  </a:solidFill>
                  <a:latin typeface="Arial" charset="0"/>
                  <a:sym typeface="Symbol" pitchFamily="18" charset="2"/>
                </a:rPr>
                <a:t></a:t>
              </a:r>
            </a:p>
          </p:txBody>
        </p:sp>
      </p:grpSp>
      <p:grpSp>
        <p:nvGrpSpPr>
          <p:cNvPr id="14" name="Group 248"/>
          <p:cNvGrpSpPr>
            <a:grpSpLocks/>
          </p:cNvGrpSpPr>
          <p:nvPr/>
        </p:nvGrpSpPr>
        <p:grpSpPr bwMode="auto">
          <a:xfrm>
            <a:off x="2995613" y="1249363"/>
            <a:ext cx="2919412" cy="457200"/>
            <a:chOff x="1887" y="787"/>
            <a:chExt cx="1839" cy="288"/>
          </a:xfrm>
        </p:grpSpPr>
        <p:grpSp>
          <p:nvGrpSpPr>
            <p:cNvPr id="4110" name="Group 214"/>
            <p:cNvGrpSpPr>
              <a:grpSpLocks/>
            </p:cNvGrpSpPr>
            <p:nvPr/>
          </p:nvGrpSpPr>
          <p:grpSpPr bwMode="auto">
            <a:xfrm>
              <a:off x="1887" y="787"/>
              <a:ext cx="1839" cy="288"/>
              <a:chOff x="1887" y="787"/>
              <a:chExt cx="1839" cy="288"/>
            </a:xfrm>
          </p:grpSpPr>
          <p:sp>
            <p:nvSpPr>
              <p:cNvPr id="85203" name="Text Box 211"/>
              <p:cNvSpPr txBox="1">
                <a:spLocks noChangeArrowheads="1"/>
              </p:cNvSpPr>
              <p:nvPr/>
            </p:nvSpPr>
            <p:spPr bwMode="auto">
              <a:xfrm>
                <a:off x="1887" y="787"/>
                <a:ext cx="1839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000" b="1" i="0">
                    <a:solidFill>
                      <a:srgbClr val="CC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косоугольные, </a:t>
                </a:r>
                <a:r>
                  <a:rPr lang="en-US" sz="2000" b="1" i="0">
                    <a:solidFill>
                      <a:srgbClr val="CC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s </a:t>
                </a:r>
                <a:r>
                  <a:rPr lang="ru-RU" sz="2400" b="1" i="0">
                    <a:solidFill>
                      <a:srgbClr val="CC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sym typeface="Symbol" pitchFamily="18" charset="2"/>
                  </a:rPr>
                  <a:t></a:t>
                </a:r>
                <a:r>
                  <a:rPr lang="en-US" sz="2000" b="1" i="0">
                    <a:solidFill>
                      <a:srgbClr val="CC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 </a:t>
                </a:r>
                <a:r>
                  <a:rPr lang="ru-RU" sz="2000" b="1" i="0">
                    <a:solidFill>
                      <a:srgbClr val="CC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П</a:t>
                </a:r>
                <a:r>
                  <a:rPr lang="ru-RU" sz="1200" b="1" i="0">
                    <a:solidFill>
                      <a:srgbClr val="CC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 </a:t>
                </a:r>
                <a:r>
                  <a:rPr lang="ru-RU" sz="2400" b="1" i="0">
                    <a:solidFill>
                      <a:srgbClr val="CC3399"/>
                    </a:solidFill>
                    <a:latin typeface="Arial" charset="0"/>
                    <a:sym typeface="Symbol" pitchFamily="18" charset="2"/>
                  </a:rPr>
                  <a:t></a:t>
                </a:r>
              </a:p>
            </p:txBody>
          </p:sp>
          <p:sp>
            <p:nvSpPr>
              <p:cNvPr id="4113" name="Line 213"/>
              <p:cNvSpPr>
                <a:spLocks noChangeShapeType="1"/>
              </p:cNvSpPr>
              <p:nvPr/>
            </p:nvSpPr>
            <p:spPr bwMode="auto">
              <a:xfrm>
                <a:off x="3309" y="867"/>
                <a:ext cx="128" cy="169"/>
              </a:xfrm>
              <a:prstGeom prst="line">
                <a:avLst/>
              </a:prstGeom>
              <a:noFill/>
              <a:ln w="25400">
                <a:solidFill>
                  <a:srgbClr val="CC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ru-RU"/>
              </a:p>
            </p:txBody>
          </p:sp>
        </p:grpSp>
        <p:sp>
          <p:nvSpPr>
            <p:cNvPr id="4111" name="Line 246"/>
            <p:cNvSpPr>
              <a:spLocks noChangeShapeType="1"/>
            </p:cNvSpPr>
            <p:nvPr/>
          </p:nvSpPr>
          <p:spPr bwMode="auto">
            <a:xfrm>
              <a:off x="3165" y="885"/>
              <a:ext cx="119" cy="0"/>
            </a:xfrm>
            <a:prstGeom prst="line">
              <a:avLst/>
            </a:prstGeom>
            <a:noFill/>
            <a:ln w="19050">
              <a:solidFill>
                <a:srgbClr val="CC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  <p:grpSp>
        <p:nvGrpSpPr>
          <p:cNvPr id="16" name="Group 249"/>
          <p:cNvGrpSpPr>
            <a:grpSpLocks/>
          </p:cNvGrpSpPr>
          <p:nvPr/>
        </p:nvGrpSpPr>
        <p:grpSpPr bwMode="auto">
          <a:xfrm>
            <a:off x="6140450" y="1249363"/>
            <a:ext cx="3084513" cy="457200"/>
            <a:chOff x="3868" y="787"/>
            <a:chExt cx="1943" cy="288"/>
          </a:xfrm>
        </p:grpSpPr>
        <p:sp>
          <p:nvSpPr>
            <p:cNvPr id="85204" name="Text Box 212"/>
            <p:cNvSpPr txBox="1">
              <a:spLocks noChangeArrowheads="1"/>
            </p:cNvSpPr>
            <p:nvPr/>
          </p:nvSpPr>
          <p:spPr bwMode="auto">
            <a:xfrm>
              <a:off x="3868" y="787"/>
              <a:ext cx="194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ортогональные, </a:t>
              </a:r>
              <a:r>
                <a:rPr lang="en-US" sz="2000" b="1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s </a:t>
              </a:r>
              <a:r>
                <a:rPr lang="ru-RU" sz="2400" b="1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sym typeface="Symbol" pitchFamily="18" charset="2"/>
                </a:rPr>
                <a:t></a:t>
              </a:r>
              <a:r>
                <a:rPr lang="en-US" sz="2000" b="1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 </a:t>
              </a:r>
              <a:r>
                <a:rPr lang="ru-RU" sz="2000" b="1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П</a:t>
              </a:r>
              <a:r>
                <a:rPr lang="ru-RU" sz="1200">
                  <a:solidFill>
                    <a:srgbClr val="CC3399"/>
                  </a:solidFill>
                  <a:latin typeface="Arial" charset="0"/>
                </a:rPr>
                <a:t> </a:t>
              </a:r>
              <a:r>
                <a:rPr lang="ru-RU" sz="2400" b="1" i="0">
                  <a:solidFill>
                    <a:srgbClr val="CC3399"/>
                  </a:solidFill>
                  <a:latin typeface="Arial" charset="0"/>
                  <a:sym typeface="Symbol" pitchFamily="18" charset="2"/>
                </a:rPr>
                <a:t></a:t>
              </a:r>
            </a:p>
          </p:txBody>
        </p:sp>
        <p:sp>
          <p:nvSpPr>
            <p:cNvPr id="4109" name="Line 247"/>
            <p:cNvSpPr>
              <a:spLocks noChangeShapeType="1"/>
            </p:cNvSpPr>
            <p:nvPr/>
          </p:nvSpPr>
          <p:spPr bwMode="auto">
            <a:xfrm>
              <a:off x="5249" y="885"/>
              <a:ext cx="119" cy="0"/>
            </a:xfrm>
            <a:prstGeom prst="line">
              <a:avLst/>
            </a:prstGeom>
            <a:noFill/>
            <a:ln w="19050">
              <a:solidFill>
                <a:srgbClr val="CC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3"/>
          <p:cNvSpPr>
            <a:spLocks noChangeAspect="1" noChangeArrowheads="1"/>
          </p:cNvSpPr>
          <p:nvPr/>
        </p:nvSpPr>
        <p:spPr bwMode="auto">
          <a:xfrm flipH="1">
            <a:off x="588963" y="3441700"/>
            <a:ext cx="3822700" cy="1474788"/>
          </a:xfrm>
          <a:prstGeom prst="parallelogram">
            <a:avLst>
              <a:gd name="adj" fmla="val 7875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149225" y="4933719"/>
            <a:ext cx="8753475" cy="1979003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>
              <a:defRPr/>
            </a:pPr>
            <a:r>
              <a:rPr lang="ru-RU" sz="1200" b="1" i="0" dirty="0">
                <a:solidFill>
                  <a:srgbClr val="800080"/>
                </a:solidFill>
                <a:latin typeface="Arial" charset="0"/>
              </a:rPr>
              <a:t>Прямая задача – изобразить на чертеже положение точки. Произвольной точке пространства </a:t>
            </a:r>
            <a:r>
              <a:rPr lang="ru-RU" sz="12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200" b="1" i="0" dirty="0">
                <a:solidFill>
                  <a:srgbClr val="800080"/>
                </a:solidFill>
                <a:latin typeface="Arial" charset="0"/>
              </a:rPr>
              <a:t> на плоскости проекций соответствует ее единственное изображение –</a:t>
            </a:r>
            <a:r>
              <a:rPr lang="ru-RU" sz="1200" dirty="0">
                <a:latin typeface="Arial" charset="0"/>
              </a:rPr>
              <a:t> </a:t>
            </a:r>
            <a:r>
              <a:rPr lang="ru-RU" sz="1200" b="1" i="0" dirty="0">
                <a:solidFill>
                  <a:srgbClr val="800080"/>
                </a:solidFill>
                <a:latin typeface="Arial" charset="0"/>
              </a:rPr>
              <a:t> проекция </a:t>
            </a:r>
            <a:r>
              <a:rPr lang="ru-RU" sz="12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200" b="1" baseline="-20000" dirty="0">
                <a:solidFill>
                  <a:srgbClr val="800080"/>
                </a:solidFill>
                <a:latin typeface="GOST type B" pitchFamily="34" charset="0"/>
              </a:rPr>
              <a:t>1</a:t>
            </a:r>
            <a:r>
              <a:rPr lang="en-US" sz="1200" b="1" baseline="-20000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1200" b="1" i="0" dirty="0">
                <a:solidFill>
                  <a:srgbClr val="800080"/>
                </a:solidFill>
                <a:latin typeface="Arial" charset="0"/>
              </a:rPr>
              <a:t>. Проецирование на одну плоскость проекций дает решение прямой задачи. </a:t>
            </a:r>
          </a:p>
          <a:p>
            <a:pPr>
              <a:defRPr/>
            </a:pPr>
            <a:r>
              <a:rPr lang="ru-RU" sz="1200" b="1" i="0" dirty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Метод ортогонального проецирования:</a:t>
            </a:r>
          </a:p>
          <a:p>
            <a:pPr>
              <a:buFontTx/>
              <a:buChar char="•"/>
              <a:defRPr/>
            </a:pPr>
            <a:r>
              <a:rPr lang="ru-RU" sz="1200" b="1" i="0" dirty="0">
                <a:solidFill>
                  <a:schemeClr val="tx1"/>
                </a:solidFill>
                <a:latin typeface="Arial" charset="0"/>
              </a:rPr>
              <a:t> плоскости проекций перпендикулярны между собой;</a:t>
            </a:r>
          </a:p>
          <a:p>
            <a:pPr>
              <a:buFontTx/>
              <a:buChar char="•"/>
              <a:defRPr/>
            </a:pPr>
            <a:r>
              <a:rPr lang="ru-RU" sz="1200" b="1" i="0" dirty="0">
                <a:solidFill>
                  <a:schemeClr val="tx1"/>
                </a:solidFill>
                <a:latin typeface="Arial" charset="0"/>
              </a:rPr>
              <a:t> проецирующие лучи перпендикулярны плоскости проекций.</a:t>
            </a:r>
          </a:p>
          <a:p>
            <a:r>
              <a:rPr lang="ru-RU" sz="1200" b="1" i="0" dirty="0">
                <a:solidFill>
                  <a:schemeClr val="accent2"/>
                </a:solidFill>
                <a:latin typeface="Arial" charset="0"/>
              </a:rPr>
              <a:t>Для однозначного определения положения точки в пространстве необходимо задать на чертеже</a:t>
            </a:r>
            <a:r>
              <a:rPr lang="ru-RU" sz="1200" dirty="0">
                <a:latin typeface="Arial" charset="0"/>
              </a:rPr>
              <a:t> </a:t>
            </a:r>
            <a:r>
              <a:rPr lang="ru-RU" sz="1200" b="1" i="0" dirty="0">
                <a:solidFill>
                  <a:schemeClr val="accent2"/>
                </a:solidFill>
                <a:latin typeface="Arial" charset="0"/>
              </a:rPr>
              <a:t>минимум </a:t>
            </a:r>
            <a:r>
              <a:rPr lang="ru-RU" sz="1200" b="1" i="0" dirty="0">
                <a:solidFill>
                  <a:srgbClr val="CC3399"/>
                </a:solidFill>
                <a:latin typeface="Arial" charset="0"/>
              </a:rPr>
              <a:t>две ее ортогональные проекции</a:t>
            </a:r>
          </a:p>
          <a:p>
            <a:pPr>
              <a:defRPr/>
            </a:pPr>
            <a:endParaRPr lang="ru-RU" sz="1400" b="1" i="0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90000"/>
              </a:lnSpc>
            </a:pPr>
            <a:endParaRPr lang="ru-RU" sz="1400" b="1" i="0" dirty="0">
              <a:solidFill>
                <a:srgbClr val="800080"/>
              </a:solidFill>
              <a:latin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354263" y="2825750"/>
            <a:ext cx="71437" cy="1111250"/>
            <a:chOff x="1683" y="2271"/>
            <a:chExt cx="45" cy="700"/>
          </a:xfrm>
        </p:grpSpPr>
        <p:sp>
          <p:nvSpPr>
            <p:cNvPr id="5148" name="Line 9"/>
            <p:cNvSpPr>
              <a:spLocks noChangeAspect="1" noChangeShapeType="1"/>
            </p:cNvSpPr>
            <p:nvPr/>
          </p:nvSpPr>
          <p:spPr bwMode="auto">
            <a:xfrm>
              <a:off x="1704" y="2271"/>
              <a:ext cx="0" cy="700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149" name="Group 10"/>
            <p:cNvGrpSpPr>
              <a:grpSpLocks noChangeAspect="1"/>
            </p:cNvGrpSpPr>
            <p:nvPr/>
          </p:nvGrpSpPr>
          <p:grpSpPr bwMode="auto">
            <a:xfrm rot="5400000">
              <a:off x="1676" y="2565"/>
              <a:ext cx="59" cy="45"/>
              <a:chOff x="2533" y="2425"/>
              <a:chExt cx="45" cy="35"/>
            </a:xfrm>
          </p:grpSpPr>
          <p:sp>
            <p:nvSpPr>
              <p:cNvPr id="5150" name="Line 11"/>
              <p:cNvSpPr>
                <a:spLocks noChangeAspect="1" noChangeShapeType="1"/>
              </p:cNvSpPr>
              <p:nvPr/>
            </p:nvSpPr>
            <p:spPr bwMode="auto">
              <a:xfrm>
                <a:off x="2533" y="2425"/>
                <a:ext cx="45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51" name="Line 12"/>
              <p:cNvSpPr>
                <a:spLocks noChangeAspect="1" noChangeShapeType="1"/>
              </p:cNvSpPr>
              <p:nvPr/>
            </p:nvSpPr>
            <p:spPr bwMode="auto">
              <a:xfrm flipH="1">
                <a:off x="2533" y="2443"/>
                <a:ext cx="45" cy="17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5125" name="Group 13"/>
          <p:cNvGrpSpPr>
            <a:grpSpLocks/>
          </p:cNvGrpSpPr>
          <p:nvPr/>
        </p:nvGrpSpPr>
        <p:grpSpPr bwMode="auto">
          <a:xfrm>
            <a:off x="2273300" y="2192338"/>
            <a:ext cx="465138" cy="665162"/>
            <a:chOff x="1632" y="1872"/>
            <a:chExt cx="293" cy="419"/>
          </a:xfrm>
        </p:grpSpPr>
        <p:sp>
          <p:nvSpPr>
            <p:cNvPr id="5146" name="Oval 14"/>
            <p:cNvSpPr>
              <a:spLocks noChangeAspect="1" noChangeArrowheads="1"/>
            </p:cNvSpPr>
            <p:nvPr/>
          </p:nvSpPr>
          <p:spPr bwMode="auto">
            <a:xfrm>
              <a:off x="1666" y="2220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7" name="Text Box 15"/>
            <p:cNvSpPr txBox="1">
              <a:spLocks noChangeAspect="1" noChangeArrowheads="1"/>
            </p:cNvSpPr>
            <p:nvPr/>
          </p:nvSpPr>
          <p:spPr bwMode="auto">
            <a:xfrm>
              <a:off x="1632" y="1872"/>
              <a:ext cx="293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600" b="1">
                  <a:latin typeface="GOST type B" pitchFamily="34" charset="0"/>
                </a:rPr>
                <a:t>A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sp>
        <p:nvSpPr>
          <p:cNvPr id="81941" name="Rectangle 21"/>
          <p:cNvSpPr>
            <a:spLocks noChangeArrowheads="1"/>
          </p:cNvSpPr>
          <p:nvPr/>
        </p:nvSpPr>
        <p:spPr bwMode="auto">
          <a:xfrm>
            <a:off x="673100" y="0"/>
            <a:ext cx="775652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600" b="1" i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Ортогональное проецирование</a:t>
            </a:r>
          </a:p>
        </p:txBody>
      </p:sp>
      <p:grpSp>
        <p:nvGrpSpPr>
          <p:cNvPr id="5127" name="Group 28"/>
          <p:cNvGrpSpPr>
            <a:grpSpLocks/>
          </p:cNvGrpSpPr>
          <p:nvPr/>
        </p:nvGrpSpPr>
        <p:grpSpPr bwMode="auto">
          <a:xfrm rot="-851333">
            <a:off x="1639888" y="4405313"/>
            <a:ext cx="696912" cy="555625"/>
            <a:chOff x="235" y="1132"/>
            <a:chExt cx="395" cy="350"/>
          </a:xfrm>
        </p:grpSpPr>
        <p:sp>
          <p:nvSpPr>
            <p:cNvPr id="5144" name="Text Box 29"/>
            <p:cNvSpPr txBox="1">
              <a:spLocks noChangeAspect="1" noChangeArrowheads="1"/>
            </p:cNvSpPr>
            <p:nvPr/>
          </p:nvSpPr>
          <p:spPr bwMode="auto">
            <a:xfrm>
              <a:off x="235" y="1132"/>
              <a:ext cx="31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b="1" i="0">
                  <a:solidFill>
                    <a:schemeClr val="tx1"/>
                  </a:solidFill>
                  <a:latin typeface="GOST type B" pitchFamily="34" charset="0"/>
                </a:rPr>
                <a:t>П</a:t>
              </a:r>
              <a:endParaRPr lang="ru-RU" sz="24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5145" name="Text Box 30"/>
            <p:cNvSpPr txBox="1">
              <a:spLocks noChangeAspect="1" noChangeArrowheads="1"/>
            </p:cNvSpPr>
            <p:nvPr/>
          </p:nvSpPr>
          <p:spPr bwMode="auto">
            <a:xfrm>
              <a:off x="371" y="1270"/>
              <a:ext cx="25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1600" b="1" i="0">
                  <a:solidFill>
                    <a:schemeClr val="tx1"/>
                  </a:solidFill>
                  <a:latin typeface="GOST type B" pitchFamily="34" charset="0"/>
                </a:rPr>
                <a:t>1</a:t>
              </a:r>
              <a:endParaRPr lang="ru-RU" sz="24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2336800" y="3692525"/>
            <a:ext cx="596900" cy="635000"/>
            <a:chOff x="1472" y="2326"/>
            <a:chExt cx="376" cy="400"/>
          </a:xfrm>
        </p:grpSpPr>
        <p:grpSp>
          <p:nvGrpSpPr>
            <p:cNvPr id="5140" name="Group 31"/>
            <p:cNvGrpSpPr>
              <a:grpSpLocks/>
            </p:cNvGrpSpPr>
            <p:nvPr/>
          </p:nvGrpSpPr>
          <p:grpSpPr bwMode="auto">
            <a:xfrm>
              <a:off x="1496" y="2326"/>
              <a:ext cx="352" cy="400"/>
              <a:chOff x="1200" y="1488"/>
              <a:chExt cx="352" cy="400"/>
            </a:xfrm>
          </p:grpSpPr>
          <p:sp>
            <p:nvSpPr>
              <p:cNvPr id="5142" name="Text Box 32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200" b="1"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5143" name="Text Box 33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 b="1">
                    <a:latin typeface="GOST type B" pitchFamily="34" charset="0"/>
                  </a:rPr>
                  <a:t>1</a:t>
                </a:r>
                <a:endParaRPr lang="ru-RU" sz="2400">
                  <a:latin typeface="GOST type B" pitchFamily="34" charset="0"/>
                </a:endParaRPr>
              </a:p>
            </p:txBody>
          </p:sp>
        </p:grpSp>
        <p:sp>
          <p:nvSpPr>
            <p:cNvPr id="5141" name="Oval 34"/>
            <p:cNvSpPr>
              <a:spLocks noChangeAspect="1" noChangeArrowheads="1"/>
            </p:cNvSpPr>
            <p:nvPr/>
          </p:nvSpPr>
          <p:spPr bwMode="auto">
            <a:xfrm>
              <a:off x="1472" y="2437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5143500" y="1901825"/>
            <a:ext cx="3759200" cy="2647950"/>
            <a:chOff x="3392" y="1190"/>
            <a:chExt cx="2368" cy="1668"/>
          </a:xfrm>
        </p:grpSpPr>
        <p:sp>
          <p:nvSpPr>
            <p:cNvPr id="81943" name="Text Box 23"/>
            <p:cNvSpPr txBox="1">
              <a:spLocks noChangeArrowheads="1"/>
            </p:cNvSpPr>
            <p:nvPr/>
          </p:nvSpPr>
          <p:spPr bwMode="auto">
            <a:xfrm>
              <a:off x="3392" y="1190"/>
              <a:ext cx="2368" cy="1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400" b="1" i="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При ортогональном </a:t>
              </a:r>
            </a:p>
            <a:p>
              <a:pPr>
                <a:defRPr/>
              </a:pPr>
              <a:r>
                <a:rPr lang="ru-RU" sz="2400" b="1" i="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проецировании </a:t>
              </a:r>
            </a:p>
            <a:p>
              <a:pPr>
                <a:defRPr/>
              </a:pPr>
              <a:r>
                <a:rPr lang="ru-RU" sz="2400" b="1" i="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проецирующие лучи </a:t>
              </a:r>
              <a:r>
                <a:rPr lang="en-US" sz="2400" b="1" i="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s</a:t>
              </a:r>
              <a:endParaRPr lang="ru-RU" sz="2400" b="1" i="0" dirty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  <a:p>
              <a:pPr>
                <a:defRPr/>
              </a:pPr>
              <a:r>
                <a:rPr lang="ru-RU" sz="2400" b="1" i="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перпендикулярны</a:t>
              </a:r>
            </a:p>
            <a:p>
              <a:pPr>
                <a:defRPr/>
              </a:pPr>
              <a:r>
                <a:rPr lang="ru-RU" sz="2400" b="1" i="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плоскости проекций</a:t>
              </a:r>
              <a:r>
                <a:rPr lang="en-US" sz="2400" b="1" i="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 </a:t>
              </a:r>
              <a:r>
                <a:rPr lang="ru-RU" sz="2400" b="1" i="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П</a:t>
              </a:r>
              <a:r>
                <a:rPr lang="ru-RU" sz="2400" b="1" i="0" baseline="-2000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1 </a:t>
              </a:r>
              <a:r>
                <a:rPr lang="ru-RU" sz="2400" b="1" i="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 и параллельны между собой</a:t>
              </a:r>
            </a:p>
          </p:txBody>
        </p:sp>
        <p:sp>
          <p:nvSpPr>
            <p:cNvPr id="5139" name="Line 36"/>
            <p:cNvSpPr>
              <a:spLocks noChangeShapeType="1"/>
            </p:cNvSpPr>
            <p:nvPr/>
          </p:nvSpPr>
          <p:spPr bwMode="auto">
            <a:xfrm>
              <a:off x="5479" y="1714"/>
              <a:ext cx="133" cy="0"/>
            </a:xfrm>
            <a:prstGeom prst="line">
              <a:avLst/>
            </a:prstGeom>
            <a:noFill/>
            <a:ln w="28575">
              <a:solidFill>
                <a:srgbClr val="CC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  <p:grpSp>
        <p:nvGrpSpPr>
          <p:cNvPr id="5130" name="Group 39"/>
          <p:cNvGrpSpPr>
            <a:grpSpLocks/>
          </p:cNvGrpSpPr>
          <p:nvPr/>
        </p:nvGrpSpPr>
        <p:grpSpPr bwMode="auto">
          <a:xfrm rot="1492750">
            <a:off x="1671638" y="2551113"/>
            <a:ext cx="252412" cy="468312"/>
            <a:chOff x="653" y="1461"/>
            <a:chExt cx="159" cy="295"/>
          </a:xfrm>
        </p:grpSpPr>
        <p:sp>
          <p:nvSpPr>
            <p:cNvPr id="5134" name="Line 40"/>
            <p:cNvSpPr>
              <a:spLocks noChangeShapeType="1"/>
            </p:cNvSpPr>
            <p:nvPr/>
          </p:nvSpPr>
          <p:spPr bwMode="auto">
            <a:xfrm>
              <a:off x="653" y="1461"/>
              <a:ext cx="139" cy="28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35" name="Group 41"/>
            <p:cNvGrpSpPr>
              <a:grpSpLocks noChangeAspect="1"/>
            </p:cNvGrpSpPr>
            <p:nvPr/>
          </p:nvGrpSpPr>
          <p:grpSpPr bwMode="auto">
            <a:xfrm rot="3829671" flipV="1">
              <a:off x="715" y="1659"/>
              <a:ext cx="110" cy="84"/>
              <a:chOff x="2533" y="2425"/>
              <a:chExt cx="45" cy="35"/>
            </a:xfrm>
          </p:grpSpPr>
          <p:sp>
            <p:nvSpPr>
              <p:cNvPr id="5136" name="Line 42"/>
              <p:cNvSpPr>
                <a:spLocks noChangeAspect="1" noChangeShapeType="1"/>
              </p:cNvSpPr>
              <p:nvPr/>
            </p:nvSpPr>
            <p:spPr bwMode="auto">
              <a:xfrm>
                <a:off x="2533" y="2425"/>
                <a:ext cx="45" cy="18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7" name="Line 43"/>
              <p:cNvSpPr>
                <a:spLocks noChangeAspect="1" noChangeShapeType="1"/>
              </p:cNvSpPr>
              <p:nvPr/>
            </p:nvSpPr>
            <p:spPr bwMode="auto">
              <a:xfrm flipH="1">
                <a:off x="2533" y="2443"/>
                <a:ext cx="45" cy="17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5131" name="Group 44"/>
          <p:cNvGrpSpPr>
            <a:grpSpLocks/>
          </p:cNvGrpSpPr>
          <p:nvPr/>
        </p:nvGrpSpPr>
        <p:grpSpPr bwMode="auto">
          <a:xfrm>
            <a:off x="1343025" y="2366963"/>
            <a:ext cx="527050" cy="579437"/>
            <a:chOff x="5209" y="1652"/>
            <a:chExt cx="332" cy="365"/>
          </a:xfrm>
        </p:grpSpPr>
        <p:sp>
          <p:nvSpPr>
            <p:cNvPr id="5132" name="Text Box 45"/>
            <p:cNvSpPr txBox="1">
              <a:spLocks noChangeAspect="1" noChangeArrowheads="1"/>
            </p:cNvSpPr>
            <p:nvPr/>
          </p:nvSpPr>
          <p:spPr bwMode="auto">
            <a:xfrm>
              <a:off x="5209" y="1652"/>
              <a:ext cx="33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solidFill>
                    <a:schemeClr val="accent2"/>
                  </a:solidFill>
                  <a:latin typeface="GOST type B" pitchFamily="34" charset="0"/>
                </a:rPr>
                <a:t>s</a:t>
              </a:r>
              <a:endParaRPr lang="ru-RU" sz="3200">
                <a:solidFill>
                  <a:schemeClr val="accent2"/>
                </a:solidFill>
                <a:latin typeface="GOST type B" pitchFamily="34" charset="0"/>
              </a:endParaRPr>
            </a:p>
          </p:txBody>
        </p:sp>
        <p:sp>
          <p:nvSpPr>
            <p:cNvPr id="5133" name="Line 46"/>
            <p:cNvSpPr>
              <a:spLocks noChangeShapeType="1"/>
            </p:cNvSpPr>
            <p:nvPr/>
          </p:nvSpPr>
          <p:spPr bwMode="auto">
            <a:xfrm>
              <a:off x="5296" y="1763"/>
              <a:ext cx="13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1"/>
          <p:cNvSpPr txBox="1">
            <a:spLocks noChangeArrowheads="1"/>
          </p:cNvSpPr>
          <p:nvPr/>
        </p:nvSpPr>
        <p:spPr bwMode="auto">
          <a:xfrm>
            <a:off x="390525" y="5667375"/>
            <a:ext cx="8753475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>
              <a:lnSpc>
                <a:spcPct val="95000"/>
              </a:lnSpc>
            </a:pP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Используются три основные взаимно перпендикулярные плоскости проекций: </a:t>
            </a:r>
            <a:r>
              <a:rPr lang="ru-RU" sz="2000" b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baseline="-20000">
                <a:solidFill>
                  <a:srgbClr val="800080"/>
                </a:solidFill>
                <a:latin typeface="GOST type B" pitchFamily="34" charset="0"/>
              </a:rPr>
              <a:t>1</a:t>
            </a: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 - горизонтальная; </a:t>
            </a:r>
            <a:r>
              <a:rPr lang="ru-RU" sz="2000" b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baseline="-20000">
                <a:solidFill>
                  <a:srgbClr val="800080"/>
                </a:solidFill>
                <a:latin typeface="GOST type B" pitchFamily="34" charset="0"/>
              </a:rPr>
              <a:t>2</a:t>
            </a:r>
            <a:r>
              <a:rPr lang="ru-RU" sz="2000" b="1" i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- фронтальная; </a:t>
            </a:r>
            <a:r>
              <a:rPr lang="ru-RU" sz="2000" b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baseline="-25000">
                <a:solidFill>
                  <a:srgbClr val="800080"/>
                </a:solidFill>
                <a:latin typeface="GOST type B" pitchFamily="34" charset="0"/>
              </a:rPr>
              <a:t>3</a:t>
            </a: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 - профильная. Плоскостей проекций пересекаются по осям </a:t>
            </a:r>
            <a:r>
              <a:rPr lang="ru-RU" sz="2000" b="1">
                <a:solidFill>
                  <a:srgbClr val="800080"/>
                </a:solidFill>
                <a:latin typeface="GOST type B" pitchFamily="34" charset="0"/>
              </a:rPr>
              <a:t>Оx</a:t>
            </a:r>
            <a:r>
              <a:rPr lang="ru-RU" sz="1800" b="1">
                <a:solidFill>
                  <a:srgbClr val="800080"/>
                </a:solidFill>
                <a:latin typeface="GOST type B" pitchFamily="34" charset="0"/>
              </a:rPr>
              <a:t>, </a:t>
            </a:r>
            <a:r>
              <a:rPr lang="ru-RU" sz="2000" b="1">
                <a:solidFill>
                  <a:srgbClr val="800080"/>
                </a:solidFill>
                <a:latin typeface="GOST type B" pitchFamily="34" charset="0"/>
              </a:rPr>
              <a:t>Оy</a:t>
            </a:r>
            <a:r>
              <a:rPr lang="ru-RU" sz="1800" b="1">
                <a:solidFill>
                  <a:srgbClr val="800080"/>
                </a:solidFill>
                <a:latin typeface="GOST type B" pitchFamily="34" charset="0"/>
              </a:rPr>
              <a:t>, </a:t>
            </a:r>
            <a:r>
              <a:rPr lang="ru-RU" sz="2000" b="1">
                <a:solidFill>
                  <a:srgbClr val="800080"/>
                </a:solidFill>
                <a:latin typeface="GOST type B" pitchFamily="34" charset="0"/>
              </a:rPr>
              <a:t>Оz</a:t>
            </a:r>
            <a:r>
              <a:rPr lang="ru-RU" sz="1800" b="1" i="0">
                <a:solidFill>
                  <a:srgbClr val="800080"/>
                </a:solidFill>
                <a:latin typeface="Arial" charset="0"/>
              </a:rPr>
              <a:t>  декартовой системы координат</a:t>
            </a:r>
            <a:endParaRPr lang="ru-RU" sz="2400" b="1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171" name="Text Box 63"/>
          <p:cNvSpPr txBox="1">
            <a:spLocks noChangeArrowheads="1"/>
          </p:cNvSpPr>
          <p:nvPr/>
        </p:nvSpPr>
        <p:spPr bwMode="auto">
          <a:xfrm>
            <a:off x="0" y="777875"/>
            <a:ext cx="4448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400" b="1" i="0">
                <a:solidFill>
                  <a:srgbClr val="FF66CC"/>
                </a:solidFill>
                <a:latin typeface="Arial" charset="0"/>
              </a:rPr>
              <a:t>Пространственная картина</a:t>
            </a:r>
          </a:p>
        </p:txBody>
      </p:sp>
      <p:sp>
        <p:nvSpPr>
          <p:cNvPr id="61561" name="Rectangle 121"/>
          <p:cNvSpPr>
            <a:spLocks noChangeArrowheads="1"/>
          </p:cNvSpPr>
          <p:nvPr/>
        </p:nvSpPr>
        <p:spPr bwMode="auto">
          <a:xfrm>
            <a:off x="-144463" y="0"/>
            <a:ext cx="9477376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ru-RU" sz="3200" b="1" i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Точка в системе трех  плоскостей  проекций</a:t>
            </a:r>
          </a:p>
        </p:txBody>
      </p:sp>
      <p:grpSp>
        <p:nvGrpSpPr>
          <p:cNvPr id="7173" name="Group 123"/>
          <p:cNvGrpSpPr>
            <a:grpSpLocks/>
          </p:cNvGrpSpPr>
          <p:nvPr/>
        </p:nvGrpSpPr>
        <p:grpSpPr bwMode="auto">
          <a:xfrm>
            <a:off x="0" y="1136650"/>
            <a:ext cx="4572000" cy="4527550"/>
            <a:chOff x="0" y="716"/>
            <a:chExt cx="2880" cy="2852"/>
          </a:xfrm>
        </p:grpSpPr>
        <p:grpSp>
          <p:nvGrpSpPr>
            <p:cNvPr id="7174" name="Group 119"/>
            <p:cNvGrpSpPr>
              <a:grpSpLocks/>
            </p:cNvGrpSpPr>
            <p:nvPr/>
          </p:nvGrpSpPr>
          <p:grpSpPr bwMode="auto">
            <a:xfrm>
              <a:off x="0" y="716"/>
              <a:ext cx="2880" cy="2775"/>
              <a:chOff x="0" y="716"/>
              <a:chExt cx="2880" cy="2775"/>
            </a:xfrm>
          </p:grpSpPr>
          <p:grpSp>
            <p:nvGrpSpPr>
              <p:cNvPr id="7176" name="Group 116"/>
              <p:cNvGrpSpPr>
                <a:grpSpLocks/>
              </p:cNvGrpSpPr>
              <p:nvPr/>
            </p:nvGrpSpPr>
            <p:grpSpPr bwMode="auto">
              <a:xfrm>
                <a:off x="0" y="901"/>
                <a:ext cx="2880" cy="2590"/>
                <a:chOff x="0" y="901"/>
                <a:chExt cx="2880" cy="2590"/>
              </a:xfrm>
            </p:grpSpPr>
            <p:sp>
              <p:nvSpPr>
                <p:cNvPr id="7179" name="Text Box 9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636" y="3203"/>
                  <a:ext cx="244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2400" b="1">
                      <a:solidFill>
                        <a:schemeClr val="tx1"/>
                      </a:solidFill>
                      <a:latin typeface="GOST type B" pitchFamily="34" charset="0"/>
                    </a:rPr>
                    <a:t>y</a:t>
                  </a:r>
                  <a:endParaRPr lang="ru-RU" sz="18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grpSp>
              <p:nvGrpSpPr>
                <p:cNvPr id="7180" name="Group 93"/>
                <p:cNvGrpSpPr>
                  <a:grpSpLocks/>
                </p:cNvGrpSpPr>
                <p:nvPr/>
              </p:nvGrpSpPr>
              <p:grpSpPr bwMode="auto">
                <a:xfrm>
                  <a:off x="345" y="901"/>
                  <a:ext cx="2306" cy="2348"/>
                  <a:chOff x="729" y="1218"/>
                  <a:chExt cx="2306" cy="2348"/>
                </a:xfrm>
              </p:grpSpPr>
              <p:grpSp>
                <p:nvGrpSpPr>
                  <p:cNvPr id="7186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729" y="1218"/>
                    <a:ext cx="1529" cy="1398"/>
                    <a:chOff x="729" y="1218"/>
                    <a:chExt cx="1529" cy="1398"/>
                  </a:xfrm>
                </p:grpSpPr>
                <p:sp>
                  <p:nvSpPr>
                    <p:cNvPr id="7197" name="Rectangle 9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60" y="1268"/>
                      <a:ext cx="1498" cy="1348"/>
                    </a:xfrm>
                    <a:prstGeom prst="rect">
                      <a:avLst/>
                    </a:prstGeom>
                    <a:solidFill>
                      <a:srgbClr val="66FF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/>
                      <a:endParaRPr lang="ru-RU" sz="2400" i="0">
                        <a:solidFill>
                          <a:schemeClr val="tx1"/>
                        </a:solidFill>
                        <a:latin typeface="GOST type B" pitchFamily="34" charset="0"/>
                      </a:endParaRPr>
                    </a:p>
                  </p:txBody>
                </p:sp>
                <p:grpSp>
                  <p:nvGrpSpPr>
                    <p:cNvPr id="7198" name="Group 9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29" y="1218"/>
                      <a:ext cx="394" cy="351"/>
                      <a:chOff x="236" y="1132"/>
                      <a:chExt cx="394" cy="351"/>
                    </a:xfrm>
                  </p:grpSpPr>
                  <p:sp>
                    <p:nvSpPr>
                      <p:cNvPr id="7199" name="Text Box 97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36" y="1132"/>
                        <a:ext cx="313" cy="3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1pPr>
                        <a:lvl2pPr marL="742950" indent="-28575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2pPr>
                        <a:lvl3pPr marL="11430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3pPr>
                        <a:lvl4pPr marL="16002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4pPr>
                        <a:lvl5pPr marL="20574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9pPr>
                      </a:lstStyle>
                      <a:p>
                        <a:r>
                          <a:rPr lang="ru-RU" b="1">
                            <a:solidFill>
                              <a:schemeClr val="tx1"/>
                            </a:solidFill>
                            <a:latin typeface="GOST type B" pitchFamily="34" charset="0"/>
                          </a:rPr>
                          <a:t>П</a:t>
                        </a:r>
                        <a:endParaRPr lang="ru-RU" sz="2400">
                          <a:solidFill>
                            <a:schemeClr val="tx1"/>
                          </a:solidFill>
                          <a:latin typeface="GOST type B" pitchFamily="34" charset="0"/>
                        </a:endParaRPr>
                      </a:p>
                    </p:txBody>
                  </p:sp>
                  <p:sp>
                    <p:nvSpPr>
                      <p:cNvPr id="7200" name="Text Box 98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1" y="1271"/>
                        <a:ext cx="259" cy="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1pPr>
                        <a:lvl2pPr marL="742950" indent="-28575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2pPr>
                        <a:lvl3pPr marL="11430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3pPr>
                        <a:lvl4pPr marL="16002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4pPr>
                        <a:lvl5pPr marL="20574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9pPr>
                      </a:lstStyle>
                      <a:p>
                        <a:r>
                          <a:rPr lang="ru-RU" sz="1600" b="1">
                            <a:solidFill>
                              <a:schemeClr val="tx1"/>
                            </a:solidFill>
                            <a:latin typeface="GOST type B" pitchFamily="34" charset="0"/>
                          </a:rPr>
                          <a:t>2</a:t>
                        </a:r>
                        <a:endParaRPr lang="ru-RU" sz="2400">
                          <a:solidFill>
                            <a:schemeClr val="tx1"/>
                          </a:solidFill>
                          <a:latin typeface="GOST type B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7187" name="Group 99"/>
                  <p:cNvGrpSpPr>
                    <a:grpSpLocks/>
                  </p:cNvGrpSpPr>
                  <p:nvPr/>
                </p:nvGrpSpPr>
                <p:grpSpPr bwMode="auto">
                  <a:xfrm>
                    <a:off x="755" y="2609"/>
                    <a:ext cx="2168" cy="957"/>
                    <a:chOff x="755" y="2609"/>
                    <a:chExt cx="2168" cy="957"/>
                  </a:xfrm>
                </p:grpSpPr>
                <p:sp>
                  <p:nvSpPr>
                    <p:cNvPr id="7193" name="AutoShape 100"/>
                    <p:cNvSpPr>
                      <a:spLocks noChangeAspect="1" noChangeArrowheads="1"/>
                    </p:cNvSpPr>
                    <p:nvPr/>
                  </p:nvSpPr>
                  <p:spPr bwMode="auto">
                    <a:xfrm flipH="1">
                      <a:off x="755" y="2609"/>
                      <a:ext cx="2168" cy="929"/>
                    </a:xfrm>
                    <a:prstGeom prst="parallelogram">
                      <a:avLst>
                        <a:gd name="adj" fmla="val 70908"/>
                      </a:avLst>
                    </a:pr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7194" name="Group 101"/>
                    <p:cNvGrpSpPr>
                      <a:grpSpLocks/>
                    </p:cNvGrpSpPr>
                    <p:nvPr/>
                  </p:nvGrpSpPr>
                  <p:grpSpPr bwMode="auto">
                    <a:xfrm rot="-851333">
                      <a:off x="1351" y="3216"/>
                      <a:ext cx="395" cy="350"/>
                      <a:chOff x="235" y="1132"/>
                      <a:chExt cx="395" cy="350"/>
                    </a:xfrm>
                  </p:grpSpPr>
                  <p:sp>
                    <p:nvSpPr>
                      <p:cNvPr id="7195" name="Text Box 102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35" y="1132"/>
                        <a:ext cx="313" cy="3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1pPr>
                        <a:lvl2pPr marL="742950" indent="-28575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2pPr>
                        <a:lvl3pPr marL="11430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3pPr>
                        <a:lvl4pPr marL="16002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4pPr>
                        <a:lvl5pPr marL="20574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9pPr>
                      </a:lstStyle>
                      <a:p>
                        <a:r>
                          <a:rPr lang="ru-RU" b="1" i="0">
                            <a:solidFill>
                              <a:schemeClr val="tx1"/>
                            </a:solidFill>
                            <a:latin typeface="GOST type B" pitchFamily="34" charset="0"/>
                          </a:rPr>
                          <a:t>П</a:t>
                        </a:r>
                        <a:endParaRPr lang="ru-RU" sz="2400">
                          <a:solidFill>
                            <a:schemeClr val="tx1"/>
                          </a:solidFill>
                          <a:latin typeface="GOST type B" pitchFamily="34" charset="0"/>
                        </a:endParaRPr>
                      </a:p>
                    </p:txBody>
                  </p:sp>
                  <p:sp>
                    <p:nvSpPr>
                      <p:cNvPr id="7196" name="Text Box 103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1" y="1270"/>
                        <a:ext cx="259" cy="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1pPr>
                        <a:lvl2pPr marL="742950" indent="-28575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2pPr>
                        <a:lvl3pPr marL="11430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3pPr>
                        <a:lvl4pPr marL="16002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4pPr>
                        <a:lvl5pPr marL="20574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9pPr>
                      </a:lstStyle>
                      <a:p>
                        <a:r>
                          <a:rPr lang="ru-RU" sz="1600" b="1" i="0">
                            <a:solidFill>
                              <a:schemeClr val="tx1"/>
                            </a:solidFill>
                            <a:latin typeface="GOST type B" pitchFamily="34" charset="0"/>
                          </a:rPr>
                          <a:t>1</a:t>
                        </a:r>
                        <a:endParaRPr lang="ru-RU" sz="2400">
                          <a:solidFill>
                            <a:schemeClr val="tx1"/>
                          </a:solidFill>
                          <a:latin typeface="GOST type B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718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254" y="1259"/>
                    <a:ext cx="781" cy="2280"/>
                    <a:chOff x="2254" y="1259"/>
                    <a:chExt cx="781" cy="2280"/>
                  </a:xfrm>
                </p:grpSpPr>
                <p:sp>
                  <p:nvSpPr>
                    <p:cNvPr id="7189" name="AutoShape 105"/>
                    <p:cNvSpPr>
                      <a:spLocks noChangeAspect="1" noChangeArrowheads="1"/>
                    </p:cNvSpPr>
                    <p:nvPr/>
                  </p:nvSpPr>
                  <p:spPr bwMode="auto">
                    <a:xfrm rot="5400000" flipH="1" flipV="1">
                      <a:off x="1451" y="2062"/>
                      <a:ext cx="2280" cy="673"/>
                    </a:xfrm>
                    <a:prstGeom prst="parallelogram">
                      <a:avLst>
                        <a:gd name="adj" fmla="val 138712"/>
                      </a:avLst>
                    </a:prstGeom>
                    <a:solidFill>
                      <a:schemeClr val="accent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7190" name="Group 106"/>
                    <p:cNvGrpSpPr>
                      <a:grpSpLocks/>
                    </p:cNvGrpSpPr>
                    <p:nvPr/>
                  </p:nvGrpSpPr>
                  <p:grpSpPr bwMode="auto">
                    <a:xfrm rot="1961357">
                      <a:off x="2643" y="2057"/>
                      <a:ext cx="392" cy="351"/>
                      <a:chOff x="237" y="1132"/>
                      <a:chExt cx="392" cy="351"/>
                    </a:xfrm>
                  </p:grpSpPr>
                  <p:sp>
                    <p:nvSpPr>
                      <p:cNvPr id="7191" name="Text Box 107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37" y="1132"/>
                        <a:ext cx="313" cy="3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1pPr>
                        <a:lvl2pPr marL="742950" indent="-28575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2pPr>
                        <a:lvl3pPr marL="11430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3pPr>
                        <a:lvl4pPr marL="16002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4pPr>
                        <a:lvl5pPr marL="20574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9pPr>
                      </a:lstStyle>
                      <a:p>
                        <a:r>
                          <a:rPr lang="ru-RU" b="1" i="0">
                            <a:solidFill>
                              <a:schemeClr val="tx1"/>
                            </a:solidFill>
                            <a:latin typeface="GOST type B" pitchFamily="34" charset="0"/>
                          </a:rPr>
                          <a:t>П</a:t>
                        </a:r>
                        <a:endParaRPr lang="ru-RU" sz="2400">
                          <a:solidFill>
                            <a:schemeClr val="tx1"/>
                          </a:solidFill>
                          <a:latin typeface="GOST type B" pitchFamily="34" charset="0"/>
                        </a:endParaRPr>
                      </a:p>
                    </p:txBody>
                  </p:sp>
                  <p:sp>
                    <p:nvSpPr>
                      <p:cNvPr id="7192" name="Text Box 108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0" y="1271"/>
                        <a:ext cx="259" cy="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1pPr>
                        <a:lvl2pPr marL="742950" indent="-28575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2pPr>
                        <a:lvl3pPr marL="11430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3pPr>
                        <a:lvl4pPr marL="16002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4pPr>
                        <a:lvl5pPr marL="2057400" indent="-228600"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800" i="1">
                            <a:solidFill>
                              <a:srgbClr val="FF6600"/>
                            </a:solidFill>
                            <a:latin typeface="Symbol" pitchFamily="18" charset="2"/>
                          </a:defRPr>
                        </a:lvl9pPr>
                      </a:lstStyle>
                      <a:p>
                        <a:r>
                          <a:rPr lang="ru-RU" sz="1600" b="1" i="0">
                            <a:solidFill>
                              <a:schemeClr val="tx1"/>
                            </a:solidFill>
                            <a:latin typeface="GOST type B" pitchFamily="34" charset="0"/>
                          </a:rPr>
                          <a:t>3</a:t>
                        </a:r>
                        <a:endParaRPr lang="ru-RU" sz="2400">
                          <a:solidFill>
                            <a:schemeClr val="tx1"/>
                          </a:solidFill>
                          <a:latin typeface="GOST type B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7181" name="Group 109"/>
                <p:cNvGrpSpPr>
                  <a:grpSpLocks/>
                </p:cNvGrpSpPr>
                <p:nvPr/>
              </p:nvGrpSpPr>
              <p:grpSpPr bwMode="auto">
                <a:xfrm>
                  <a:off x="0" y="2024"/>
                  <a:ext cx="373" cy="288"/>
                  <a:chOff x="384" y="2345"/>
                  <a:chExt cx="373" cy="288"/>
                </a:xfrm>
              </p:grpSpPr>
              <p:sp>
                <p:nvSpPr>
                  <p:cNvPr id="7184" name="Line 110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562" y="2612"/>
                    <a:ext cx="195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sm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185" name="Text Box 111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384" y="2345"/>
                    <a:ext cx="208" cy="2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ru-RU" sz="2400" b="1">
                        <a:solidFill>
                          <a:schemeClr val="tx1"/>
                        </a:solidFill>
                        <a:latin typeface="GOST type B" pitchFamily="34" charset="0"/>
                      </a:rPr>
                      <a:t>x</a:t>
                    </a:r>
                    <a:endParaRPr lang="ru-RU" sz="1800">
                      <a:solidFill>
                        <a:schemeClr val="tx1"/>
                      </a:solidFill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7182" name="Line 112"/>
                <p:cNvSpPr>
                  <a:spLocks noChangeAspect="1" noChangeShapeType="1"/>
                </p:cNvSpPr>
                <p:nvPr/>
              </p:nvSpPr>
              <p:spPr bwMode="auto">
                <a:xfrm rot="14178596" flipH="1">
                  <a:off x="2497" y="3297"/>
                  <a:ext cx="196" cy="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183" name="Text Box 113"/>
                <p:cNvSpPr txBox="1">
                  <a:spLocks noChangeArrowheads="1"/>
                </p:cNvSpPr>
                <p:nvPr/>
              </p:nvSpPr>
              <p:spPr bwMode="auto">
                <a:xfrm>
                  <a:off x="1644" y="2003"/>
                  <a:ext cx="272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en-US" b="1">
                      <a:solidFill>
                        <a:schemeClr val="tx1"/>
                      </a:solidFill>
                      <a:latin typeface="GOST type B" pitchFamily="34" charset="0"/>
                    </a:rPr>
                    <a:t>O</a:t>
                  </a:r>
                  <a:endParaRPr lang="ru-RU" sz="2400" b="1" i="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sp>
            <p:nvSpPr>
              <p:cNvPr id="7177" name="Line 117"/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1811" y="887"/>
                <a:ext cx="11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178" name="Text Box 118"/>
              <p:cNvSpPr txBox="1">
                <a:spLocks noChangeAspect="1" noChangeArrowheads="1"/>
              </p:cNvSpPr>
              <p:nvPr/>
            </p:nvSpPr>
            <p:spPr bwMode="auto">
              <a:xfrm>
                <a:off x="1837" y="716"/>
                <a:ext cx="26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2400" b="1">
                    <a:solidFill>
                      <a:schemeClr val="tx1"/>
                    </a:solidFill>
                    <a:latin typeface="GOST type B" pitchFamily="34" charset="0"/>
                  </a:rPr>
                  <a:t>z</a:t>
                </a:r>
                <a:endParaRPr lang="ru-RU" sz="18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61562" name="Rectangle 122"/>
            <p:cNvSpPr>
              <a:spLocks noChangeArrowheads="1"/>
            </p:cNvSpPr>
            <p:nvPr/>
          </p:nvSpPr>
          <p:spPr bwMode="auto">
            <a:xfrm>
              <a:off x="857" y="3203"/>
              <a:ext cx="1413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П</a:t>
              </a:r>
              <a:r>
                <a:rPr lang="ru-RU" sz="3200" b="1" baseline="-2000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1 </a:t>
              </a:r>
              <a:r>
                <a:rPr lang="ru-RU" sz="3200" b="1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sym typeface="Symbol" pitchFamily="18" charset="2"/>
                </a:rPr>
                <a:t></a:t>
              </a:r>
              <a:r>
                <a:rPr lang="en-US" sz="3200" b="1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 </a:t>
              </a:r>
              <a:r>
                <a:rPr lang="ru-RU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П</a:t>
              </a:r>
              <a:r>
                <a:rPr lang="ru-RU" sz="3200" b="1" baseline="-2000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2 </a:t>
              </a:r>
              <a:r>
                <a:rPr lang="ru-RU" b="1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sym typeface="Symbol" pitchFamily="18" charset="2"/>
                </a:rPr>
                <a:t> </a:t>
              </a:r>
              <a:r>
                <a:rPr lang="ru-RU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П</a:t>
              </a:r>
              <a:r>
                <a:rPr lang="ru-RU" sz="3200" b="1" baseline="-2000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3</a:t>
              </a:r>
              <a:r>
                <a:rPr lang="ru-RU" sz="3200">
                  <a:latin typeface="Arial" charset="0"/>
                </a:rPr>
                <a:t> 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88963" y="3638550"/>
            <a:ext cx="3441700" cy="1519238"/>
            <a:chOff x="755" y="2609"/>
            <a:chExt cx="2168" cy="957"/>
          </a:xfrm>
        </p:grpSpPr>
        <p:sp>
          <p:nvSpPr>
            <p:cNvPr id="8254" name="AutoShape 3"/>
            <p:cNvSpPr>
              <a:spLocks noChangeAspect="1" noChangeArrowheads="1"/>
            </p:cNvSpPr>
            <p:nvPr/>
          </p:nvSpPr>
          <p:spPr bwMode="auto">
            <a:xfrm flipH="1">
              <a:off x="755" y="2609"/>
              <a:ext cx="2168" cy="929"/>
            </a:xfrm>
            <a:prstGeom prst="parallelogram">
              <a:avLst>
                <a:gd name="adj" fmla="val 70908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255" name="Group 4"/>
            <p:cNvGrpSpPr>
              <a:grpSpLocks/>
            </p:cNvGrpSpPr>
            <p:nvPr/>
          </p:nvGrpSpPr>
          <p:grpSpPr bwMode="auto">
            <a:xfrm rot="-851333">
              <a:off x="1351" y="3216"/>
              <a:ext cx="395" cy="350"/>
              <a:chOff x="235" y="1132"/>
              <a:chExt cx="395" cy="350"/>
            </a:xfrm>
          </p:grpSpPr>
          <p:sp>
            <p:nvSpPr>
              <p:cNvPr id="8256" name="Text Box 5"/>
              <p:cNvSpPr txBox="1">
                <a:spLocks noChangeAspect="1" noChangeArrowheads="1"/>
              </p:cNvSpPr>
              <p:nvPr/>
            </p:nvSpPr>
            <p:spPr bwMode="auto">
              <a:xfrm>
                <a:off x="235" y="1132"/>
                <a:ext cx="31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b="1" i="0">
                    <a:solidFill>
                      <a:schemeClr val="tx1"/>
                    </a:solidFill>
                    <a:latin typeface="GOST type B" pitchFamily="34" charset="0"/>
                  </a:rPr>
                  <a:t>П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8257" name="Text Box 6"/>
              <p:cNvSpPr txBox="1">
                <a:spLocks noChangeAspect="1" noChangeArrowheads="1"/>
              </p:cNvSpPr>
              <p:nvPr/>
            </p:nvSpPr>
            <p:spPr bwMode="auto">
              <a:xfrm>
                <a:off x="371" y="1270"/>
                <a:ext cx="25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600" b="1" i="0">
                    <a:solidFill>
                      <a:schemeClr val="tx1"/>
                    </a:solidFill>
                    <a:latin typeface="GOST type B" pitchFamily="34" charset="0"/>
                  </a:rPr>
                  <a:t>1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</p:grpSp>
      </p:grpSp>
      <p:sp>
        <p:nvSpPr>
          <p:cNvPr id="118791" name="Arc 7"/>
          <p:cNvSpPr>
            <a:spLocks/>
          </p:cNvSpPr>
          <p:nvPr/>
        </p:nvSpPr>
        <p:spPr bwMode="auto">
          <a:xfrm rot="-3838509" flipH="1" flipV="1">
            <a:off x="642937" y="4281488"/>
            <a:ext cx="398463" cy="30638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CC3399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2944813" y="5219700"/>
            <a:ext cx="520700" cy="457200"/>
            <a:chOff x="1860" y="3294"/>
            <a:chExt cx="244" cy="288"/>
          </a:xfrm>
        </p:grpSpPr>
        <p:sp>
          <p:nvSpPr>
            <p:cNvPr id="8252" name="Text Box 9"/>
            <p:cNvSpPr txBox="1">
              <a:spLocks noChangeAspect="1" noChangeArrowheads="1"/>
            </p:cNvSpPr>
            <p:nvPr/>
          </p:nvSpPr>
          <p:spPr bwMode="auto">
            <a:xfrm>
              <a:off x="1860" y="3294"/>
              <a:ext cx="2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400" b="1">
                  <a:solidFill>
                    <a:schemeClr val="tx1"/>
                  </a:solidFill>
                  <a:latin typeface="GOST type B" pitchFamily="34" charset="0"/>
                </a:rPr>
                <a:t>y</a:t>
              </a:r>
              <a:r>
                <a:rPr lang="ru-RU" sz="2400" b="1" baseline="-20000">
                  <a:solidFill>
                    <a:schemeClr val="tx1"/>
                  </a:solidFill>
                  <a:latin typeface="GOST type B" pitchFamily="34" charset="0"/>
                </a:rPr>
                <a:t>1</a:t>
              </a:r>
            </a:p>
          </p:txBody>
        </p:sp>
        <p:sp>
          <p:nvSpPr>
            <p:cNvPr id="8253" name="Line 10"/>
            <p:cNvSpPr>
              <a:spLocks noChangeAspect="1" noChangeShapeType="1"/>
            </p:cNvSpPr>
            <p:nvPr/>
          </p:nvSpPr>
          <p:spPr bwMode="auto">
            <a:xfrm rot="16264293" flipH="1">
              <a:off x="1808" y="3501"/>
              <a:ext cx="123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197" name="Text Box 11"/>
          <p:cNvSpPr txBox="1">
            <a:spLocks noChangeArrowheads="1"/>
          </p:cNvSpPr>
          <p:nvPr/>
        </p:nvSpPr>
        <p:spPr bwMode="auto">
          <a:xfrm>
            <a:off x="390525" y="5684838"/>
            <a:ext cx="8753475" cy="97872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Для перехода к комплексному чертежу пространственную модель разрезают по оси </a:t>
            </a:r>
            <a:r>
              <a:rPr lang="ru-RU" sz="1600" b="1" dirty="0" err="1">
                <a:solidFill>
                  <a:srgbClr val="800080"/>
                </a:solidFill>
                <a:latin typeface="GOST type B" pitchFamily="34" charset="0"/>
              </a:rPr>
              <a:t>Оy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 и совмещают все три плоскости проекций  в одну: 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1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поворачивают вокруг оси </a:t>
            </a:r>
            <a:r>
              <a:rPr lang="ru-RU" sz="1600" b="1" dirty="0" err="1">
                <a:solidFill>
                  <a:srgbClr val="800080"/>
                </a:solidFill>
                <a:latin typeface="GOST type B" pitchFamily="34" charset="0"/>
              </a:rPr>
              <a:t>Оx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, 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3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 поворачивают вокруг оси  </a:t>
            </a:r>
            <a:r>
              <a:rPr lang="ru-RU" sz="1600" b="1" dirty="0" err="1">
                <a:solidFill>
                  <a:srgbClr val="800080"/>
                </a:solidFill>
                <a:latin typeface="GOST type B" pitchFamily="34" charset="0"/>
              </a:rPr>
              <a:t>Оz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 до их совпадения с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2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. Ось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Оу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 распадается на две оси </a:t>
            </a:r>
            <a:r>
              <a:rPr lang="en-US" sz="1600" b="1" dirty="0">
                <a:solidFill>
                  <a:srgbClr val="800080"/>
                </a:solidFill>
                <a:latin typeface="GOST type B" pitchFamily="34" charset="0"/>
              </a:rPr>
              <a:t>y</a:t>
            </a:r>
            <a:r>
              <a:rPr lang="en-US" sz="1600" b="1" baseline="-20000" dirty="0">
                <a:solidFill>
                  <a:srgbClr val="800080"/>
                </a:solidFill>
                <a:latin typeface="GOST type B" pitchFamily="34" charset="0"/>
              </a:rPr>
              <a:t>1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en-US" sz="1600" b="1" i="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и  </a:t>
            </a:r>
            <a:r>
              <a:rPr lang="en-US" sz="1600" b="1" dirty="0">
                <a:solidFill>
                  <a:srgbClr val="800080"/>
                </a:solidFill>
                <a:latin typeface="GOST type B" pitchFamily="34" charset="0"/>
              </a:rPr>
              <a:t>y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3</a:t>
            </a:r>
          </a:p>
        </p:txBody>
      </p:sp>
      <p:grpSp>
        <p:nvGrpSpPr>
          <p:cNvPr id="8198" name="Group 12"/>
          <p:cNvGrpSpPr>
            <a:grpSpLocks/>
          </p:cNvGrpSpPr>
          <p:nvPr/>
        </p:nvGrpSpPr>
        <p:grpSpPr bwMode="auto">
          <a:xfrm>
            <a:off x="2916238" y="1136650"/>
            <a:ext cx="417512" cy="457200"/>
            <a:chOff x="1837" y="716"/>
            <a:chExt cx="263" cy="288"/>
          </a:xfrm>
        </p:grpSpPr>
        <p:sp>
          <p:nvSpPr>
            <p:cNvPr id="8250" name="Line 13"/>
            <p:cNvSpPr>
              <a:spLocks noChangeAspect="1" noChangeShapeType="1"/>
            </p:cNvSpPr>
            <p:nvPr/>
          </p:nvSpPr>
          <p:spPr bwMode="auto">
            <a:xfrm rot="5400000" flipH="1">
              <a:off x="1811" y="887"/>
              <a:ext cx="1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51" name="Text Box 14"/>
            <p:cNvSpPr txBox="1">
              <a:spLocks noChangeAspect="1" noChangeArrowheads="1"/>
            </p:cNvSpPr>
            <p:nvPr/>
          </p:nvSpPr>
          <p:spPr bwMode="auto">
            <a:xfrm>
              <a:off x="1837" y="716"/>
              <a:ext cx="26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400" b="1">
                  <a:solidFill>
                    <a:schemeClr val="tx1"/>
                  </a:solidFill>
                  <a:latin typeface="GOST type B" pitchFamily="34" charset="0"/>
                </a:rPr>
                <a:t>z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grpSp>
        <p:nvGrpSpPr>
          <p:cNvPr id="8199" name="Group 15"/>
          <p:cNvGrpSpPr>
            <a:grpSpLocks/>
          </p:cNvGrpSpPr>
          <p:nvPr/>
        </p:nvGrpSpPr>
        <p:grpSpPr bwMode="auto">
          <a:xfrm>
            <a:off x="547688" y="1430338"/>
            <a:ext cx="2427287" cy="2219325"/>
            <a:chOff x="729" y="1218"/>
            <a:chExt cx="1529" cy="1398"/>
          </a:xfrm>
        </p:grpSpPr>
        <p:sp>
          <p:nvSpPr>
            <p:cNvPr id="8246" name="Rectangle 16"/>
            <p:cNvSpPr>
              <a:spLocks noChangeAspect="1" noChangeArrowheads="1"/>
            </p:cNvSpPr>
            <p:nvPr/>
          </p:nvSpPr>
          <p:spPr bwMode="auto">
            <a:xfrm>
              <a:off x="760" y="1268"/>
              <a:ext cx="1498" cy="1348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 i="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grpSp>
          <p:nvGrpSpPr>
            <p:cNvPr id="8247" name="Group 17"/>
            <p:cNvGrpSpPr>
              <a:grpSpLocks/>
            </p:cNvGrpSpPr>
            <p:nvPr/>
          </p:nvGrpSpPr>
          <p:grpSpPr bwMode="auto">
            <a:xfrm>
              <a:off x="729" y="1218"/>
              <a:ext cx="394" cy="351"/>
              <a:chOff x="236" y="1132"/>
              <a:chExt cx="394" cy="351"/>
            </a:xfrm>
          </p:grpSpPr>
          <p:sp>
            <p:nvSpPr>
              <p:cNvPr id="8248" name="Text Box 18"/>
              <p:cNvSpPr txBox="1">
                <a:spLocks noChangeAspect="1" noChangeArrowheads="1"/>
              </p:cNvSpPr>
              <p:nvPr/>
            </p:nvSpPr>
            <p:spPr bwMode="auto">
              <a:xfrm>
                <a:off x="236" y="1132"/>
                <a:ext cx="31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b="1">
                    <a:solidFill>
                      <a:schemeClr val="tx1"/>
                    </a:solidFill>
                    <a:latin typeface="GOST type B" pitchFamily="34" charset="0"/>
                  </a:rPr>
                  <a:t>П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8249" name="Text Box 19"/>
              <p:cNvSpPr txBox="1">
                <a:spLocks noChangeAspect="1" noChangeArrowheads="1"/>
              </p:cNvSpPr>
              <p:nvPr/>
            </p:nvSpPr>
            <p:spPr bwMode="auto">
              <a:xfrm>
                <a:off x="371" y="1271"/>
                <a:ext cx="25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600" b="1">
                    <a:solidFill>
                      <a:schemeClr val="tx1"/>
                    </a:solidFill>
                    <a:latin typeface="GOST type B" pitchFamily="34" charset="0"/>
                  </a:rPr>
                  <a:t>2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</p:grpSp>
      </p:grp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2968625" y="1495425"/>
            <a:ext cx="1239838" cy="3619500"/>
            <a:chOff x="2254" y="1259"/>
            <a:chExt cx="781" cy="2280"/>
          </a:xfrm>
        </p:grpSpPr>
        <p:sp>
          <p:nvSpPr>
            <p:cNvPr id="8242" name="AutoShape 21"/>
            <p:cNvSpPr>
              <a:spLocks noChangeAspect="1" noChangeArrowheads="1"/>
            </p:cNvSpPr>
            <p:nvPr/>
          </p:nvSpPr>
          <p:spPr bwMode="auto">
            <a:xfrm rot="5400000" flipH="1" flipV="1">
              <a:off x="1451" y="2062"/>
              <a:ext cx="2280" cy="673"/>
            </a:xfrm>
            <a:prstGeom prst="parallelogram">
              <a:avLst>
                <a:gd name="adj" fmla="val 13871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243" name="Group 22"/>
            <p:cNvGrpSpPr>
              <a:grpSpLocks/>
            </p:cNvGrpSpPr>
            <p:nvPr/>
          </p:nvGrpSpPr>
          <p:grpSpPr bwMode="auto">
            <a:xfrm rot="1961357">
              <a:off x="2643" y="2057"/>
              <a:ext cx="392" cy="351"/>
              <a:chOff x="237" y="1132"/>
              <a:chExt cx="392" cy="351"/>
            </a:xfrm>
          </p:grpSpPr>
          <p:sp>
            <p:nvSpPr>
              <p:cNvPr id="8244" name="Text Box 23"/>
              <p:cNvSpPr txBox="1">
                <a:spLocks noChangeAspect="1" noChangeArrowheads="1"/>
              </p:cNvSpPr>
              <p:nvPr/>
            </p:nvSpPr>
            <p:spPr bwMode="auto">
              <a:xfrm>
                <a:off x="237" y="1132"/>
                <a:ext cx="31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b="1" i="0">
                    <a:solidFill>
                      <a:schemeClr val="tx1"/>
                    </a:solidFill>
                    <a:latin typeface="GOST type B" pitchFamily="34" charset="0"/>
                  </a:rPr>
                  <a:t>П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8245" name="Text Box 24"/>
              <p:cNvSpPr txBox="1">
                <a:spLocks noChangeAspect="1" noChangeArrowheads="1"/>
              </p:cNvSpPr>
              <p:nvPr/>
            </p:nvSpPr>
            <p:spPr bwMode="auto">
              <a:xfrm>
                <a:off x="370" y="1271"/>
                <a:ext cx="25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600" b="1" i="0">
                    <a:solidFill>
                      <a:schemeClr val="tx1"/>
                    </a:solidFill>
                    <a:latin typeface="GOST type B" pitchFamily="34" charset="0"/>
                  </a:rPr>
                  <a:t>3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</p:grpSp>
      </p:grpSp>
      <p:grpSp>
        <p:nvGrpSpPr>
          <p:cNvPr id="8201" name="Group 25"/>
          <p:cNvGrpSpPr>
            <a:grpSpLocks/>
          </p:cNvGrpSpPr>
          <p:nvPr/>
        </p:nvGrpSpPr>
        <p:grpSpPr bwMode="auto">
          <a:xfrm>
            <a:off x="0" y="3216275"/>
            <a:ext cx="592138" cy="457200"/>
            <a:chOff x="384" y="2345"/>
            <a:chExt cx="373" cy="288"/>
          </a:xfrm>
        </p:grpSpPr>
        <p:sp>
          <p:nvSpPr>
            <p:cNvPr id="8240" name="Line 26"/>
            <p:cNvSpPr>
              <a:spLocks noChangeAspect="1" noChangeShapeType="1"/>
            </p:cNvSpPr>
            <p:nvPr/>
          </p:nvSpPr>
          <p:spPr bwMode="auto">
            <a:xfrm flipH="1">
              <a:off x="562" y="2612"/>
              <a:ext cx="1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1" name="Text Box 27"/>
            <p:cNvSpPr txBox="1">
              <a:spLocks noChangeAspect="1" noChangeArrowheads="1"/>
            </p:cNvSpPr>
            <p:nvPr/>
          </p:nvSpPr>
          <p:spPr bwMode="auto">
            <a:xfrm>
              <a:off x="384" y="2345"/>
              <a:ext cx="2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400" b="1">
                  <a:solidFill>
                    <a:schemeClr val="tx1"/>
                  </a:solidFill>
                  <a:latin typeface="GOST type B" pitchFamily="34" charset="0"/>
                </a:rPr>
                <a:t>x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1" name="Group 28"/>
          <p:cNvGrpSpPr>
            <a:grpSpLocks/>
          </p:cNvGrpSpPr>
          <p:nvPr/>
        </p:nvGrpSpPr>
        <p:grpSpPr bwMode="auto">
          <a:xfrm>
            <a:off x="4117975" y="5080000"/>
            <a:ext cx="454025" cy="461963"/>
            <a:chOff x="2594" y="3200"/>
            <a:chExt cx="286" cy="291"/>
          </a:xfrm>
        </p:grpSpPr>
        <p:sp>
          <p:nvSpPr>
            <p:cNvPr id="8238" name="Text Box 29"/>
            <p:cNvSpPr txBox="1">
              <a:spLocks noChangeAspect="1" noChangeArrowheads="1"/>
            </p:cNvSpPr>
            <p:nvPr/>
          </p:nvSpPr>
          <p:spPr bwMode="auto">
            <a:xfrm>
              <a:off x="2636" y="3203"/>
              <a:ext cx="2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400" b="1">
                  <a:solidFill>
                    <a:schemeClr val="tx1"/>
                  </a:solidFill>
                  <a:latin typeface="GOST type B" pitchFamily="34" charset="0"/>
                </a:rPr>
                <a:t>y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8239" name="Line 30"/>
            <p:cNvSpPr>
              <a:spLocks noChangeAspect="1" noChangeShapeType="1"/>
            </p:cNvSpPr>
            <p:nvPr/>
          </p:nvSpPr>
          <p:spPr bwMode="auto">
            <a:xfrm rot="14178596" flipH="1">
              <a:off x="2497" y="3297"/>
              <a:ext cx="196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203" name="Text Box 31"/>
          <p:cNvSpPr txBox="1">
            <a:spLocks noChangeArrowheads="1"/>
          </p:cNvSpPr>
          <p:nvPr/>
        </p:nvSpPr>
        <p:spPr bwMode="auto">
          <a:xfrm>
            <a:off x="2609850" y="3179763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en-US" b="1">
                <a:solidFill>
                  <a:schemeClr val="tx1"/>
                </a:solidFill>
                <a:latin typeface="GOST type B" pitchFamily="34" charset="0"/>
              </a:rPr>
              <a:t>O</a:t>
            </a:r>
            <a:endParaRPr lang="ru-RU" sz="2400" b="1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8816" name="Arc 32"/>
          <p:cNvSpPr>
            <a:spLocks/>
          </p:cNvSpPr>
          <p:nvPr/>
        </p:nvSpPr>
        <p:spPr bwMode="auto">
          <a:xfrm flipV="1">
            <a:off x="3276600" y="1520825"/>
            <a:ext cx="398463" cy="39528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CC3399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8818" name="Rectangle 34"/>
          <p:cNvSpPr>
            <a:spLocks noChangeArrowheads="1"/>
          </p:cNvSpPr>
          <p:nvPr/>
        </p:nvSpPr>
        <p:spPr bwMode="auto">
          <a:xfrm>
            <a:off x="-144463" y="0"/>
            <a:ext cx="9477376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ru-RU" sz="3200" b="1" i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Точка в системе трех  плоскостей  проекций</a:t>
            </a:r>
          </a:p>
        </p:txBody>
      </p:sp>
      <p:sp>
        <p:nvSpPr>
          <p:cNvPr id="118819" name="Line 35"/>
          <p:cNvSpPr>
            <a:spLocks noChangeShapeType="1"/>
          </p:cNvSpPr>
          <p:nvPr/>
        </p:nvSpPr>
        <p:spPr bwMode="auto">
          <a:xfrm>
            <a:off x="2971800" y="3632200"/>
            <a:ext cx="1057275" cy="1473200"/>
          </a:xfrm>
          <a:prstGeom prst="line">
            <a:avLst/>
          </a:prstGeom>
          <a:noFill/>
          <a:ln w="38100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18820" name="Rectangle 36"/>
          <p:cNvSpPr>
            <a:spLocks noChangeArrowheads="1"/>
          </p:cNvSpPr>
          <p:nvPr/>
        </p:nvSpPr>
        <p:spPr bwMode="auto">
          <a:xfrm>
            <a:off x="595313" y="3640138"/>
            <a:ext cx="2370137" cy="184943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8821" name="Rectangle 37"/>
          <p:cNvSpPr>
            <a:spLocks noChangeArrowheads="1"/>
          </p:cNvSpPr>
          <p:nvPr/>
        </p:nvSpPr>
        <p:spPr bwMode="auto">
          <a:xfrm>
            <a:off x="2967038" y="1511300"/>
            <a:ext cx="1851025" cy="2128838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2" name="Group 38"/>
          <p:cNvGrpSpPr>
            <a:grpSpLocks/>
          </p:cNvGrpSpPr>
          <p:nvPr/>
        </p:nvGrpSpPr>
        <p:grpSpPr bwMode="auto">
          <a:xfrm>
            <a:off x="4606925" y="3530600"/>
            <a:ext cx="558800" cy="457200"/>
            <a:chOff x="2934" y="2219"/>
            <a:chExt cx="244" cy="288"/>
          </a:xfrm>
        </p:grpSpPr>
        <p:sp>
          <p:nvSpPr>
            <p:cNvPr id="8236" name="Line 39"/>
            <p:cNvSpPr>
              <a:spLocks noChangeAspect="1" noChangeShapeType="1"/>
            </p:cNvSpPr>
            <p:nvPr/>
          </p:nvSpPr>
          <p:spPr bwMode="auto">
            <a:xfrm rot="10829222" flipH="1">
              <a:off x="3026" y="2287"/>
              <a:ext cx="127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7" name="Text Box 40"/>
            <p:cNvSpPr txBox="1">
              <a:spLocks noChangeAspect="1" noChangeArrowheads="1"/>
            </p:cNvSpPr>
            <p:nvPr/>
          </p:nvSpPr>
          <p:spPr bwMode="auto">
            <a:xfrm>
              <a:off x="2934" y="2219"/>
              <a:ext cx="2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400" b="1">
                  <a:solidFill>
                    <a:schemeClr val="tx1"/>
                  </a:solidFill>
                  <a:latin typeface="GOST type B" pitchFamily="34" charset="0"/>
                </a:rPr>
                <a:t>y</a:t>
              </a:r>
              <a:r>
                <a:rPr lang="ru-RU" sz="2400" b="1" baseline="-20000">
                  <a:solidFill>
                    <a:schemeClr val="tx1"/>
                  </a:solidFill>
                  <a:latin typeface="GOST type B" pitchFamily="34" charset="0"/>
                </a:rPr>
                <a:t>3</a:t>
              </a:r>
            </a:p>
          </p:txBody>
        </p:sp>
      </p:grpSp>
      <p:grpSp>
        <p:nvGrpSpPr>
          <p:cNvPr id="13" name="Group 41"/>
          <p:cNvGrpSpPr>
            <a:grpSpLocks/>
          </p:cNvGrpSpPr>
          <p:nvPr/>
        </p:nvGrpSpPr>
        <p:grpSpPr bwMode="auto">
          <a:xfrm>
            <a:off x="571500" y="5022850"/>
            <a:ext cx="625475" cy="557213"/>
            <a:chOff x="236" y="1132"/>
            <a:chExt cx="394" cy="351"/>
          </a:xfrm>
        </p:grpSpPr>
        <p:sp>
          <p:nvSpPr>
            <p:cNvPr id="8234" name="Text Box 42"/>
            <p:cNvSpPr txBox="1">
              <a:spLocks noChangeAspect="1" noChangeArrowheads="1"/>
            </p:cNvSpPr>
            <p:nvPr/>
          </p:nvSpPr>
          <p:spPr bwMode="auto">
            <a:xfrm>
              <a:off x="236" y="1132"/>
              <a:ext cx="31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b="1">
                  <a:solidFill>
                    <a:schemeClr val="tx1"/>
                  </a:solidFill>
                  <a:latin typeface="GOST type B" pitchFamily="34" charset="0"/>
                </a:rPr>
                <a:t>П</a:t>
              </a:r>
              <a:endParaRPr lang="ru-RU" sz="24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8235" name="Text Box 43"/>
            <p:cNvSpPr txBox="1">
              <a:spLocks noChangeAspect="1" noChangeArrowheads="1"/>
            </p:cNvSpPr>
            <p:nvPr/>
          </p:nvSpPr>
          <p:spPr bwMode="auto">
            <a:xfrm>
              <a:off x="371" y="1271"/>
              <a:ext cx="25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1600" b="1">
                  <a:solidFill>
                    <a:schemeClr val="tx1"/>
                  </a:solidFill>
                  <a:latin typeface="GOST type B" pitchFamily="34" charset="0"/>
                </a:rPr>
                <a:t>1</a:t>
              </a:r>
              <a:endParaRPr lang="ru-RU" sz="24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4" name="Group 44"/>
          <p:cNvGrpSpPr>
            <a:grpSpLocks/>
          </p:cNvGrpSpPr>
          <p:nvPr/>
        </p:nvGrpSpPr>
        <p:grpSpPr bwMode="auto">
          <a:xfrm>
            <a:off x="4364038" y="1447800"/>
            <a:ext cx="625475" cy="557213"/>
            <a:chOff x="236" y="1132"/>
            <a:chExt cx="394" cy="351"/>
          </a:xfrm>
        </p:grpSpPr>
        <p:sp>
          <p:nvSpPr>
            <p:cNvPr id="8232" name="Text Box 45"/>
            <p:cNvSpPr txBox="1">
              <a:spLocks noChangeAspect="1" noChangeArrowheads="1"/>
            </p:cNvSpPr>
            <p:nvPr/>
          </p:nvSpPr>
          <p:spPr bwMode="auto">
            <a:xfrm>
              <a:off x="236" y="1132"/>
              <a:ext cx="31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b="1">
                  <a:solidFill>
                    <a:schemeClr val="tx1"/>
                  </a:solidFill>
                  <a:latin typeface="GOST type B" pitchFamily="34" charset="0"/>
                </a:rPr>
                <a:t>П</a:t>
              </a:r>
              <a:endParaRPr lang="ru-RU" sz="24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8233" name="Text Box 46"/>
            <p:cNvSpPr txBox="1">
              <a:spLocks noChangeAspect="1" noChangeArrowheads="1"/>
            </p:cNvSpPr>
            <p:nvPr/>
          </p:nvSpPr>
          <p:spPr bwMode="auto">
            <a:xfrm>
              <a:off x="371" y="1271"/>
              <a:ext cx="25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1600" b="1">
                  <a:solidFill>
                    <a:schemeClr val="tx1"/>
                  </a:solidFill>
                  <a:latin typeface="GOST type B" pitchFamily="34" charset="0"/>
                </a:rPr>
                <a:t>3</a:t>
              </a:r>
              <a:endParaRPr lang="ru-RU" sz="24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sp>
        <p:nvSpPr>
          <p:cNvPr id="8212" name="Text Box 47"/>
          <p:cNvSpPr txBox="1">
            <a:spLocks noChangeArrowheads="1"/>
          </p:cNvSpPr>
          <p:nvPr/>
        </p:nvSpPr>
        <p:spPr bwMode="auto">
          <a:xfrm>
            <a:off x="0" y="777875"/>
            <a:ext cx="4448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400" b="1" i="0">
                <a:solidFill>
                  <a:srgbClr val="FF66CC"/>
                </a:solidFill>
                <a:latin typeface="Arial" charset="0"/>
              </a:rPr>
              <a:t>Пространственная картина</a:t>
            </a:r>
          </a:p>
        </p:txBody>
      </p:sp>
      <p:grpSp>
        <p:nvGrpSpPr>
          <p:cNvPr id="15" name="Group 66"/>
          <p:cNvGrpSpPr>
            <a:grpSpLocks/>
          </p:cNvGrpSpPr>
          <p:nvPr/>
        </p:nvGrpSpPr>
        <p:grpSpPr bwMode="auto">
          <a:xfrm>
            <a:off x="4943475" y="777875"/>
            <a:ext cx="4200525" cy="4545013"/>
            <a:chOff x="3114" y="490"/>
            <a:chExt cx="2646" cy="2863"/>
          </a:xfrm>
        </p:grpSpPr>
        <p:grpSp>
          <p:nvGrpSpPr>
            <p:cNvPr id="8214" name="Group 65"/>
            <p:cNvGrpSpPr>
              <a:grpSpLocks/>
            </p:cNvGrpSpPr>
            <p:nvPr/>
          </p:nvGrpSpPr>
          <p:grpSpPr bwMode="auto">
            <a:xfrm>
              <a:off x="3226" y="840"/>
              <a:ext cx="2534" cy="2513"/>
              <a:chOff x="3226" y="840"/>
              <a:chExt cx="2534" cy="2513"/>
            </a:xfrm>
          </p:grpSpPr>
          <p:sp>
            <p:nvSpPr>
              <p:cNvPr id="8216" name="Line 48"/>
              <p:cNvSpPr>
                <a:spLocks noChangeShapeType="1"/>
              </p:cNvSpPr>
              <p:nvPr/>
            </p:nvSpPr>
            <p:spPr bwMode="auto">
              <a:xfrm flipH="1">
                <a:off x="3265" y="2298"/>
                <a:ext cx="2294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triangle" w="sm" len="lg"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17" name="Line 49"/>
              <p:cNvSpPr>
                <a:spLocks noChangeShapeType="1"/>
              </p:cNvSpPr>
              <p:nvPr/>
            </p:nvSpPr>
            <p:spPr bwMode="auto">
              <a:xfrm>
                <a:off x="4459" y="975"/>
                <a:ext cx="0" cy="237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triangle" w="sm" len="lg"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18" name="Text Box 50"/>
              <p:cNvSpPr txBox="1">
                <a:spLocks noChangeArrowheads="1"/>
              </p:cNvSpPr>
              <p:nvPr/>
            </p:nvSpPr>
            <p:spPr bwMode="auto">
              <a:xfrm>
                <a:off x="4415" y="2011"/>
                <a:ext cx="272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en-US" b="1">
                    <a:solidFill>
                      <a:schemeClr val="tx1"/>
                    </a:solidFill>
                    <a:latin typeface="GOST type B" pitchFamily="34" charset="0"/>
                  </a:rPr>
                  <a:t>O</a:t>
                </a:r>
                <a:endParaRPr lang="ru-RU" sz="2400" b="1" i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8219" name="Text Box 51"/>
              <p:cNvSpPr txBox="1">
                <a:spLocks noChangeAspect="1" noChangeArrowheads="1"/>
              </p:cNvSpPr>
              <p:nvPr/>
            </p:nvSpPr>
            <p:spPr bwMode="auto">
              <a:xfrm>
                <a:off x="4251" y="840"/>
                <a:ext cx="23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en-US" sz="2400" b="1">
                    <a:solidFill>
                      <a:schemeClr val="tx1"/>
                    </a:solidFill>
                    <a:latin typeface="GOST type B" pitchFamily="34" charset="0"/>
                  </a:rPr>
                  <a:t>z</a:t>
                </a:r>
                <a:endParaRPr lang="ru-RU" sz="18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8220" name="Text Box 52"/>
              <p:cNvSpPr txBox="1">
                <a:spLocks noChangeAspect="1" noChangeArrowheads="1"/>
              </p:cNvSpPr>
              <p:nvPr/>
            </p:nvSpPr>
            <p:spPr bwMode="auto">
              <a:xfrm>
                <a:off x="4452" y="3033"/>
                <a:ext cx="30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en-US" sz="2400" b="1">
                    <a:solidFill>
                      <a:schemeClr val="tx1"/>
                    </a:solidFill>
                    <a:latin typeface="GOST type B" pitchFamily="34" charset="0"/>
                  </a:rPr>
                  <a:t>y</a:t>
                </a:r>
                <a:r>
                  <a:rPr lang="en-US" sz="2400" b="1" baseline="-25000">
                    <a:solidFill>
                      <a:schemeClr val="tx1"/>
                    </a:solidFill>
                    <a:latin typeface="GOST type B" pitchFamily="34" charset="0"/>
                  </a:rPr>
                  <a:t>1</a:t>
                </a:r>
                <a:endParaRPr lang="ru-RU" sz="18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grpSp>
            <p:nvGrpSpPr>
              <p:cNvPr id="8221" name="Group 53"/>
              <p:cNvGrpSpPr>
                <a:grpSpLocks/>
              </p:cNvGrpSpPr>
              <p:nvPr/>
            </p:nvGrpSpPr>
            <p:grpSpPr bwMode="auto">
              <a:xfrm>
                <a:off x="3306" y="1964"/>
                <a:ext cx="394" cy="351"/>
                <a:chOff x="236" y="1132"/>
                <a:chExt cx="394" cy="351"/>
              </a:xfrm>
            </p:grpSpPr>
            <p:sp>
              <p:nvSpPr>
                <p:cNvPr id="8230" name="Text Box 5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36" y="1132"/>
                  <a:ext cx="313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b="1">
                      <a:solidFill>
                        <a:schemeClr val="tx1"/>
                      </a:solidFill>
                      <a:latin typeface="GOST type B" pitchFamily="34" charset="0"/>
                    </a:rPr>
                    <a:t>П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8231" name="Text Box 5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1" y="1271"/>
                  <a:ext cx="259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600" b="1">
                      <a:solidFill>
                        <a:schemeClr val="tx1"/>
                      </a:solidFill>
                      <a:latin typeface="GOST type B" pitchFamily="34" charset="0"/>
                    </a:rPr>
                    <a:t>2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8222" name="Group 56"/>
              <p:cNvGrpSpPr>
                <a:grpSpLocks/>
              </p:cNvGrpSpPr>
              <p:nvPr/>
            </p:nvGrpSpPr>
            <p:grpSpPr bwMode="auto">
              <a:xfrm>
                <a:off x="3362" y="2304"/>
                <a:ext cx="394" cy="351"/>
                <a:chOff x="236" y="1132"/>
                <a:chExt cx="394" cy="351"/>
              </a:xfrm>
            </p:grpSpPr>
            <p:sp>
              <p:nvSpPr>
                <p:cNvPr id="8228" name="Text Box 5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36" y="1132"/>
                  <a:ext cx="313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b="1">
                      <a:solidFill>
                        <a:schemeClr val="tx1"/>
                      </a:solidFill>
                      <a:latin typeface="GOST type B" pitchFamily="34" charset="0"/>
                    </a:rPr>
                    <a:t>П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8229" name="Text Box 5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1" y="1271"/>
                  <a:ext cx="259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600" b="1">
                      <a:solidFill>
                        <a:schemeClr val="tx1"/>
                      </a:solidFill>
                      <a:latin typeface="GOST type B" pitchFamily="34" charset="0"/>
                    </a:rPr>
                    <a:t>1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8223" name="Group 59"/>
              <p:cNvGrpSpPr>
                <a:grpSpLocks/>
              </p:cNvGrpSpPr>
              <p:nvPr/>
            </p:nvGrpSpPr>
            <p:grpSpPr bwMode="auto">
              <a:xfrm>
                <a:off x="5236" y="1849"/>
                <a:ext cx="394" cy="351"/>
                <a:chOff x="236" y="1132"/>
                <a:chExt cx="394" cy="351"/>
              </a:xfrm>
            </p:grpSpPr>
            <p:sp>
              <p:nvSpPr>
                <p:cNvPr id="8226" name="Text Box 6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36" y="1132"/>
                  <a:ext cx="313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b="1">
                      <a:solidFill>
                        <a:schemeClr val="tx1"/>
                      </a:solidFill>
                      <a:latin typeface="GOST type B" pitchFamily="34" charset="0"/>
                    </a:rPr>
                    <a:t>П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8227" name="Text Box 6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1" y="1271"/>
                  <a:ext cx="259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600" b="1">
                      <a:solidFill>
                        <a:schemeClr val="tx1"/>
                      </a:solidFill>
                      <a:latin typeface="GOST type B" pitchFamily="34" charset="0"/>
                    </a:rPr>
                    <a:t>3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  <p:sp>
            <p:nvSpPr>
              <p:cNvPr id="8224" name="Text Box 62"/>
              <p:cNvSpPr txBox="1">
                <a:spLocks noChangeAspect="1" noChangeArrowheads="1"/>
              </p:cNvSpPr>
              <p:nvPr/>
            </p:nvSpPr>
            <p:spPr bwMode="auto">
              <a:xfrm>
                <a:off x="3226" y="2239"/>
                <a:ext cx="20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2400" b="1">
                    <a:solidFill>
                      <a:schemeClr val="tx1"/>
                    </a:solidFill>
                    <a:latin typeface="GOST type B" pitchFamily="34" charset="0"/>
                  </a:rPr>
                  <a:t>x</a:t>
                </a:r>
                <a:endParaRPr lang="ru-RU" sz="18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8225" name="Text Box 63"/>
              <p:cNvSpPr txBox="1">
                <a:spLocks noChangeAspect="1" noChangeArrowheads="1"/>
              </p:cNvSpPr>
              <p:nvPr/>
            </p:nvSpPr>
            <p:spPr bwMode="auto">
              <a:xfrm>
                <a:off x="5420" y="2247"/>
                <a:ext cx="34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en-US" sz="2400" b="1">
                    <a:solidFill>
                      <a:schemeClr val="tx1"/>
                    </a:solidFill>
                    <a:latin typeface="GOST type B" pitchFamily="34" charset="0"/>
                  </a:rPr>
                  <a:t>y</a:t>
                </a:r>
                <a:r>
                  <a:rPr lang="en-US" sz="2400" b="1" baseline="-25000">
                    <a:solidFill>
                      <a:schemeClr val="tx1"/>
                    </a:solidFill>
                    <a:latin typeface="GOST type B" pitchFamily="34" charset="0"/>
                  </a:rPr>
                  <a:t>3</a:t>
                </a:r>
                <a:endParaRPr lang="ru-RU" sz="18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8215" name="Text Box 64"/>
            <p:cNvSpPr txBox="1">
              <a:spLocks noChangeArrowheads="1"/>
            </p:cNvSpPr>
            <p:nvPr/>
          </p:nvSpPr>
          <p:spPr bwMode="auto">
            <a:xfrm>
              <a:off x="3114" y="490"/>
              <a:ext cx="264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pPr algn="ctr"/>
              <a:r>
                <a:rPr lang="ru-RU" sz="2400" b="1" i="0">
                  <a:solidFill>
                    <a:srgbClr val="FF66CC"/>
                  </a:solidFill>
                  <a:latin typeface="Arial" charset="0"/>
                </a:rPr>
                <a:t>Комплексный чертеж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188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118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118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8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8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1" grpId="0" animBg="1"/>
      <p:bldP spid="118816" grpId="0" animBg="1"/>
      <p:bldP spid="118819" grpId="0" animBg="1"/>
      <p:bldP spid="118820" grpId="0" animBg="1"/>
      <p:bldP spid="1188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1"/>
          <p:cNvSpPr txBox="1">
            <a:spLocks noChangeArrowheads="1"/>
          </p:cNvSpPr>
          <p:nvPr/>
        </p:nvSpPr>
        <p:spPr bwMode="auto">
          <a:xfrm>
            <a:off x="120650" y="5675313"/>
            <a:ext cx="8753475" cy="100642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1400" b="1" i="0" dirty="0">
                <a:solidFill>
                  <a:srgbClr val="800080"/>
                </a:solidFill>
                <a:latin typeface="Arial" charset="0"/>
              </a:rPr>
              <a:t>Проецирующие лучи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АА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1 </a:t>
            </a:r>
            <a:r>
              <a:rPr lang="ru-RU" sz="1400" b="1" i="0" dirty="0">
                <a:solidFill>
                  <a:srgbClr val="800080"/>
                </a:solidFill>
                <a:latin typeface="Arial" charset="0"/>
              </a:rPr>
              <a:t>,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АА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2 </a:t>
            </a:r>
            <a:r>
              <a:rPr lang="ru-RU" sz="1400" b="1" i="0" dirty="0">
                <a:solidFill>
                  <a:srgbClr val="800080"/>
                </a:solidFill>
                <a:latin typeface="Arial" charset="0"/>
              </a:rPr>
              <a:t>,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АА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3</a:t>
            </a:r>
            <a:r>
              <a:rPr lang="ru-RU" sz="1400" b="1" i="0" dirty="0">
                <a:solidFill>
                  <a:srgbClr val="800080"/>
                </a:solidFill>
                <a:latin typeface="Arial" charset="0"/>
              </a:rPr>
              <a:t> проводят перпендикулярно соответствующим плоскостям проекций и получают проекции точки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400" b="1" i="0" dirty="0">
                <a:solidFill>
                  <a:srgbClr val="800080"/>
                </a:solidFill>
                <a:latin typeface="Arial" charset="0"/>
              </a:rPr>
              <a:t>: горизонтальную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1 </a:t>
            </a:r>
            <a:r>
              <a:rPr lang="ru-RU" sz="1400" b="1" i="0" dirty="0">
                <a:solidFill>
                  <a:srgbClr val="800080"/>
                </a:solidFill>
                <a:latin typeface="Arial" charset="0"/>
              </a:rPr>
              <a:t>, фронтальную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2</a:t>
            </a:r>
            <a:r>
              <a:rPr lang="ru-RU" sz="1400" b="1" baseline="-20000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1400" b="1" i="0" dirty="0">
                <a:solidFill>
                  <a:srgbClr val="800080"/>
                </a:solidFill>
                <a:latin typeface="Arial" charset="0"/>
              </a:rPr>
              <a:t>, профильную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3 </a:t>
            </a:r>
            <a:r>
              <a:rPr lang="ru-RU" sz="1400" b="1" i="0" dirty="0">
                <a:solidFill>
                  <a:srgbClr val="800080"/>
                </a:solidFill>
                <a:latin typeface="Arial" charset="0"/>
              </a:rPr>
              <a:t>. Точки пересечения проецирующих плоскостей с</a:t>
            </a:r>
            <a:r>
              <a:rPr lang="ru-RU" sz="1400" dirty="0">
                <a:latin typeface="Arial" charset="0"/>
              </a:rPr>
              <a:t> </a:t>
            </a:r>
            <a:r>
              <a:rPr lang="ru-RU" sz="1400" b="1" i="0" dirty="0">
                <a:solidFill>
                  <a:srgbClr val="800080"/>
                </a:solidFill>
                <a:latin typeface="Arial" charset="0"/>
              </a:rPr>
              <a:t>соответствующими осями обозначены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600" b="1" baseline="-14000" dirty="0">
                <a:solidFill>
                  <a:srgbClr val="800080"/>
                </a:solidFill>
                <a:latin typeface="GOST type B" pitchFamily="34" charset="0"/>
              </a:rPr>
              <a:t>х</a:t>
            </a:r>
            <a:r>
              <a:rPr lang="ru-RU" sz="1400" b="1" baseline="-14000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1400" b="1" i="0" dirty="0">
                <a:solidFill>
                  <a:srgbClr val="800080"/>
                </a:solidFill>
                <a:latin typeface="Arial" charset="0"/>
              </a:rPr>
              <a:t>,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en-US" sz="1600" b="1" baseline="-14000" dirty="0">
                <a:solidFill>
                  <a:srgbClr val="800080"/>
                </a:solidFill>
                <a:latin typeface="GOST type B" pitchFamily="34" charset="0"/>
              </a:rPr>
              <a:t>y</a:t>
            </a:r>
            <a:r>
              <a:rPr lang="ru-RU" sz="1400" b="1" i="0" baseline="-2000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400" b="1" i="0" dirty="0">
                <a:solidFill>
                  <a:srgbClr val="800080"/>
                </a:solidFill>
                <a:latin typeface="Arial" charset="0"/>
              </a:rPr>
              <a:t>, </a:t>
            </a:r>
            <a:r>
              <a:rPr lang="ru-RU" sz="1600" b="1" dirty="0" err="1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600" b="1" baseline="-14000" dirty="0" err="1">
                <a:solidFill>
                  <a:srgbClr val="800080"/>
                </a:solidFill>
                <a:latin typeface="GOST type B" pitchFamily="34" charset="0"/>
              </a:rPr>
              <a:t>z</a:t>
            </a:r>
            <a:r>
              <a:rPr lang="ru-RU" sz="1400" b="1" baseline="-14000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endParaRPr lang="ru-RU" sz="1400" b="1" i="0" dirty="0">
              <a:solidFill>
                <a:srgbClr val="800080"/>
              </a:solidFill>
              <a:latin typeface="Arial" charset="0"/>
            </a:endParaRPr>
          </a:p>
        </p:txBody>
      </p:sp>
      <p:sp>
        <p:nvSpPr>
          <p:cNvPr id="9219" name="Text Box 23"/>
          <p:cNvSpPr txBox="1">
            <a:spLocks noChangeAspect="1" noChangeArrowheads="1"/>
          </p:cNvSpPr>
          <p:nvPr/>
        </p:nvSpPr>
        <p:spPr bwMode="auto">
          <a:xfrm>
            <a:off x="0" y="3219450"/>
            <a:ext cx="33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400" b="1">
                <a:solidFill>
                  <a:schemeClr val="tx1"/>
                </a:solidFill>
                <a:latin typeface="GOST type B" pitchFamily="34" charset="0"/>
              </a:rPr>
              <a:t>x</a:t>
            </a:r>
            <a:endParaRPr lang="ru-RU" sz="1800">
              <a:solidFill>
                <a:schemeClr val="tx1"/>
              </a:solidFill>
              <a:latin typeface="GOST type B" pitchFamily="34" charset="0"/>
            </a:endParaRPr>
          </a:p>
        </p:txBody>
      </p:sp>
      <p:grpSp>
        <p:nvGrpSpPr>
          <p:cNvPr id="9220" name="Group 5"/>
          <p:cNvGrpSpPr>
            <a:grpSpLocks/>
          </p:cNvGrpSpPr>
          <p:nvPr/>
        </p:nvGrpSpPr>
        <p:grpSpPr bwMode="auto">
          <a:xfrm>
            <a:off x="547688" y="1430338"/>
            <a:ext cx="3662362" cy="3727450"/>
            <a:chOff x="729" y="1218"/>
            <a:chExt cx="2307" cy="2348"/>
          </a:xfrm>
        </p:grpSpPr>
        <p:grpSp>
          <p:nvGrpSpPr>
            <p:cNvPr id="9301" name="Group 6"/>
            <p:cNvGrpSpPr>
              <a:grpSpLocks/>
            </p:cNvGrpSpPr>
            <p:nvPr/>
          </p:nvGrpSpPr>
          <p:grpSpPr bwMode="auto">
            <a:xfrm>
              <a:off x="729" y="1218"/>
              <a:ext cx="1529" cy="1398"/>
              <a:chOff x="729" y="1218"/>
              <a:chExt cx="1529" cy="1398"/>
            </a:xfrm>
          </p:grpSpPr>
          <p:sp>
            <p:nvSpPr>
              <p:cNvPr id="9312" name="Rectangle 7"/>
              <p:cNvSpPr>
                <a:spLocks noChangeAspect="1" noChangeArrowheads="1"/>
              </p:cNvSpPr>
              <p:nvPr/>
            </p:nvSpPr>
            <p:spPr bwMode="auto">
              <a:xfrm>
                <a:off x="760" y="1268"/>
                <a:ext cx="1498" cy="1348"/>
              </a:xfrm>
              <a:prstGeom prst="rect">
                <a:avLst/>
              </a:prstGeom>
              <a:solidFill>
                <a:srgbClr val="66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sz="2400" i="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grpSp>
            <p:nvGrpSpPr>
              <p:cNvPr id="9313" name="Group 8"/>
              <p:cNvGrpSpPr>
                <a:grpSpLocks/>
              </p:cNvGrpSpPr>
              <p:nvPr/>
            </p:nvGrpSpPr>
            <p:grpSpPr bwMode="auto">
              <a:xfrm>
                <a:off x="729" y="1218"/>
                <a:ext cx="394" cy="351"/>
                <a:chOff x="236" y="1132"/>
                <a:chExt cx="394" cy="351"/>
              </a:xfrm>
            </p:grpSpPr>
            <p:sp>
              <p:nvSpPr>
                <p:cNvPr id="9314" name="Text Box 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36" y="1132"/>
                  <a:ext cx="313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b="1">
                      <a:solidFill>
                        <a:schemeClr val="tx1"/>
                      </a:solidFill>
                      <a:latin typeface="GOST type B" pitchFamily="34" charset="0"/>
                    </a:rPr>
                    <a:t>П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9315" name="Text Box 1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1" y="1271"/>
                  <a:ext cx="259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600" b="1">
                      <a:solidFill>
                        <a:schemeClr val="tx1"/>
                      </a:solidFill>
                      <a:latin typeface="GOST type B" pitchFamily="34" charset="0"/>
                    </a:rPr>
                    <a:t>2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</p:grpSp>
        <p:grpSp>
          <p:nvGrpSpPr>
            <p:cNvPr id="9302" name="Group 11"/>
            <p:cNvGrpSpPr>
              <a:grpSpLocks/>
            </p:cNvGrpSpPr>
            <p:nvPr/>
          </p:nvGrpSpPr>
          <p:grpSpPr bwMode="auto">
            <a:xfrm>
              <a:off x="755" y="2609"/>
              <a:ext cx="2168" cy="957"/>
              <a:chOff x="755" y="2609"/>
              <a:chExt cx="2168" cy="957"/>
            </a:xfrm>
          </p:grpSpPr>
          <p:sp>
            <p:nvSpPr>
              <p:cNvPr id="9308" name="AutoShape 12"/>
              <p:cNvSpPr>
                <a:spLocks noChangeAspect="1" noChangeArrowheads="1"/>
              </p:cNvSpPr>
              <p:nvPr/>
            </p:nvSpPr>
            <p:spPr bwMode="auto">
              <a:xfrm flipH="1">
                <a:off x="755" y="2609"/>
                <a:ext cx="2168" cy="929"/>
              </a:xfrm>
              <a:prstGeom prst="parallelogram">
                <a:avLst>
                  <a:gd name="adj" fmla="val 70908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9309" name="Group 13"/>
              <p:cNvGrpSpPr>
                <a:grpSpLocks/>
              </p:cNvGrpSpPr>
              <p:nvPr/>
            </p:nvGrpSpPr>
            <p:grpSpPr bwMode="auto">
              <a:xfrm rot="-851333">
                <a:off x="1351" y="3216"/>
                <a:ext cx="395" cy="350"/>
                <a:chOff x="235" y="1132"/>
                <a:chExt cx="395" cy="350"/>
              </a:xfrm>
            </p:grpSpPr>
            <p:sp>
              <p:nvSpPr>
                <p:cNvPr id="9310" name="Text Box 1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35" y="1132"/>
                  <a:ext cx="313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b="1" i="0">
                      <a:solidFill>
                        <a:schemeClr val="tx1"/>
                      </a:solidFill>
                      <a:latin typeface="GOST type B" pitchFamily="34" charset="0"/>
                    </a:rPr>
                    <a:t>П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9311" name="Text Box 1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1" y="1270"/>
                  <a:ext cx="259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600" b="1" i="0">
                      <a:solidFill>
                        <a:schemeClr val="tx1"/>
                      </a:solidFill>
                      <a:latin typeface="GOST type B" pitchFamily="34" charset="0"/>
                    </a:rPr>
                    <a:t>1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</p:grpSp>
        <p:grpSp>
          <p:nvGrpSpPr>
            <p:cNvPr id="9303" name="Group 16"/>
            <p:cNvGrpSpPr>
              <a:grpSpLocks/>
            </p:cNvGrpSpPr>
            <p:nvPr/>
          </p:nvGrpSpPr>
          <p:grpSpPr bwMode="auto">
            <a:xfrm>
              <a:off x="2254" y="1259"/>
              <a:ext cx="782" cy="2280"/>
              <a:chOff x="2254" y="1259"/>
              <a:chExt cx="782" cy="2280"/>
            </a:xfrm>
          </p:grpSpPr>
          <p:sp>
            <p:nvSpPr>
              <p:cNvPr id="9304" name="AutoShape 17"/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1451" y="2062"/>
                <a:ext cx="2280" cy="673"/>
              </a:xfrm>
              <a:prstGeom prst="parallelogram">
                <a:avLst>
                  <a:gd name="adj" fmla="val 138712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9305" name="Group 18"/>
              <p:cNvGrpSpPr>
                <a:grpSpLocks/>
              </p:cNvGrpSpPr>
              <p:nvPr/>
            </p:nvGrpSpPr>
            <p:grpSpPr bwMode="auto">
              <a:xfrm rot="1961357">
                <a:off x="2642" y="2057"/>
                <a:ext cx="394" cy="351"/>
                <a:chOff x="236" y="1132"/>
                <a:chExt cx="394" cy="351"/>
              </a:xfrm>
            </p:grpSpPr>
            <p:sp>
              <p:nvSpPr>
                <p:cNvPr id="9306" name="Text Box 1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36" y="1132"/>
                  <a:ext cx="313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b="1" i="0">
                      <a:solidFill>
                        <a:schemeClr val="tx1"/>
                      </a:solidFill>
                      <a:latin typeface="GOST type B" pitchFamily="34" charset="0"/>
                    </a:rPr>
                    <a:t>П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9307" name="Text Box 2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1" y="1271"/>
                  <a:ext cx="259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600" b="1" i="0">
                      <a:solidFill>
                        <a:schemeClr val="tx1"/>
                      </a:solidFill>
                      <a:latin typeface="GOST type B" pitchFamily="34" charset="0"/>
                    </a:rPr>
                    <a:t>3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</p:grpSp>
      </p:grpSp>
      <p:sp>
        <p:nvSpPr>
          <p:cNvPr id="9221" name="Line 22"/>
          <p:cNvSpPr>
            <a:spLocks noChangeAspect="1" noChangeShapeType="1"/>
          </p:cNvSpPr>
          <p:nvPr/>
        </p:nvSpPr>
        <p:spPr bwMode="auto">
          <a:xfrm flipH="1">
            <a:off x="282575" y="3640138"/>
            <a:ext cx="3095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9222" name="Group 24"/>
          <p:cNvGrpSpPr>
            <a:grpSpLocks/>
          </p:cNvGrpSpPr>
          <p:nvPr/>
        </p:nvGrpSpPr>
        <p:grpSpPr bwMode="auto">
          <a:xfrm>
            <a:off x="4117975" y="5073650"/>
            <a:ext cx="441325" cy="457200"/>
            <a:chOff x="2978" y="3513"/>
            <a:chExt cx="278" cy="288"/>
          </a:xfrm>
        </p:grpSpPr>
        <p:sp>
          <p:nvSpPr>
            <p:cNvPr id="9299" name="Line 25"/>
            <p:cNvSpPr>
              <a:spLocks noChangeAspect="1" noChangeShapeType="1"/>
            </p:cNvSpPr>
            <p:nvPr/>
          </p:nvSpPr>
          <p:spPr bwMode="auto">
            <a:xfrm rot="14178596" flipH="1">
              <a:off x="2881" y="3614"/>
              <a:ext cx="196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00" name="Text Box 26"/>
            <p:cNvSpPr txBox="1">
              <a:spLocks noChangeAspect="1" noChangeArrowheads="1"/>
            </p:cNvSpPr>
            <p:nvPr/>
          </p:nvSpPr>
          <p:spPr bwMode="auto">
            <a:xfrm>
              <a:off x="3012" y="3513"/>
              <a:ext cx="2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400" b="1">
                  <a:solidFill>
                    <a:schemeClr val="tx1"/>
                  </a:solidFill>
                  <a:latin typeface="GOST type B" pitchFamily="34" charset="0"/>
                </a:rPr>
                <a:t>y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sp>
        <p:nvSpPr>
          <p:cNvPr id="9223" name="Line 28"/>
          <p:cNvSpPr>
            <a:spLocks noChangeAspect="1" noChangeShapeType="1"/>
          </p:cNvSpPr>
          <p:nvPr/>
        </p:nvSpPr>
        <p:spPr bwMode="auto">
          <a:xfrm rot="5400000" flipH="1">
            <a:off x="2877344" y="1408907"/>
            <a:ext cx="1857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4" name="Text Box 29"/>
          <p:cNvSpPr txBox="1">
            <a:spLocks noChangeAspect="1" noChangeArrowheads="1"/>
          </p:cNvSpPr>
          <p:nvPr/>
        </p:nvSpPr>
        <p:spPr bwMode="auto">
          <a:xfrm>
            <a:off x="2911475" y="1136650"/>
            <a:ext cx="4175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400" b="1">
                <a:solidFill>
                  <a:schemeClr val="tx1"/>
                </a:solidFill>
                <a:latin typeface="GOST type B" pitchFamily="34" charset="0"/>
              </a:rPr>
              <a:t>z</a:t>
            </a:r>
            <a:endParaRPr lang="ru-RU" sz="1800">
              <a:solidFill>
                <a:schemeClr val="tx1"/>
              </a:solidFill>
              <a:latin typeface="GOST type B" pitchFamily="34" charset="0"/>
            </a:endParaRPr>
          </a:p>
        </p:txBody>
      </p:sp>
      <p:sp>
        <p:nvSpPr>
          <p:cNvPr id="9225" name="Text Box 30"/>
          <p:cNvSpPr txBox="1">
            <a:spLocks noChangeArrowheads="1"/>
          </p:cNvSpPr>
          <p:nvPr/>
        </p:nvSpPr>
        <p:spPr bwMode="auto">
          <a:xfrm>
            <a:off x="2609850" y="3179763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en-US" b="1">
                <a:solidFill>
                  <a:schemeClr val="tx1"/>
                </a:solidFill>
                <a:latin typeface="GOST type B" pitchFamily="34" charset="0"/>
              </a:rPr>
              <a:t>O</a:t>
            </a:r>
            <a:endParaRPr lang="ru-RU" sz="2400" b="1" i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10" name="Group 143"/>
          <p:cNvGrpSpPr>
            <a:grpSpLocks/>
          </p:cNvGrpSpPr>
          <p:nvPr/>
        </p:nvGrpSpPr>
        <p:grpSpPr bwMode="auto">
          <a:xfrm>
            <a:off x="2062163" y="3062288"/>
            <a:ext cx="1331912" cy="1150937"/>
            <a:chOff x="1299" y="1929"/>
            <a:chExt cx="839" cy="725"/>
          </a:xfrm>
        </p:grpSpPr>
        <p:grpSp>
          <p:nvGrpSpPr>
            <p:cNvPr id="9289" name="Group 52"/>
            <p:cNvGrpSpPr>
              <a:grpSpLocks/>
            </p:cNvGrpSpPr>
            <p:nvPr/>
          </p:nvGrpSpPr>
          <p:grpSpPr bwMode="auto">
            <a:xfrm>
              <a:off x="1320" y="1929"/>
              <a:ext cx="818" cy="46"/>
              <a:chOff x="1704" y="2246"/>
              <a:chExt cx="818" cy="46"/>
            </a:xfrm>
          </p:grpSpPr>
          <p:sp>
            <p:nvSpPr>
              <p:cNvPr id="9295" name="Line 53"/>
              <p:cNvSpPr>
                <a:spLocks noChangeAspect="1" noChangeShapeType="1"/>
              </p:cNvSpPr>
              <p:nvPr/>
            </p:nvSpPr>
            <p:spPr bwMode="auto">
              <a:xfrm>
                <a:off x="1704" y="2271"/>
                <a:ext cx="818" cy="0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9296" name="Group 54"/>
              <p:cNvGrpSpPr>
                <a:grpSpLocks noChangeAspect="1"/>
              </p:cNvGrpSpPr>
              <p:nvPr/>
            </p:nvGrpSpPr>
            <p:grpSpPr bwMode="auto">
              <a:xfrm>
                <a:off x="2059" y="2246"/>
                <a:ext cx="58" cy="46"/>
                <a:chOff x="2533" y="2425"/>
                <a:chExt cx="45" cy="35"/>
              </a:xfrm>
            </p:grpSpPr>
            <p:sp>
              <p:nvSpPr>
                <p:cNvPr id="9297" name="Line 55"/>
                <p:cNvSpPr>
                  <a:spLocks noChangeAspect="1" noChangeShapeType="1"/>
                </p:cNvSpPr>
                <p:nvPr/>
              </p:nvSpPr>
              <p:spPr bwMode="auto">
                <a:xfrm>
                  <a:off x="2533" y="2425"/>
                  <a:ext cx="45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98" name="Line 5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533" y="2443"/>
                  <a:ext cx="45" cy="17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9290" name="Group 57"/>
            <p:cNvGrpSpPr>
              <a:grpSpLocks/>
            </p:cNvGrpSpPr>
            <p:nvPr/>
          </p:nvGrpSpPr>
          <p:grpSpPr bwMode="auto">
            <a:xfrm>
              <a:off x="1299" y="1954"/>
              <a:ext cx="45" cy="700"/>
              <a:chOff x="1683" y="2271"/>
              <a:chExt cx="45" cy="700"/>
            </a:xfrm>
          </p:grpSpPr>
          <p:sp>
            <p:nvSpPr>
              <p:cNvPr id="9291" name="Line 58"/>
              <p:cNvSpPr>
                <a:spLocks noChangeAspect="1" noChangeShapeType="1"/>
              </p:cNvSpPr>
              <p:nvPr/>
            </p:nvSpPr>
            <p:spPr bwMode="auto">
              <a:xfrm>
                <a:off x="1704" y="2271"/>
                <a:ext cx="0" cy="700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9292" name="Group 59"/>
              <p:cNvGrpSpPr>
                <a:grpSpLocks noChangeAspect="1"/>
              </p:cNvGrpSpPr>
              <p:nvPr/>
            </p:nvGrpSpPr>
            <p:grpSpPr bwMode="auto">
              <a:xfrm rot="5400000">
                <a:off x="1676" y="2565"/>
                <a:ext cx="59" cy="45"/>
                <a:chOff x="2533" y="2425"/>
                <a:chExt cx="45" cy="35"/>
              </a:xfrm>
            </p:grpSpPr>
            <p:sp>
              <p:nvSpPr>
                <p:cNvPr id="9293" name="Line 60"/>
                <p:cNvSpPr>
                  <a:spLocks noChangeAspect="1" noChangeShapeType="1"/>
                </p:cNvSpPr>
                <p:nvPr/>
              </p:nvSpPr>
              <p:spPr bwMode="auto">
                <a:xfrm>
                  <a:off x="2533" y="2425"/>
                  <a:ext cx="45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94" name="Line 6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533" y="2443"/>
                  <a:ext cx="45" cy="17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5" name="Group 62"/>
          <p:cNvGrpSpPr>
            <a:grpSpLocks/>
          </p:cNvGrpSpPr>
          <p:nvPr/>
        </p:nvGrpSpPr>
        <p:grpSpPr bwMode="auto">
          <a:xfrm>
            <a:off x="1670050" y="2517775"/>
            <a:ext cx="425450" cy="584200"/>
            <a:chOff x="1436" y="1903"/>
            <a:chExt cx="268" cy="368"/>
          </a:xfrm>
        </p:grpSpPr>
        <p:sp>
          <p:nvSpPr>
            <p:cNvPr id="9285" name="Line 63"/>
            <p:cNvSpPr>
              <a:spLocks noChangeAspect="1" noChangeShapeType="1"/>
            </p:cNvSpPr>
            <p:nvPr/>
          </p:nvSpPr>
          <p:spPr bwMode="auto">
            <a:xfrm>
              <a:off x="1436" y="1903"/>
              <a:ext cx="268" cy="368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286" name="Group 64"/>
            <p:cNvGrpSpPr>
              <a:grpSpLocks noChangeAspect="1"/>
            </p:cNvGrpSpPr>
            <p:nvPr/>
          </p:nvGrpSpPr>
          <p:grpSpPr bwMode="auto">
            <a:xfrm rot="-7476000">
              <a:off x="1572" y="2108"/>
              <a:ext cx="58" cy="45"/>
              <a:chOff x="2533" y="2425"/>
              <a:chExt cx="45" cy="35"/>
            </a:xfrm>
          </p:grpSpPr>
          <p:sp>
            <p:nvSpPr>
              <p:cNvPr id="9287" name="Line 65"/>
              <p:cNvSpPr>
                <a:spLocks noChangeAspect="1" noChangeShapeType="1"/>
              </p:cNvSpPr>
              <p:nvPr/>
            </p:nvSpPr>
            <p:spPr bwMode="auto">
              <a:xfrm>
                <a:off x="2533" y="2425"/>
                <a:ext cx="45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88" name="Line 66"/>
              <p:cNvSpPr>
                <a:spLocks noChangeAspect="1" noChangeShapeType="1"/>
              </p:cNvSpPr>
              <p:nvPr/>
            </p:nvSpPr>
            <p:spPr bwMode="auto">
              <a:xfrm flipH="1">
                <a:off x="2533" y="2443"/>
                <a:ext cx="45" cy="17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9228" name="Group 67"/>
          <p:cNvGrpSpPr>
            <a:grpSpLocks/>
          </p:cNvGrpSpPr>
          <p:nvPr/>
        </p:nvGrpSpPr>
        <p:grpSpPr bwMode="auto">
          <a:xfrm>
            <a:off x="1981200" y="2468563"/>
            <a:ext cx="465138" cy="665162"/>
            <a:chOff x="1632" y="1872"/>
            <a:chExt cx="293" cy="419"/>
          </a:xfrm>
        </p:grpSpPr>
        <p:sp>
          <p:nvSpPr>
            <p:cNvPr id="9283" name="Oval 68"/>
            <p:cNvSpPr>
              <a:spLocks noChangeAspect="1" noChangeArrowheads="1"/>
            </p:cNvSpPr>
            <p:nvPr/>
          </p:nvSpPr>
          <p:spPr bwMode="auto">
            <a:xfrm>
              <a:off x="1666" y="2220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84" name="Text Box 69"/>
            <p:cNvSpPr txBox="1">
              <a:spLocks noChangeAspect="1" noChangeArrowheads="1"/>
            </p:cNvSpPr>
            <p:nvPr/>
          </p:nvSpPr>
          <p:spPr bwMode="auto">
            <a:xfrm>
              <a:off x="1632" y="1872"/>
              <a:ext cx="293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600" b="1">
                  <a:latin typeface="GOST type B" pitchFamily="34" charset="0"/>
                </a:rPr>
                <a:t>A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8" name="Group 146"/>
          <p:cNvGrpSpPr>
            <a:grpSpLocks/>
          </p:cNvGrpSpPr>
          <p:nvPr/>
        </p:nvGrpSpPr>
        <p:grpSpPr bwMode="auto">
          <a:xfrm>
            <a:off x="1141413" y="1970088"/>
            <a:ext cx="2763837" cy="2435225"/>
            <a:chOff x="719" y="1241"/>
            <a:chExt cx="1741" cy="1534"/>
          </a:xfrm>
        </p:grpSpPr>
        <p:sp>
          <p:nvSpPr>
            <p:cNvPr id="9267" name="Line 73"/>
            <p:cNvSpPr>
              <a:spLocks noChangeAspect="1" noChangeShapeType="1"/>
            </p:cNvSpPr>
            <p:nvPr/>
          </p:nvSpPr>
          <p:spPr bwMode="auto">
            <a:xfrm>
              <a:off x="2138" y="1954"/>
              <a:ext cx="0" cy="7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268" name="Group 145"/>
            <p:cNvGrpSpPr>
              <a:grpSpLocks/>
            </p:cNvGrpSpPr>
            <p:nvPr/>
          </p:nvGrpSpPr>
          <p:grpSpPr bwMode="auto">
            <a:xfrm>
              <a:off x="719" y="1241"/>
              <a:ext cx="1741" cy="1534"/>
              <a:chOff x="719" y="1241"/>
              <a:chExt cx="1741" cy="1534"/>
            </a:xfrm>
          </p:grpSpPr>
          <p:sp>
            <p:nvSpPr>
              <p:cNvPr id="9269" name="Line 70"/>
              <p:cNvSpPr>
                <a:spLocks noChangeAspect="1" noChangeShapeType="1"/>
              </p:cNvSpPr>
              <p:nvPr/>
            </p:nvSpPr>
            <p:spPr bwMode="auto">
              <a:xfrm>
                <a:off x="1052" y="2286"/>
                <a:ext cx="268" cy="36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70" name="Line 71"/>
              <p:cNvSpPr>
                <a:spLocks noChangeAspect="1" noChangeShapeType="1"/>
              </p:cNvSpPr>
              <p:nvPr/>
            </p:nvSpPr>
            <p:spPr bwMode="auto">
              <a:xfrm>
                <a:off x="1052" y="1586"/>
                <a:ext cx="0" cy="70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71" name="Line 72"/>
              <p:cNvSpPr>
                <a:spLocks noChangeAspect="1" noChangeShapeType="1"/>
              </p:cNvSpPr>
              <p:nvPr/>
            </p:nvSpPr>
            <p:spPr bwMode="auto">
              <a:xfrm>
                <a:off x="1320" y="2654"/>
                <a:ext cx="81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72" name="Line 74"/>
              <p:cNvSpPr>
                <a:spLocks noChangeAspect="1" noChangeShapeType="1"/>
              </p:cNvSpPr>
              <p:nvPr/>
            </p:nvSpPr>
            <p:spPr bwMode="auto">
              <a:xfrm>
                <a:off x="1054" y="1587"/>
                <a:ext cx="81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73" name="Line 75"/>
              <p:cNvSpPr>
                <a:spLocks noChangeAspect="1" noChangeShapeType="1"/>
              </p:cNvSpPr>
              <p:nvPr/>
            </p:nvSpPr>
            <p:spPr bwMode="auto">
              <a:xfrm>
                <a:off x="1872" y="1583"/>
                <a:ext cx="268" cy="36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9274" name="Group 79"/>
              <p:cNvGrpSpPr>
                <a:grpSpLocks/>
              </p:cNvGrpSpPr>
              <p:nvPr/>
            </p:nvGrpSpPr>
            <p:grpSpPr bwMode="auto">
              <a:xfrm>
                <a:off x="719" y="1938"/>
                <a:ext cx="366" cy="404"/>
                <a:chOff x="1103" y="2255"/>
                <a:chExt cx="366" cy="404"/>
              </a:xfrm>
            </p:grpSpPr>
            <p:sp>
              <p:nvSpPr>
                <p:cNvPr id="9281" name="Text Box 8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103" y="2255"/>
                  <a:ext cx="259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600" b="1">
                      <a:solidFill>
                        <a:schemeClr val="tx1"/>
                      </a:solidFill>
                      <a:latin typeface="GOST type B" pitchFamily="34" charset="0"/>
                    </a:rPr>
                    <a:t>А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9282" name="Text Box 8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68" y="2420"/>
                  <a:ext cx="201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800" b="1">
                      <a:solidFill>
                        <a:schemeClr val="tx1"/>
                      </a:solidFill>
                      <a:latin typeface="GOST type B" pitchFamily="34" charset="0"/>
                    </a:rPr>
                    <a:t>x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9275" name="Group 85"/>
              <p:cNvGrpSpPr>
                <a:grpSpLocks/>
              </p:cNvGrpSpPr>
              <p:nvPr/>
            </p:nvGrpSpPr>
            <p:grpSpPr bwMode="auto">
              <a:xfrm>
                <a:off x="2094" y="2371"/>
                <a:ext cx="366" cy="404"/>
                <a:chOff x="1103" y="2255"/>
                <a:chExt cx="366" cy="404"/>
              </a:xfrm>
            </p:grpSpPr>
            <p:sp>
              <p:nvSpPr>
                <p:cNvPr id="9279" name="Text Box 8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103" y="2255"/>
                  <a:ext cx="259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600" b="1">
                      <a:solidFill>
                        <a:schemeClr val="tx1"/>
                      </a:solidFill>
                      <a:latin typeface="GOST type B" pitchFamily="34" charset="0"/>
                    </a:rPr>
                    <a:t>А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9280" name="Text Box 8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68" y="2420"/>
                  <a:ext cx="201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800" b="1">
                      <a:solidFill>
                        <a:schemeClr val="tx1"/>
                      </a:solidFill>
                      <a:latin typeface="GOST type B" pitchFamily="34" charset="0"/>
                    </a:rPr>
                    <a:t>y</a:t>
                  </a:r>
                </a:p>
              </p:txBody>
            </p:sp>
          </p:grpSp>
          <p:grpSp>
            <p:nvGrpSpPr>
              <p:cNvPr id="9276" name="Group 88"/>
              <p:cNvGrpSpPr>
                <a:grpSpLocks/>
              </p:cNvGrpSpPr>
              <p:nvPr/>
            </p:nvGrpSpPr>
            <p:grpSpPr bwMode="auto">
              <a:xfrm>
                <a:off x="1526" y="1241"/>
                <a:ext cx="366" cy="404"/>
                <a:chOff x="1103" y="2255"/>
                <a:chExt cx="366" cy="404"/>
              </a:xfrm>
            </p:grpSpPr>
            <p:sp>
              <p:nvSpPr>
                <p:cNvPr id="9277" name="Text Box 8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103" y="2255"/>
                  <a:ext cx="259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600" b="1">
                      <a:solidFill>
                        <a:schemeClr val="tx1"/>
                      </a:solidFill>
                      <a:latin typeface="GOST type B" pitchFamily="34" charset="0"/>
                    </a:rPr>
                    <a:t>А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9278" name="Text Box 9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68" y="2420"/>
                  <a:ext cx="201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800" b="1">
                      <a:solidFill>
                        <a:schemeClr val="tx1"/>
                      </a:solidFill>
                      <a:latin typeface="GOST type B" pitchFamily="34" charset="0"/>
                    </a:rPr>
                    <a:t>z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</p:grpSp>
      </p:grpSp>
      <p:grpSp>
        <p:nvGrpSpPr>
          <p:cNvPr id="23" name="Group 144"/>
          <p:cNvGrpSpPr>
            <a:grpSpLocks/>
          </p:cNvGrpSpPr>
          <p:nvPr/>
        </p:nvGrpSpPr>
        <p:grpSpPr bwMode="auto">
          <a:xfrm>
            <a:off x="1295400" y="1858963"/>
            <a:ext cx="2525713" cy="2784475"/>
            <a:chOff x="816" y="1171"/>
            <a:chExt cx="1591" cy="1754"/>
          </a:xfrm>
        </p:grpSpPr>
        <p:grpSp>
          <p:nvGrpSpPr>
            <p:cNvPr id="9255" name="Group 76"/>
            <p:cNvGrpSpPr>
              <a:grpSpLocks/>
            </p:cNvGrpSpPr>
            <p:nvPr/>
          </p:nvGrpSpPr>
          <p:grpSpPr bwMode="auto">
            <a:xfrm>
              <a:off x="816" y="1171"/>
              <a:ext cx="352" cy="404"/>
              <a:chOff x="1200" y="1488"/>
              <a:chExt cx="352" cy="404"/>
            </a:xfrm>
          </p:grpSpPr>
          <p:sp>
            <p:nvSpPr>
              <p:cNvPr id="9265" name="Text Box 77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600" b="1">
                    <a:latin typeface="GOST type B" pitchFamily="34" charset="0"/>
                  </a:rPr>
                  <a:t>А</a:t>
                </a:r>
                <a:endParaRPr lang="ru-RU" sz="2400" b="1">
                  <a:latin typeface="GOST type B" pitchFamily="34" charset="0"/>
                </a:endParaRPr>
              </a:p>
            </p:txBody>
          </p:sp>
          <p:sp>
            <p:nvSpPr>
              <p:cNvPr id="9266" name="Text Box 78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 b="1">
                    <a:latin typeface="GOST type B" pitchFamily="34" charset="0"/>
                  </a:rPr>
                  <a:t>2</a:t>
                </a:r>
                <a:endParaRPr lang="ru-RU" sz="2400">
                  <a:latin typeface="GOST type B" pitchFamily="34" charset="0"/>
                </a:endParaRPr>
              </a:p>
            </p:txBody>
          </p:sp>
        </p:grpSp>
        <p:grpSp>
          <p:nvGrpSpPr>
            <p:cNvPr id="9256" name="Group 82"/>
            <p:cNvGrpSpPr>
              <a:grpSpLocks/>
            </p:cNvGrpSpPr>
            <p:nvPr/>
          </p:nvGrpSpPr>
          <p:grpSpPr bwMode="auto">
            <a:xfrm>
              <a:off x="2055" y="1884"/>
              <a:ext cx="352" cy="404"/>
              <a:chOff x="1200" y="1488"/>
              <a:chExt cx="352" cy="404"/>
            </a:xfrm>
          </p:grpSpPr>
          <p:sp>
            <p:nvSpPr>
              <p:cNvPr id="9263" name="Text Box 83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600" b="1">
                    <a:latin typeface="GOST type B" pitchFamily="34" charset="0"/>
                  </a:rPr>
                  <a:t>А</a:t>
                </a:r>
                <a:endParaRPr lang="ru-RU" sz="2400" b="1">
                  <a:latin typeface="GOST type B" pitchFamily="34" charset="0"/>
                </a:endParaRPr>
              </a:p>
            </p:txBody>
          </p:sp>
          <p:sp>
            <p:nvSpPr>
              <p:cNvPr id="9264" name="Text Box 84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 b="1">
                    <a:latin typeface="GOST type B" pitchFamily="34" charset="0"/>
                  </a:rPr>
                  <a:t>3</a:t>
                </a:r>
                <a:endParaRPr lang="ru-RU" sz="2400">
                  <a:latin typeface="GOST type B" pitchFamily="34" charset="0"/>
                </a:endParaRPr>
              </a:p>
            </p:txBody>
          </p:sp>
        </p:grpSp>
        <p:grpSp>
          <p:nvGrpSpPr>
            <p:cNvPr id="9257" name="Group 91"/>
            <p:cNvGrpSpPr>
              <a:grpSpLocks/>
            </p:cNvGrpSpPr>
            <p:nvPr/>
          </p:nvGrpSpPr>
          <p:grpSpPr bwMode="auto">
            <a:xfrm>
              <a:off x="1024" y="2521"/>
              <a:ext cx="352" cy="404"/>
              <a:chOff x="1200" y="1488"/>
              <a:chExt cx="352" cy="404"/>
            </a:xfrm>
          </p:grpSpPr>
          <p:sp>
            <p:nvSpPr>
              <p:cNvPr id="9261" name="Text Box 92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600" b="1">
                    <a:latin typeface="GOST type B" pitchFamily="34" charset="0"/>
                  </a:rPr>
                  <a:t>А</a:t>
                </a:r>
                <a:endParaRPr lang="ru-RU" sz="2400" b="1">
                  <a:latin typeface="GOST type B" pitchFamily="34" charset="0"/>
                </a:endParaRPr>
              </a:p>
            </p:txBody>
          </p:sp>
          <p:sp>
            <p:nvSpPr>
              <p:cNvPr id="9262" name="Text Box 93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 b="1">
                    <a:latin typeface="GOST type B" pitchFamily="34" charset="0"/>
                  </a:rPr>
                  <a:t>1</a:t>
                </a:r>
                <a:endParaRPr lang="ru-RU" sz="2400">
                  <a:latin typeface="GOST type B" pitchFamily="34" charset="0"/>
                </a:endParaRPr>
              </a:p>
            </p:txBody>
          </p:sp>
        </p:grpSp>
        <p:sp>
          <p:nvSpPr>
            <p:cNvPr id="9258" name="Oval 94"/>
            <p:cNvSpPr>
              <a:spLocks noChangeAspect="1" noChangeArrowheads="1"/>
            </p:cNvSpPr>
            <p:nvPr/>
          </p:nvSpPr>
          <p:spPr bwMode="auto">
            <a:xfrm>
              <a:off x="1288" y="2611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9" name="Oval 95"/>
            <p:cNvSpPr>
              <a:spLocks noChangeAspect="1" noChangeArrowheads="1"/>
            </p:cNvSpPr>
            <p:nvPr/>
          </p:nvSpPr>
          <p:spPr bwMode="auto">
            <a:xfrm>
              <a:off x="1014" y="1553"/>
              <a:ext cx="72" cy="72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0" name="Oval 96"/>
            <p:cNvSpPr>
              <a:spLocks noChangeAspect="1" noChangeArrowheads="1"/>
            </p:cNvSpPr>
            <p:nvPr/>
          </p:nvSpPr>
          <p:spPr bwMode="auto">
            <a:xfrm>
              <a:off x="2101" y="1910"/>
              <a:ext cx="72" cy="72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3370" name="Rectangle 122"/>
          <p:cNvSpPr>
            <a:spLocks noChangeArrowheads="1"/>
          </p:cNvSpPr>
          <p:nvPr/>
        </p:nvSpPr>
        <p:spPr bwMode="auto">
          <a:xfrm>
            <a:off x="-144463" y="0"/>
            <a:ext cx="9477376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ru-RU" sz="3200" b="1" i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Точка в системе трех  плоскостей  проекций</a:t>
            </a:r>
          </a:p>
        </p:txBody>
      </p:sp>
      <p:sp>
        <p:nvSpPr>
          <p:cNvPr id="9232" name="Text Box 123"/>
          <p:cNvSpPr txBox="1">
            <a:spLocks noChangeArrowheads="1"/>
          </p:cNvSpPr>
          <p:nvPr/>
        </p:nvSpPr>
        <p:spPr bwMode="auto">
          <a:xfrm>
            <a:off x="0" y="777875"/>
            <a:ext cx="4448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400" b="1" i="0">
                <a:solidFill>
                  <a:srgbClr val="FF66CC"/>
                </a:solidFill>
                <a:latin typeface="Arial" charset="0"/>
              </a:rPr>
              <a:t>Пространственная картина</a:t>
            </a:r>
          </a:p>
        </p:txBody>
      </p:sp>
      <p:grpSp>
        <p:nvGrpSpPr>
          <p:cNvPr id="9233" name="Group 125"/>
          <p:cNvGrpSpPr>
            <a:grpSpLocks/>
          </p:cNvGrpSpPr>
          <p:nvPr/>
        </p:nvGrpSpPr>
        <p:grpSpPr bwMode="auto">
          <a:xfrm>
            <a:off x="5121275" y="1333500"/>
            <a:ext cx="4022725" cy="3989388"/>
            <a:chOff x="3226" y="840"/>
            <a:chExt cx="2534" cy="2513"/>
          </a:xfrm>
        </p:grpSpPr>
        <p:sp>
          <p:nvSpPr>
            <p:cNvPr id="9239" name="Line 126"/>
            <p:cNvSpPr>
              <a:spLocks noChangeShapeType="1"/>
            </p:cNvSpPr>
            <p:nvPr/>
          </p:nvSpPr>
          <p:spPr bwMode="auto">
            <a:xfrm flipH="1">
              <a:off x="3265" y="2298"/>
              <a:ext cx="229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sm" len="lg"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0" name="Line 127"/>
            <p:cNvSpPr>
              <a:spLocks noChangeShapeType="1"/>
            </p:cNvSpPr>
            <p:nvPr/>
          </p:nvSpPr>
          <p:spPr bwMode="auto">
            <a:xfrm>
              <a:off x="4459" y="975"/>
              <a:ext cx="0" cy="237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sm" len="lg"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1" name="Text Box 128"/>
            <p:cNvSpPr txBox="1">
              <a:spLocks noChangeArrowheads="1"/>
            </p:cNvSpPr>
            <p:nvPr/>
          </p:nvSpPr>
          <p:spPr bwMode="auto">
            <a:xfrm>
              <a:off x="4415" y="2011"/>
              <a:ext cx="2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b="1">
                  <a:solidFill>
                    <a:schemeClr val="tx1"/>
                  </a:solidFill>
                  <a:latin typeface="GOST type B" pitchFamily="34" charset="0"/>
                </a:rPr>
                <a:t>O</a:t>
              </a:r>
              <a:endParaRPr lang="ru-RU" sz="2400" b="1" i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242" name="Text Box 129"/>
            <p:cNvSpPr txBox="1">
              <a:spLocks noChangeAspect="1" noChangeArrowheads="1"/>
            </p:cNvSpPr>
            <p:nvPr/>
          </p:nvSpPr>
          <p:spPr bwMode="auto">
            <a:xfrm>
              <a:off x="4251" y="840"/>
              <a:ext cx="23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2400" b="1">
                  <a:solidFill>
                    <a:schemeClr val="tx1"/>
                  </a:solidFill>
                  <a:latin typeface="GOST type B" pitchFamily="34" charset="0"/>
                </a:rPr>
                <a:t>z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9243" name="Text Box 130"/>
            <p:cNvSpPr txBox="1">
              <a:spLocks noChangeAspect="1" noChangeArrowheads="1"/>
            </p:cNvSpPr>
            <p:nvPr/>
          </p:nvSpPr>
          <p:spPr bwMode="auto">
            <a:xfrm>
              <a:off x="4452" y="3033"/>
              <a:ext cx="30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2400" b="1">
                  <a:solidFill>
                    <a:schemeClr val="tx1"/>
                  </a:solidFill>
                  <a:latin typeface="GOST type B" pitchFamily="34" charset="0"/>
                </a:rPr>
                <a:t>y</a:t>
              </a:r>
              <a:r>
                <a:rPr lang="en-US" sz="2400" b="1" baseline="-25000">
                  <a:solidFill>
                    <a:schemeClr val="tx1"/>
                  </a:solidFill>
                  <a:latin typeface="GOST type B" pitchFamily="34" charset="0"/>
                </a:rPr>
                <a:t>1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grpSp>
          <p:nvGrpSpPr>
            <p:cNvPr id="9244" name="Group 131"/>
            <p:cNvGrpSpPr>
              <a:grpSpLocks/>
            </p:cNvGrpSpPr>
            <p:nvPr/>
          </p:nvGrpSpPr>
          <p:grpSpPr bwMode="auto">
            <a:xfrm>
              <a:off x="3306" y="1964"/>
              <a:ext cx="394" cy="351"/>
              <a:chOff x="236" y="1132"/>
              <a:chExt cx="394" cy="351"/>
            </a:xfrm>
          </p:grpSpPr>
          <p:sp>
            <p:nvSpPr>
              <p:cNvPr id="9253" name="Text Box 132"/>
              <p:cNvSpPr txBox="1">
                <a:spLocks noChangeAspect="1" noChangeArrowheads="1"/>
              </p:cNvSpPr>
              <p:nvPr/>
            </p:nvSpPr>
            <p:spPr bwMode="auto">
              <a:xfrm>
                <a:off x="236" y="1132"/>
                <a:ext cx="31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b="1">
                    <a:solidFill>
                      <a:schemeClr val="tx1"/>
                    </a:solidFill>
                    <a:latin typeface="GOST type B" pitchFamily="34" charset="0"/>
                  </a:rPr>
                  <a:t>П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9254" name="Text Box 133"/>
              <p:cNvSpPr txBox="1">
                <a:spLocks noChangeAspect="1" noChangeArrowheads="1"/>
              </p:cNvSpPr>
              <p:nvPr/>
            </p:nvSpPr>
            <p:spPr bwMode="auto">
              <a:xfrm>
                <a:off x="371" y="1271"/>
                <a:ext cx="25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600" b="1">
                    <a:solidFill>
                      <a:schemeClr val="tx1"/>
                    </a:solidFill>
                    <a:latin typeface="GOST type B" pitchFamily="34" charset="0"/>
                  </a:rPr>
                  <a:t>2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9245" name="Group 134"/>
            <p:cNvGrpSpPr>
              <a:grpSpLocks/>
            </p:cNvGrpSpPr>
            <p:nvPr/>
          </p:nvGrpSpPr>
          <p:grpSpPr bwMode="auto">
            <a:xfrm>
              <a:off x="3362" y="2304"/>
              <a:ext cx="394" cy="351"/>
              <a:chOff x="236" y="1132"/>
              <a:chExt cx="394" cy="351"/>
            </a:xfrm>
          </p:grpSpPr>
          <p:sp>
            <p:nvSpPr>
              <p:cNvPr id="9251" name="Text Box 135"/>
              <p:cNvSpPr txBox="1">
                <a:spLocks noChangeAspect="1" noChangeArrowheads="1"/>
              </p:cNvSpPr>
              <p:nvPr/>
            </p:nvSpPr>
            <p:spPr bwMode="auto">
              <a:xfrm>
                <a:off x="236" y="1132"/>
                <a:ext cx="31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b="1">
                    <a:solidFill>
                      <a:schemeClr val="tx1"/>
                    </a:solidFill>
                    <a:latin typeface="GOST type B" pitchFamily="34" charset="0"/>
                  </a:rPr>
                  <a:t>П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9252" name="Text Box 136"/>
              <p:cNvSpPr txBox="1">
                <a:spLocks noChangeAspect="1" noChangeArrowheads="1"/>
              </p:cNvSpPr>
              <p:nvPr/>
            </p:nvSpPr>
            <p:spPr bwMode="auto">
              <a:xfrm>
                <a:off x="371" y="1271"/>
                <a:ext cx="25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600" b="1">
                    <a:solidFill>
                      <a:schemeClr val="tx1"/>
                    </a:solidFill>
                    <a:latin typeface="GOST type B" pitchFamily="34" charset="0"/>
                  </a:rPr>
                  <a:t>1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9246" name="Group 137"/>
            <p:cNvGrpSpPr>
              <a:grpSpLocks/>
            </p:cNvGrpSpPr>
            <p:nvPr/>
          </p:nvGrpSpPr>
          <p:grpSpPr bwMode="auto">
            <a:xfrm>
              <a:off x="5236" y="1849"/>
              <a:ext cx="394" cy="351"/>
              <a:chOff x="236" y="1132"/>
              <a:chExt cx="394" cy="351"/>
            </a:xfrm>
          </p:grpSpPr>
          <p:sp>
            <p:nvSpPr>
              <p:cNvPr id="9249" name="Text Box 138"/>
              <p:cNvSpPr txBox="1">
                <a:spLocks noChangeAspect="1" noChangeArrowheads="1"/>
              </p:cNvSpPr>
              <p:nvPr/>
            </p:nvSpPr>
            <p:spPr bwMode="auto">
              <a:xfrm>
                <a:off x="236" y="1132"/>
                <a:ext cx="31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b="1">
                    <a:solidFill>
                      <a:schemeClr val="tx1"/>
                    </a:solidFill>
                    <a:latin typeface="GOST type B" pitchFamily="34" charset="0"/>
                  </a:rPr>
                  <a:t>П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9250" name="Text Box 139"/>
              <p:cNvSpPr txBox="1">
                <a:spLocks noChangeAspect="1" noChangeArrowheads="1"/>
              </p:cNvSpPr>
              <p:nvPr/>
            </p:nvSpPr>
            <p:spPr bwMode="auto">
              <a:xfrm>
                <a:off x="371" y="1271"/>
                <a:ext cx="25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600" b="1">
                    <a:solidFill>
                      <a:schemeClr val="tx1"/>
                    </a:solidFill>
                    <a:latin typeface="GOST type B" pitchFamily="34" charset="0"/>
                  </a:rPr>
                  <a:t>3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9247" name="Text Box 140"/>
            <p:cNvSpPr txBox="1">
              <a:spLocks noChangeAspect="1" noChangeArrowheads="1"/>
            </p:cNvSpPr>
            <p:nvPr/>
          </p:nvSpPr>
          <p:spPr bwMode="auto">
            <a:xfrm>
              <a:off x="3226" y="2239"/>
              <a:ext cx="2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400" b="1">
                  <a:solidFill>
                    <a:schemeClr val="tx1"/>
                  </a:solidFill>
                  <a:latin typeface="GOST type B" pitchFamily="34" charset="0"/>
                </a:rPr>
                <a:t>x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9248" name="Text Box 141"/>
            <p:cNvSpPr txBox="1">
              <a:spLocks noChangeAspect="1" noChangeArrowheads="1"/>
            </p:cNvSpPr>
            <p:nvPr/>
          </p:nvSpPr>
          <p:spPr bwMode="auto">
            <a:xfrm>
              <a:off x="5420" y="2247"/>
              <a:ext cx="3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2400" b="1">
                  <a:solidFill>
                    <a:schemeClr val="tx1"/>
                  </a:solidFill>
                  <a:latin typeface="GOST type B" pitchFamily="34" charset="0"/>
                </a:rPr>
                <a:t>y</a:t>
              </a:r>
              <a:r>
                <a:rPr lang="en-US" sz="2400" b="1" baseline="-25000">
                  <a:solidFill>
                    <a:schemeClr val="tx1"/>
                  </a:solidFill>
                  <a:latin typeface="GOST type B" pitchFamily="34" charset="0"/>
                </a:rPr>
                <a:t>3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sp>
        <p:nvSpPr>
          <p:cNvPr id="9234" name="Text Box 142"/>
          <p:cNvSpPr txBox="1">
            <a:spLocks noChangeArrowheads="1"/>
          </p:cNvSpPr>
          <p:nvPr/>
        </p:nvSpPr>
        <p:spPr bwMode="auto">
          <a:xfrm>
            <a:off x="4943475" y="777875"/>
            <a:ext cx="4200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 algn="ctr"/>
            <a:r>
              <a:rPr lang="ru-RU" sz="2400" b="1" i="0">
                <a:solidFill>
                  <a:srgbClr val="FF66CC"/>
                </a:solidFill>
                <a:latin typeface="Arial" charset="0"/>
              </a:rPr>
              <a:t>Комплексный чертеж</a:t>
            </a:r>
          </a:p>
        </p:txBody>
      </p:sp>
      <p:grpSp>
        <p:nvGrpSpPr>
          <p:cNvPr id="31" name="Group 151"/>
          <p:cNvGrpSpPr>
            <a:grpSpLocks/>
          </p:cNvGrpSpPr>
          <p:nvPr/>
        </p:nvGrpSpPr>
        <p:grpSpPr bwMode="auto">
          <a:xfrm>
            <a:off x="146050" y="5130800"/>
            <a:ext cx="4375150" cy="519113"/>
            <a:chOff x="0" y="3196"/>
            <a:chExt cx="2756" cy="327"/>
          </a:xfrm>
        </p:grpSpPr>
        <p:sp>
          <p:nvSpPr>
            <p:cNvPr id="53396" name="Rectangle 148"/>
            <p:cNvSpPr>
              <a:spLocks noChangeArrowheads="1"/>
            </p:cNvSpPr>
            <p:nvPr/>
          </p:nvSpPr>
          <p:spPr bwMode="auto">
            <a:xfrm>
              <a:off x="0" y="3196"/>
              <a:ext cx="1134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АА</a:t>
              </a:r>
              <a:r>
                <a:rPr lang="ru-RU" b="1" baseline="-2000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1 </a:t>
              </a:r>
              <a:r>
                <a:rPr lang="ru-RU" b="1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sym typeface="Symbol" pitchFamily="18" charset="2"/>
                </a:rPr>
                <a:t></a:t>
              </a:r>
              <a:r>
                <a:rPr lang="ru-RU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П</a:t>
              </a:r>
              <a:r>
                <a:rPr lang="ru-RU" b="1" baseline="-2000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1 </a:t>
              </a:r>
              <a:r>
                <a:rPr lang="ru-RU" b="1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;</a:t>
              </a:r>
              <a:endParaRPr lang="ru-RU" b="1" i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  <p:sp>
          <p:nvSpPr>
            <p:cNvPr id="53397" name="Rectangle 149"/>
            <p:cNvSpPr>
              <a:spLocks noChangeArrowheads="1"/>
            </p:cNvSpPr>
            <p:nvPr/>
          </p:nvSpPr>
          <p:spPr bwMode="auto">
            <a:xfrm>
              <a:off x="843" y="3196"/>
              <a:ext cx="1043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b="1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АА</a:t>
              </a:r>
              <a:r>
                <a:rPr lang="ru-RU" b="1" baseline="-2000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2 </a:t>
              </a:r>
              <a:r>
                <a:rPr lang="ru-RU" b="1" i="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sym typeface="Symbol" pitchFamily="18" charset="2"/>
                </a:rPr>
                <a:t></a:t>
              </a:r>
              <a:r>
                <a:rPr lang="ru-RU" b="1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П</a:t>
              </a:r>
              <a:r>
                <a:rPr lang="ru-RU" b="1" baseline="-2000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2</a:t>
              </a:r>
              <a:endParaRPr lang="ru-RU" b="1" i="0" dirty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  <p:sp>
          <p:nvSpPr>
            <p:cNvPr id="53398" name="Rectangle 150"/>
            <p:cNvSpPr>
              <a:spLocks noChangeArrowheads="1"/>
            </p:cNvSpPr>
            <p:nvPr/>
          </p:nvSpPr>
          <p:spPr bwMode="auto">
            <a:xfrm>
              <a:off x="1713" y="3196"/>
              <a:ext cx="1043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АА</a:t>
              </a:r>
              <a:r>
                <a:rPr lang="ru-RU" b="1" baseline="-2000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3 </a:t>
              </a:r>
              <a:r>
                <a:rPr lang="ru-RU" b="1" i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sym typeface="Symbol" pitchFamily="18" charset="2"/>
                </a:rPr>
                <a:t></a:t>
              </a:r>
              <a:r>
                <a:rPr lang="ru-RU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П</a:t>
              </a:r>
              <a:r>
                <a:rPr lang="ru-RU" b="1" baseline="-2000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3</a:t>
              </a:r>
              <a:endParaRPr lang="ru-RU" b="1" baseline="-2000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4"/>
          <p:cNvGrpSpPr>
            <a:grpSpLocks/>
          </p:cNvGrpSpPr>
          <p:nvPr/>
        </p:nvGrpSpPr>
        <p:grpSpPr bwMode="auto">
          <a:xfrm>
            <a:off x="2952750" y="5219700"/>
            <a:ext cx="520700" cy="457200"/>
            <a:chOff x="1860" y="3294"/>
            <a:chExt cx="244" cy="288"/>
          </a:xfrm>
        </p:grpSpPr>
        <p:sp>
          <p:nvSpPr>
            <p:cNvPr id="10406" name="Text Box 215"/>
            <p:cNvSpPr txBox="1">
              <a:spLocks noChangeAspect="1" noChangeArrowheads="1"/>
            </p:cNvSpPr>
            <p:nvPr/>
          </p:nvSpPr>
          <p:spPr bwMode="auto">
            <a:xfrm>
              <a:off x="1860" y="3294"/>
              <a:ext cx="2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400" b="1">
                  <a:solidFill>
                    <a:schemeClr val="tx1"/>
                  </a:solidFill>
                  <a:latin typeface="GOST type B" pitchFamily="34" charset="0"/>
                </a:rPr>
                <a:t>y</a:t>
              </a:r>
              <a:r>
                <a:rPr lang="ru-RU" sz="2400" b="1" baseline="-20000">
                  <a:solidFill>
                    <a:schemeClr val="tx1"/>
                  </a:solidFill>
                  <a:latin typeface="GOST type B" pitchFamily="34" charset="0"/>
                </a:rPr>
                <a:t>1</a:t>
              </a:r>
            </a:p>
          </p:txBody>
        </p:sp>
        <p:sp>
          <p:nvSpPr>
            <p:cNvPr id="10407" name="Line 216"/>
            <p:cNvSpPr>
              <a:spLocks noChangeAspect="1" noChangeShapeType="1"/>
            </p:cNvSpPr>
            <p:nvPr/>
          </p:nvSpPr>
          <p:spPr bwMode="auto">
            <a:xfrm rot="16264293" flipH="1">
              <a:off x="1808" y="3501"/>
              <a:ext cx="123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217"/>
          <p:cNvGrpSpPr>
            <a:grpSpLocks/>
          </p:cNvGrpSpPr>
          <p:nvPr/>
        </p:nvGrpSpPr>
        <p:grpSpPr bwMode="auto">
          <a:xfrm>
            <a:off x="4587875" y="3541713"/>
            <a:ext cx="558800" cy="457200"/>
            <a:chOff x="2934" y="2219"/>
            <a:chExt cx="244" cy="288"/>
          </a:xfrm>
        </p:grpSpPr>
        <p:sp>
          <p:nvSpPr>
            <p:cNvPr id="10404" name="Line 218"/>
            <p:cNvSpPr>
              <a:spLocks noChangeAspect="1" noChangeShapeType="1"/>
            </p:cNvSpPr>
            <p:nvPr/>
          </p:nvSpPr>
          <p:spPr bwMode="auto">
            <a:xfrm rot="10829222" flipH="1">
              <a:off x="3026" y="2287"/>
              <a:ext cx="127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05" name="Text Box 219"/>
            <p:cNvSpPr txBox="1">
              <a:spLocks noChangeAspect="1" noChangeArrowheads="1"/>
            </p:cNvSpPr>
            <p:nvPr/>
          </p:nvSpPr>
          <p:spPr bwMode="auto">
            <a:xfrm>
              <a:off x="2934" y="2219"/>
              <a:ext cx="2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400" b="1">
                  <a:solidFill>
                    <a:schemeClr val="tx1"/>
                  </a:solidFill>
                  <a:latin typeface="GOST type B" pitchFamily="34" charset="0"/>
                </a:rPr>
                <a:t>y</a:t>
              </a:r>
              <a:r>
                <a:rPr lang="ru-RU" sz="2400" b="1" baseline="-20000">
                  <a:solidFill>
                    <a:schemeClr val="tx1"/>
                  </a:solidFill>
                  <a:latin typeface="GOST type B" pitchFamily="34" charset="0"/>
                </a:rPr>
                <a:t>3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588963" y="3640138"/>
            <a:ext cx="3441700" cy="1519237"/>
            <a:chOff x="755" y="2609"/>
            <a:chExt cx="2168" cy="957"/>
          </a:xfrm>
        </p:grpSpPr>
        <p:sp>
          <p:nvSpPr>
            <p:cNvPr id="10400" name="AutoShape 12"/>
            <p:cNvSpPr>
              <a:spLocks noChangeAspect="1" noChangeArrowheads="1"/>
            </p:cNvSpPr>
            <p:nvPr/>
          </p:nvSpPr>
          <p:spPr bwMode="auto">
            <a:xfrm flipH="1">
              <a:off x="755" y="2609"/>
              <a:ext cx="2168" cy="929"/>
            </a:xfrm>
            <a:prstGeom prst="parallelogram">
              <a:avLst>
                <a:gd name="adj" fmla="val 70908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401" name="Group 13"/>
            <p:cNvGrpSpPr>
              <a:grpSpLocks/>
            </p:cNvGrpSpPr>
            <p:nvPr/>
          </p:nvGrpSpPr>
          <p:grpSpPr bwMode="auto">
            <a:xfrm rot="-851333">
              <a:off x="1351" y="3216"/>
              <a:ext cx="395" cy="350"/>
              <a:chOff x="235" y="1132"/>
              <a:chExt cx="395" cy="350"/>
            </a:xfrm>
          </p:grpSpPr>
          <p:sp>
            <p:nvSpPr>
              <p:cNvPr id="10402" name="Text Box 14"/>
              <p:cNvSpPr txBox="1">
                <a:spLocks noChangeAspect="1" noChangeArrowheads="1"/>
              </p:cNvSpPr>
              <p:nvPr/>
            </p:nvSpPr>
            <p:spPr bwMode="auto">
              <a:xfrm>
                <a:off x="235" y="1132"/>
                <a:ext cx="31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b="1" i="0">
                    <a:solidFill>
                      <a:schemeClr val="tx1"/>
                    </a:solidFill>
                    <a:latin typeface="GOST type B" pitchFamily="34" charset="0"/>
                  </a:rPr>
                  <a:t>П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0403" name="Text Box 15"/>
              <p:cNvSpPr txBox="1">
                <a:spLocks noChangeAspect="1" noChangeArrowheads="1"/>
              </p:cNvSpPr>
              <p:nvPr/>
            </p:nvSpPr>
            <p:spPr bwMode="auto">
              <a:xfrm>
                <a:off x="371" y="1270"/>
                <a:ext cx="25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600" b="1" i="0">
                    <a:solidFill>
                      <a:schemeClr val="tx1"/>
                    </a:solidFill>
                    <a:latin typeface="GOST type B" pitchFamily="34" charset="0"/>
                  </a:rPr>
                  <a:t>1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</p:grp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2968625" y="1497013"/>
            <a:ext cx="1241425" cy="3619500"/>
            <a:chOff x="2254" y="1259"/>
            <a:chExt cx="782" cy="2280"/>
          </a:xfrm>
        </p:grpSpPr>
        <p:sp>
          <p:nvSpPr>
            <p:cNvPr id="10396" name="AutoShape 17"/>
            <p:cNvSpPr>
              <a:spLocks noChangeAspect="1" noChangeArrowheads="1"/>
            </p:cNvSpPr>
            <p:nvPr/>
          </p:nvSpPr>
          <p:spPr bwMode="auto">
            <a:xfrm rot="5400000" flipH="1" flipV="1">
              <a:off x="1451" y="2062"/>
              <a:ext cx="2280" cy="673"/>
            </a:xfrm>
            <a:prstGeom prst="parallelogram">
              <a:avLst>
                <a:gd name="adj" fmla="val 13871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397" name="Group 18"/>
            <p:cNvGrpSpPr>
              <a:grpSpLocks/>
            </p:cNvGrpSpPr>
            <p:nvPr/>
          </p:nvGrpSpPr>
          <p:grpSpPr bwMode="auto">
            <a:xfrm rot="1961357">
              <a:off x="2642" y="2057"/>
              <a:ext cx="394" cy="351"/>
              <a:chOff x="236" y="1132"/>
              <a:chExt cx="394" cy="351"/>
            </a:xfrm>
          </p:grpSpPr>
          <p:sp>
            <p:nvSpPr>
              <p:cNvPr id="10398" name="Text Box 19"/>
              <p:cNvSpPr txBox="1">
                <a:spLocks noChangeAspect="1" noChangeArrowheads="1"/>
              </p:cNvSpPr>
              <p:nvPr/>
            </p:nvSpPr>
            <p:spPr bwMode="auto">
              <a:xfrm>
                <a:off x="236" y="1132"/>
                <a:ext cx="31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b="1" i="0">
                    <a:solidFill>
                      <a:schemeClr val="tx1"/>
                    </a:solidFill>
                    <a:latin typeface="GOST type B" pitchFamily="34" charset="0"/>
                  </a:rPr>
                  <a:t>П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0399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371" y="1271"/>
                <a:ext cx="25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600" b="1" i="0">
                    <a:solidFill>
                      <a:schemeClr val="tx1"/>
                    </a:solidFill>
                    <a:latin typeface="GOST type B" pitchFamily="34" charset="0"/>
                  </a:rPr>
                  <a:t>3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</p:grpSp>
      </p:grpSp>
      <p:sp>
        <p:nvSpPr>
          <p:cNvPr id="57507" name="Rectangle 163"/>
          <p:cNvSpPr>
            <a:spLocks noChangeArrowheads="1"/>
          </p:cNvSpPr>
          <p:nvPr/>
        </p:nvSpPr>
        <p:spPr bwMode="auto">
          <a:xfrm>
            <a:off x="595313" y="3640138"/>
            <a:ext cx="2379662" cy="184943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508" name="Rectangle 164"/>
          <p:cNvSpPr>
            <a:spLocks noChangeArrowheads="1"/>
          </p:cNvSpPr>
          <p:nvPr/>
        </p:nvSpPr>
        <p:spPr bwMode="auto">
          <a:xfrm>
            <a:off x="2967038" y="1511300"/>
            <a:ext cx="1851025" cy="2141538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" name="Group 285"/>
          <p:cNvGrpSpPr>
            <a:grpSpLocks/>
          </p:cNvGrpSpPr>
          <p:nvPr/>
        </p:nvGrpSpPr>
        <p:grpSpPr bwMode="auto">
          <a:xfrm>
            <a:off x="571500" y="1447800"/>
            <a:ext cx="4418013" cy="4132263"/>
            <a:chOff x="360" y="912"/>
            <a:chExt cx="2783" cy="2603"/>
          </a:xfrm>
        </p:grpSpPr>
        <p:grpSp>
          <p:nvGrpSpPr>
            <p:cNvPr id="10390" name="Group 282"/>
            <p:cNvGrpSpPr>
              <a:grpSpLocks/>
            </p:cNvGrpSpPr>
            <p:nvPr/>
          </p:nvGrpSpPr>
          <p:grpSpPr bwMode="auto">
            <a:xfrm>
              <a:off x="360" y="3164"/>
              <a:ext cx="394" cy="351"/>
              <a:chOff x="360" y="3164"/>
              <a:chExt cx="394" cy="351"/>
            </a:xfrm>
          </p:grpSpPr>
          <p:sp>
            <p:nvSpPr>
              <p:cNvPr id="10394" name="Text Box 166"/>
              <p:cNvSpPr txBox="1">
                <a:spLocks noChangeAspect="1" noChangeArrowheads="1"/>
              </p:cNvSpPr>
              <p:nvPr/>
            </p:nvSpPr>
            <p:spPr bwMode="auto">
              <a:xfrm>
                <a:off x="360" y="3164"/>
                <a:ext cx="31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b="1">
                    <a:solidFill>
                      <a:schemeClr val="tx1"/>
                    </a:solidFill>
                    <a:latin typeface="GOST type B" pitchFamily="34" charset="0"/>
                  </a:rPr>
                  <a:t>П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0395" name="Text Box 167"/>
              <p:cNvSpPr txBox="1">
                <a:spLocks noChangeAspect="1" noChangeArrowheads="1"/>
              </p:cNvSpPr>
              <p:nvPr/>
            </p:nvSpPr>
            <p:spPr bwMode="auto">
              <a:xfrm>
                <a:off x="495" y="3303"/>
                <a:ext cx="25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600" b="1">
                    <a:solidFill>
                      <a:schemeClr val="tx1"/>
                    </a:solidFill>
                    <a:latin typeface="GOST type B" pitchFamily="34" charset="0"/>
                  </a:rPr>
                  <a:t>1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0391" name="Group 284"/>
            <p:cNvGrpSpPr>
              <a:grpSpLocks/>
            </p:cNvGrpSpPr>
            <p:nvPr/>
          </p:nvGrpSpPr>
          <p:grpSpPr bwMode="auto">
            <a:xfrm>
              <a:off x="2749" y="912"/>
              <a:ext cx="394" cy="351"/>
              <a:chOff x="2749" y="912"/>
              <a:chExt cx="394" cy="351"/>
            </a:xfrm>
          </p:grpSpPr>
          <p:sp>
            <p:nvSpPr>
              <p:cNvPr id="10392" name="Text Box 169"/>
              <p:cNvSpPr txBox="1">
                <a:spLocks noChangeAspect="1" noChangeArrowheads="1"/>
              </p:cNvSpPr>
              <p:nvPr/>
            </p:nvSpPr>
            <p:spPr bwMode="auto">
              <a:xfrm>
                <a:off x="2749" y="912"/>
                <a:ext cx="31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b="1">
                    <a:solidFill>
                      <a:schemeClr val="tx1"/>
                    </a:solidFill>
                    <a:latin typeface="GOST type B" pitchFamily="34" charset="0"/>
                  </a:rPr>
                  <a:t>П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0393" name="Text Box 170"/>
              <p:cNvSpPr txBox="1">
                <a:spLocks noChangeAspect="1" noChangeArrowheads="1"/>
              </p:cNvSpPr>
              <p:nvPr/>
            </p:nvSpPr>
            <p:spPr bwMode="auto">
              <a:xfrm>
                <a:off x="2884" y="1051"/>
                <a:ext cx="25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600" b="1">
                    <a:solidFill>
                      <a:schemeClr val="tx1"/>
                    </a:solidFill>
                    <a:latin typeface="GOST type B" pitchFamily="34" charset="0"/>
                  </a:rPr>
                  <a:t>3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</p:grpSp>
      </p:grpSp>
      <p:sp>
        <p:nvSpPr>
          <p:cNvPr id="10249" name="Text Box 23"/>
          <p:cNvSpPr txBox="1">
            <a:spLocks noChangeAspect="1" noChangeArrowheads="1"/>
          </p:cNvSpPr>
          <p:nvPr/>
        </p:nvSpPr>
        <p:spPr bwMode="auto">
          <a:xfrm>
            <a:off x="0" y="3221038"/>
            <a:ext cx="33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400" b="1">
                <a:solidFill>
                  <a:schemeClr val="tx1"/>
                </a:solidFill>
                <a:latin typeface="GOST type B" pitchFamily="34" charset="0"/>
              </a:rPr>
              <a:t>x</a:t>
            </a:r>
            <a:endParaRPr lang="ru-RU" sz="1800">
              <a:solidFill>
                <a:schemeClr val="tx1"/>
              </a:solidFill>
              <a:latin typeface="GOST type B" pitchFamily="34" charset="0"/>
            </a:endParaRPr>
          </a:p>
        </p:txBody>
      </p:sp>
      <p:sp>
        <p:nvSpPr>
          <p:cNvPr id="57375" name="Text Box 31"/>
          <p:cNvSpPr txBox="1">
            <a:spLocks noChangeArrowheads="1"/>
          </p:cNvSpPr>
          <p:nvPr/>
        </p:nvSpPr>
        <p:spPr bwMode="auto">
          <a:xfrm>
            <a:off x="390525" y="5667375"/>
            <a:ext cx="8753475" cy="102797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  <a:defRPr/>
            </a:pP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На комплексном чертеже линии проекционной связи перпендикулярны осям координат. Линия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1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2 </a:t>
            </a:r>
            <a:r>
              <a:rPr lang="ru-RU" sz="1600" b="1" i="0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</a:t>
            </a:r>
            <a:r>
              <a:rPr lang="ru-RU" sz="16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Ох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 расположена вертикально, а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2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3</a:t>
            </a:r>
            <a:r>
              <a:rPr lang="ru-RU" sz="1600" b="1" i="0" baseline="-2000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</a:t>
            </a:r>
            <a:r>
              <a:rPr lang="ru-RU" sz="16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О</a:t>
            </a:r>
            <a:r>
              <a:rPr lang="en-US" sz="16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z</a:t>
            </a:r>
            <a:r>
              <a:rPr lang="ru-RU" sz="1600" b="1" i="0" baseline="-2000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en-US" sz="1600" b="1" i="0" baseline="-2000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-горизонтально. При построении линии связи от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1 </a:t>
            </a:r>
            <a:r>
              <a:rPr lang="ru-RU" sz="1600" b="1" i="0" baseline="-2000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к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3 </a:t>
            </a:r>
            <a:r>
              <a:rPr lang="ru-RU" sz="1600" b="1" i="0" baseline="-2000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необходимо соблюсти равенство координатных отрезков по оси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О</a:t>
            </a:r>
            <a:r>
              <a:rPr lang="en-US" sz="1600" b="1" dirty="0">
                <a:solidFill>
                  <a:srgbClr val="800080"/>
                </a:solidFill>
                <a:latin typeface="GOST type B" pitchFamily="34" charset="0"/>
              </a:rPr>
              <a:t>y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: </a:t>
            </a:r>
            <a:r>
              <a:rPr lang="en-US" sz="1600" b="1" i="0" dirty="0">
                <a:solidFill>
                  <a:srgbClr val="800080"/>
                </a:solidFill>
                <a:latin typeface="Arial" charset="0"/>
              </a:rPr>
              <a:t>  </a:t>
            </a:r>
            <a:r>
              <a:rPr lang="en-US" sz="1600" b="1" dirty="0">
                <a:solidFill>
                  <a:srgbClr val="800080"/>
                </a:solidFill>
                <a:latin typeface="GOST type B" pitchFamily="34" charset="0"/>
              </a:rPr>
              <a:t>A</a:t>
            </a:r>
            <a:r>
              <a:rPr lang="en-US" sz="1600" b="1" baseline="-20000" dirty="0">
                <a:solidFill>
                  <a:srgbClr val="800080"/>
                </a:solidFill>
                <a:latin typeface="GOST type B" pitchFamily="34" charset="0"/>
              </a:rPr>
              <a:t>x </a:t>
            </a:r>
            <a:r>
              <a:rPr lang="en-US" sz="1600" b="1" dirty="0">
                <a:solidFill>
                  <a:srgbClr val="800080"/>
                </a:solidFill>
                <a:latin typeface="GOST type B" pitchFamily="34" charset="0"/>
              </a:rPr>
              <a:t>A</a:t>
            </a:r>
            <a:r>
              <a:rPr lang="en-US" sz="1600" b="1" baseline="-20000" dirty="0">
                <a:solidFill>
                  <a:srgbClr val="800080"/>
                </a:solidFill>
                <a:latin typeface="GOST type B" pitchFamily="34" charset="0"/>
              </a:rPr>
              <a:t>1 </a:t>
            </a:r>
            <a:r>
              <a:rPr lang="en-US" sz="1600" b="1" dirty="0">
                <a:solidFill>
                  <a:srgbClr val="800080"/>
                </a:solidFill>
                <a:latin typeface="GOST type B" pitchFamily="34" charset="0"/>
              </a:rPr>
              <a:t>= </a:t>
            </a:r>
            <a:r>
              <a:rPr lang="en-US" sz="1600" b="1" dirty="0" err="1">
                <a:solidFill>
                  <a:srgbClr val="800080"/>
                </a:solidFill>
                <a:latin typeface="GOST type B" pitchFamily="34" charset="0"/>
              </a:rPr>
              <a:t>A</a:t>
            </a:r>
            <a:r>
              <a:rPr lang="en-US" sz="1600" b="1" baseline="-20000" dirty="0" err="1">
                <a:solidFill>
                  <a:srgbClr val="800080"/>
                </a:solidFill>
                <a:latin typeface="GOST type B" pitchFamily="34" charset="0"/>
              </a:rPr>
              <a:t>z</a:t>
            </a:r>
            <a:r>
              <a:rPr lang="en-US" sz="1600" b="1" baseline="-20000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en-US" sz="1600" b="1" dirty="0">
                <a:solidFill>
                  <a:srgbClr val="800080"/>
                </a:solidFill>
                <a:latin typeface="GOST type B" pitchFamily="34" charset="0"/>
              </a:rPr>
              <a:t>A</a:t>
            </a:r>
            <a:r>
              <a:rPr lang="en-US" sz="1600" b="1" baseline="-20000" dirty="0">
                <a:solidFill>
                  <a:srgbClr val="800080"/>
                </a:solidFill>
                <a:latin typeface="GOST type B" pitchFamily="34" charset="0"/>
              </a:rPr>
              <a:t>3</a:t>
            </a:r>
            <a:endParaRPr lang="ru-RU" sz="1600" b="1" baseline="-20000" dirty="0">
              <a:solidFill>
                <a:srgbClr val="800080"/>
              </a:solidFill>
              <a:latin typeface="GOST type B" pitchFamily="34" charset="0"/>
            </a:endParaRPr>
          </a:p>
        </p:txBody>
      </p:sp>
      <p:sp>
        <p:nvSpPr>
          <p:cNvPr id="10251" name="Text Box 83"/>
          <p:cNvSpPr txBox="1">
            <a:spLocks noChangeArrowheads="1"/>
          </p:cNvSpPr>
          <p:nvPr/>
        </p:nvSpPr>
        <p:spPr bwMode="auto">
          <a:xfrm>
            <a:off x="7008813" y="3201988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en-US" b="1">
                <a:solidFill>
                  <a:schemeClr val="tx1"/>
                </a:solidFill>
                <a:latin typeface="GOST type B" pitchFamily="34" charset="0"/>
              </a:rPr>
              <a:t>O</a:t>
            </a:r>
            <a:endParaRPr lang="ru-RU" sz="2400" b="1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252" name="Line 81"/>
          <p:cNvSpPr>
            <a:spLocks noChangeShapeType="1"/>
          </p:cNvSpPr>
          <p:nvPr/>
        </p:nvSpPr>
        <p:spPr bwMode="auto">
          <a:xfrm flipH="1">
            <a:off x="5529263" y="3657600"/>
            <a:ext cx="32956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sm" len="lg"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Text Box 87"/>
          <p:cNvSpPr txBox="1">
            <a:spLocks noChangeAspect="1" noChangeArrowheads="1"/>
          </p:cNvSpPr>
          <p:nvPr/>
        </p:nvSpPr>
        <p:spPr bwMode="auto">
          <a:xfrm>
            <a:off x="8604250" y="3576638"/>
            <a:ext cx="539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en-US" sz="2400" b="1">
                <a:solidFill>
                  <a:schemeClr val="tx1"/>
                </a:solidFill>
                <a:latin typeface="GOST type B" pitchFamily="34" charset="0"/>
              </a:rPr>
              <a:t>y</a:t>
            </a:r>
            <a:r>
              <a:rPr lang="en-US" sz="2400" b="1" baseline="-25000">
                <a:solidFill>
                  <a:schemeClr val="tx1"/>
                </a:solidFill>
                <a:latin typeface="GOST type B" pitchFamily="34" charset="0"/>
              </a:rPr>
              <a:t>3</a:t>
            </a:r>
            <a:endParaRPr lang="ru-RU" sz="1800">
              <a:solidFill>
                <a:schemeClr val="tx1"/>
              </a:solidFill>
              <a:latin typeface="GOST type B" pitchFamily="34" charset="0"/>
            </a:endParaRPr>
          </a:p>
        </p:txBody>
      </p:sp>
      <p:sp>
        <p:nvSpPr>
          <p:cNvPr id="10254" name="Line 82"/>
          <p:cNvSpPr>
            <a:spLocks noChangeShapeType="1"/>
          </p:cNvSpPr>
          <p:nvPr/>
        </p:nvSpPr>
        <p:spPr bwMode="auto">
          <a:xfrm>
            <a:off x="7078663" y="1557338"/>
            <a:ext cx="0" cy="39639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sm" len="lg"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5" name="Text Box 84"/>
          <p:cNvSpPr txBox="1">
            <a:spLocks noChangeAspect="1" noChangeArrowheads="1"/>
          </p:cNvSpPr>
          <p:nvPr/>
        </p:nvSpPr>
        <p:spPr bwMode="auto">
          <a:xfrm>
            <a:off x="5278438" y="3506788"/>
            <a:ext cx="33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400" b="1">
                <a:solidFill>
                  <a:schemeClr val="tx1"/>
                </a:solidFill>
                <a:latin typeface="GOST type B" pitchFamily="34" charset="0"/>
              </a:rPr>
              <a:t>x</a:t>
            </a:r>
            <a:endParaRPr lang="ru-RU" sz="1800">
              <a:solidFill>
                <a:schemeClr val="tx1"/>
              </a:solidFill>
              <a:latin typeface="GOST type B" pitchFamily="34" charset="0"/>
            </a:endParaRPr>
          </a:p>
        </p:txBody>
      </p:sp>
      <p:sp>
        <p:nvSpPr>
          <p:cNvPr id="10256" name="Text Box 85"/>
          <p:cNvSpPr txBox="1">
            <a:spLocks noChangeAspect="1" noChangeArrowheads="1"/>
          </p:cNvSpPr>
          <p:nvPr/>
        </p:nvSpPr>
        <p:spPr bwMode="auto">
          <a:xfrm>
            <a:off x="6748463" y="1343025"/>
            <a:ext cx="365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en-US" sz="2400" b="1">
                <a:solidFill>
                  <a:schemeClr val="tx1"/>
                </a:solidFill>
                <a:latin typeface="GOST type B" pitchFamily="34" charset="0"/>
              </a:rPr>
              <a:t>z</a:t>
            </a:r>
            <a:endParaRPr lang="ru-RU" sz="1800">
              <a:solidFill>
                <a:schemeClr val="tx1"/>
              </a:solidFill>
              <a:latin typeface="GOST type B" pitchFamily="34" charset="0"/>
            </a:endParaRPr>
          </a:p>
        </p:txBody>
      </p:sp>
      <p:sp>
        <p:nvSpPr>
          <p:cNvPr id="10257" name="Text Box 86"/>
          <p:cNvSpPr txBox="1">
            <a:spLocks noChangeAspect="1" noChangeArrowheads="1"/>
          </p:cNvSpPr>
          <p:nvPr/>
        </p:nvSpPr>
        <p:spPr bwMode="auto">
          <a:xfrm>
            <a:off x="7056438" y="5056188"/>
            <a:ext cx="479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en-US" sz="2400" b="1">
                <a:solidFill>
                  <a:schemeClr val="tx1"/>
                </a:solidFill>
                <a:latin typeface="GOST type B" pitchFamily="34" charset="0"/>
              </a:rPr>
              <a:t>y</a:t>
            </a:r>
            <a:r>
              <a:rPr lang="en-US" sz="2400" b="1" baseline="-25000">
                <a:solidFill>
                  <a:schemeClr val="tx1"/>
                </a:solidFill>
                <a:latin typeface="GOST type B" pitchFamily="34" charset="0"/>
              </a:rPr>
              <a:t>1</a:t>
            </a:r>
            <a:endParaRPr lang="ru-RU" sz="1800">
              <a:solidFill>
                <a:schemeClr val="tx1"/>
              </a:solidFill>
              <a:latin typeface="GOST type B" pitchFamily="34" charset="0"/>
            </a:endParaRPr>
          </a:p>
        </p:txBody>
      </p:sp>
      <p:grpSp>
        <p:nvGrpSpPr>
          <p:cNvPr id="11" name="Group 281"/>
          <p:cNvGrpSpPr>
            <a:grpSpLocks/>
          </p:cNvGrpSpPr>
          <p:nvPr/>
        </p:nvGrpSpPr>
        <p:grpSpPr bwMode="auto">
          <a:xfrm>
            <a:off x="5730875" y="2014538"/>
            <a:ext cx="3227388" cy="3340100"/>
            <a:chOff x="3610" y="1269"/>
            <a:chExt cx="2033" cy="2104"/>
          </a:xfrm>
        </p:grpSpPr>
        <p:grpSp>
          <p:nvGrpSpPr>
            <p:cNvPr id="5" name="Group 139"/>
            <p:cNvGrpSpPr>
              <a:grpSpLocks/>
            </p:cNvGrpSpPr>
            <p:nvPr/>
          </p:nvGrpSpPr>
          <p:grpSpPr bwMode="auto">
            <a:xfrm>
              <a:off x="4074" y="2969"/>
              <a:ext cx="478" cy="404"/>
              <a:chOff x="4433" y="2849"/>
              <a:chExt cx="478" cy="404"/>
            </a:xfrm>
          </p:grpSpPr>
          <p:sp>
            <p:nvSpPr>
              <p:cNvPr id="10388" name="Text Box 69"/>
              <p:cNvSpPr txBox="1">
                <a:spLocks noChangeAspect="1" noChangeArrowheads="1"/>
              </p:cNvSpPr>
              <p:nvPr/>
            </p:nvSpPr>
            <p:spPr bwMode="auto">
              <a:xfrm>
                <a:off x="4433" y="2849"/>
                <a:ext cx="259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600" b="1">
                    <a:solidFill>
                      <a:schemeClr val="tx1"/>
                    </a:solidFill>
                    <a:latin typeface="GOST type B" pitchFamily="34" charset="0"/>
                  </a:rPr>
                  <a:t>А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0389" name="Text Box 70"/>
              <p:cNvSpPr txBox="1">
                <a:spLocks noChangeAspect="1" noChangeArrowheads="1"/>
              </p:cNvSpPr>
              <p:nvPr/>
            </p:nvSpPr>
            <p:spPr bwMode="auto">
              <a:xfrm>
                <a:off x="4615" y="3008"/>
                <a:ext cx="29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 b="1">
                    <a:solidFill>
                      <a:schemeClr val="tx1"/>
                    </a:solidFill>
                    <a:latin typeface="GOST type B" pitchFamily="34" charset="0"/>
                  </a:rPr>
                  <a:t>y</a:t>
                </a:r>
                <a:r>
                  <a:rPr lang="ru-RU" sz="1400" b="1" baseline="-25000">
                    <a:solidFill>
                      <a:schemeClr val="tx1"/>
                    </a:solidFill>
                    <a:latin typeface="GOST type B" pitchFamily="34" charset="0"/>
                  </a:rPr>
                  <a:t>1</a:t>
                </a:r>
                <a:endParaRPr lang="ru-RU" sz="1800" b="1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0353" name="Group 107"/>
            <p:cNvGrpSpPr>
              <a:grpSpLocks/>
            </p:cNvGrpSpPr>
            <p:nvPr/>
          </p:nvGrpSpPr>
          <p:grpSpPr bwMode="auto">
            <a:xfrm>
              <a:off x="3647" y="2887"/>
              <a:ext cx="352" cy="404"/>
              <a:chOff x="1200" y="1488"/>
              <a:chExt cx="352" cy="404"/>
            </a:xfrm>
          </p:grpSpPr>
          <p:sp>
            <p:nvSpPr>
              <p:cNvPr id="10386" name="Text Box 108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600" b="1">
                    <a:latin typeface="GOST type B" pitchFamily="34" charset="0"/>
                  </a:rPr>
                  <a:t>А</a:t>
                </a:r>
                <a:endParaRPr lang="ru-RU" sz="2400" b="1">
                  <a:latin typeface="GOST type B" pitchFamily="34" charset="0"/>
                </a:endParaRPr>
              </a:p>
            </p:txBody>
          </p:sp>
          <p:sp>
            <p:nvSpPr>
              <p:cNvPr id="10387" name="Text Box 109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 b="1">
                    <a:latin typeface="GOST type B" pitchFamily="34" charset="0"/>
                  </a:rPr>
                  <a:t>1</a:t>
                </a:r>
                <a:endParaRPr lang="ru-RU" sz="2400">
                  <a:latin typeface="GOST type B" pitchFamily="34" charset="0"/>
                </a:endParaRPr>
              </a:p>
            </p:txBody>
          </p:sp>
        </p:grpSp>
        <p:grpSp>
          <p:nvGrpSpPr>
            <p:cNvPr id="10354" name="Group 160"/>
            <p:cNvGrpSpPr>
              <a:grpSpLocks/>
            </p:cNvGrpSpPr>
            <p:nvPr/>
          </p:nvGrpSpPr>
          <p:grpSpPr bwMode="auto">
            <a:xfrm>
              <a:off x="3610" y="1269"/>
              <a:ext cx="2033" cy="1823"/>
              <a:chOff x="3610" y="1269"/>
              <a:chExt cx="2033" cy="1823"/>
            </a:xfrm>
          </p:grpSpPr>
          <p:grpSp>
            <p:nvGrpSpPr>
              <p:cNvPr id="10355" name="Group 98"/>
              <p:cNvGrpSpPr>
                <a:grpSpLocks/>
              </p:cNvGrpSpPr>
              <p:nvPr/>
            </p:nvGrpSpPr>
            <p:grpSpPr bwMode="auto">
              <a:xfrm>
                <a:off x="3712" y="1269"/>
                <a:ext cx="352" cy="404"/>
                <a:chOff x="1200" y="1488"/>
                <a:chExt cx="352" cy="404"/>
              </a:xfrm>
            </p:grpSpPr>
            <p:sp>
              <p:nvSpPr>
                <p:cNvPr id="10384" name="Text Box 9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600" b="1">
                      <a:latin typeface="GOST type B" pitchFamily="34" charset="0"/>
                    </a:rPr>
                    <a:t>А</a:t>
                  </a:r>
                  <a:endParaRPr lang="ru-RU" sz="2400" b="1">
                    <a:latin typeface="GOST type B" pitchFamily="34" charset="0"/>
                  </a:endParaRPr>
                </a:p>
              </p:txBody>
            </p:sp>
            <p:sp>
              <p:nvSpPr>
                <p:cNvPr id="10385" name="Text Box 10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800" b="1">
                      <a:latin typeface="GOST type B" pitchFamily="34" charset="0"/>
                    </a:rPr>
                    <a:t>2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</p:grpSp>
          <p:sp>
            <p:nvSpPr>
              <p:cNvPr id="10356" name="Oval 101"/>
              <p:cNvSpPr>
                <a:spLocks noChangeAspect="1" noChangeArrowheads="1"/>
              </p:cNvSpPr>
              <p:nvPr/>
            </p:nvSpPr>
            <p:spPr bwMode="auto">
              <a:xfrm>
                <a:off x="3910" y="1651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57" name="Line 102"/>
              <p:cNvSpPr>
                <a:spLocks noChangeShapeType="1"/>
              </p:cNvSpPr>
              <p:nvPr/>
            </p:nvSpPr>
            <p:spPr bwMode="auto">
              <a:xfrm>
                <a:off x="3946" y="1723"/>
                <a:ext cx="0" cy="130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0358" name="Group 103"/>
              <p:cNvGrpSpPr>
                <a:grpSpLocks/>
              </p:cNvGrpSpPr>
              <p:nvPr/>
            </p:nvGrpSpPr>
            <p:grpSpPr bwMode="auto">
              <a:xfrm>
                <a:off x="5264" y="1392"/>
                <a:ext cx="352" cy="404"/>
                <a:chOff x="1200" y="1488"/>
                <a:chExt cx="352" cy="404"/>
              </a:xfrm>
            </p:grpSpPr>
            <p:sp>
              <p:nvSpPr>
                <p:cNvPr id="10382" name="Text Box 10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600" b="1">
                      <a:latin typeface="GOST type B" pitchFamily="34" charset="0"/>
                    </a:rPr>
                    <a:t>А</a:t>
                  </a:r>
                  <a:endParaRPr lang="ru-RU" sz="2400" b="1">
                    <a:latin typeface="GOST type B" pitchFamily="34" charset="0"/>
                  </a:endParaRPr>
                </a:p>
              </p:txBody>
            </p:sp>
            <p:sp>
              <p:nvSpPr>
                <p:cNvPr id="10383" name="Text Box 10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800" b="1">
                      <a:latin typeface="GOST type B" pitchFamily="34" charset="0"/>
                    </a:rPr>
                    <a:t>3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</p:grpSp>
          <p:sp>
            <p:nvSpPr>
              <p:cNvPr id="10359" name="Oval 106"/>
              <p:cNvSpPr>
                <a:spLocks noChangeAspect="1" noChangeArrowheads="1"/>
              </p:cNvSpPr>
              <p:nvPr/>
            </p:nvSpPr>
            <p:spPr bwMode="auto">
              <a:xfrm>
                <a:off x="5174" y="1651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60" name="Oval 110"/>
              <p:cNvSpPr>
                <a:spLocks noChangeAspect="1" noChangeArrowheads="1"/>
              </p:cNvSpPr>
              <p:nvPr/>
            </p:nvSpPr>
            <p:spPr bwMode="auto">
              <a:xfrm>
                <a:off x="3911" y="3021"/>
                <a:ext cx="72" cy="71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0361" name="Group 111"/>
              <p:cNvGrpSpPr>
                <a:grpSpLocks/>
              </p:cNvGrpSpPr>
              <p:nvPr/>
            </p:nvGrpSpPr>
            <p:grpSpPr bwMode="auto">
              <a:xfrm>
                <a:off x="3610" y="1930"/>
                <a:ext cx="366" cy="404"/>
                <a:chOff x="1103" y="2255"/>
                <a:chExt cx="366" cy="404"/>
              </a:xfrm>
            </p:grpSpPr>
            <p:sp>
              <p:nvSpPr>
                <p:cNvPr id="10380" name="Text Box 11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103" y="2255"/>
                  <a:ext cx="259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600" b="1">
                      <a:solidFill>
                        <a:schemeClr val="tx1"/>
                      </a:solidFill>
                      <a:latin typeface="GOST type B" pitchFamily="34" charset="0"/>
                    </a:rPr>
                    <a:t>А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0381" name="Text Box 11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68" y="2420"/>
                  <a:ext cx="201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800" b="1">
                      <a:solidFill>
                        <a:schemeClr val="tx1"/>
                      </a:solidFill>
                      <a:latin typeface="GOST type B" pitchFamily="34" charset="0"/>
                    </a:rPr>
                    <a:t>x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  <p:sp>
            <p:nvSpPr>
              <p:cNvPr id="10362" name="Line 114"/>
              <p:cNvSpPr>
                <a:spLocks noChangeShapeType="1"/>
              </p:cNvSpPr>
              <p:nvPr/>
            </p:nvSpPr>
            <p:spPr bwMode="auto">
              <a:xfrm>
                <a:off x="3983" y="1685"/>
                <a:ext cx="1194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63" name="Arc 116"/>
              <p:cNvSpPr>
                <a:spLocks/>
              </p:cNvSpPr>
              <p:nvPr/>
            </p:nvSpPr>
            <p:spPr bwMode="auto">
              <a:xfrm>
                <a:off x="3945" y="2145"/>
                <a:ext cx="151" cy="15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64" name="Oval 117"/>
              <p:cNvSpPr>
                <a:spLocks noChangeAspect="1" noChangeArrowheads="1"/>
              </p:cNvSpPr>
              <p:nvPr/>
            </p:nvSpPr>
            <p:spPr bwMode="auto">
              <a:xfrm>
                <a:off x="3992" y="2228"/>
                <a:ext cx="25" cy="2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65" name="Line 118"/>
              <p:cNvSpPr>
                <a:spLocks noChangeShapeType="1"/>
              </p:cNvSpPr>
              <p:nvPr/>
            </p:nvSpPr>
            <p:spPr bwMode="auto">
              <a:xfrm>
                <a:off x="3984" y="3057"/>
                <a:ext cx="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66" name="Arc 119"/>
              <p:cNvSpPr>
                <a:spLocks/>
              </p:cNvSpPr>
              <p:nvPr/>
            </p:nvSpPr>
            <p:spPr bwMode="auto">
              <a:xfrm flipV="1">
                <a:off x="4465" y="2303"/>
                <a:ext cx="748" cy="753"/>
              </a:xfrm>
              <a:custGeom>
                <a:avLst/>
                <a:gdLst>
                  <a:gd name="T0" fmla="*/ 0 w 21600"/>
                  <a:gd name="T1" fmla="*/ 0 h 21657"/>
                  <a:gd name="T2" fmla="*/ 0 w 21600"/>
                  <a:gd name="T3" fmla="*/ 0 h 21657"/>
                  <a:gd name="T4" fmla="*/ 0 w 21600"/>
                  <a:gd name="T5" fmla="*/ 0 h 21657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57"/>
                  <a:gd name="T11" fmla="*/ 21600 w 21600"/>
                  <a:gd name="T12" fmla="*/ 21657 h 2165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57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18"/>
                      <a:pt x="21599" y="21637"/>
                      <a:pt x="21599" y="21656"/>
                    </a:cubicBezTo>
                  </a:path>
                  <a:path w="21600" h="21657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18"/>
                      <a:pt x="21599" y="21637"/>
                      <a:pt x="21599" y="21656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67" name="Line 125"/>
              <p:cNvSpPr>
                <a:spLocks noChangeShapeType="1"/>
              </p:cNvSpPr>
              <p:nvPr/>
            </p:nvSpPr>
            <p:spPr bwMode="auto">
              <a:xfrm flipV="1">
                <a:off x="5210" y="1725"/>
                <a:ext cx="0" cy="57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68" name="Arc 126"/>
              <p:cNvSpPr>
                <a:spLocks/>
              </p:cNvSpPr>
              <p:nvPr/>
            </p:nvSpPr>
            <p:spPr bwMode="auto">
              <a:xfrm rot="-5285705">
                <a:off x="4307" y="2910"/>
                <a:ext cx="155" cy="145"/>
              </a:xfrm>
              <a:custGeom>
                <a:avLst/>
                <a:gdLst>
                  <a:gd name="T0" fmla="*/ 0 w 21600"/>
                  <a:gd name="T1" fmla="*/ 0 h 22591"/>
                  <a:gd name="T2" fmla="*/ 0 w 21600"/>
                  <a:gd name="T3" fmla="*/ 0 h 22591"/>
                  <a:gd name="T4" fmla="*/ 0 w 21600"/>
                  <a:gd name="T5" fmla="*/ 0 h 22591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2591"/>
                  <a:gd name="T11" fmla="*/ 21600 w 21600"/>
                  <a:gd name="T12" fmla="*/ 22591 h 2259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2591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930"/>
                      <a:pt x="21592" y="22260"/>
                      <a:pt x="21577" y="22591"/>
                    </a:cubicBezTo>
                  </a:path>
                  <a:path w="21600" h="22591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930"/>
                      <a:pt x="21592" y="22260"/>
                      <a:pt x="21577" y="22591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69" name="Oval 127"/>
              <p:cNvSpPr>
                <a:spLocks noChangeAspect="1" noChangeArrowheads="1"/>
              </p:cNvSpPr>
              <p:nvPr/>
            </p:nvSpPr>
            <p:spPr bwMode="auto">
              <a:xfrm>
                <a:off x="4388" y="2982"/>
                <a:ext cx="25" cy="2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70" name="Arc 128"/>
              <p:cNvSpPr>
                <a:spLocks/>
              </p:cNvSpPr>
              <p:nvPr/>
            </p:nvSpPr>
            <p:spPr bwMode="auto">
              <a:xfrm rot="10800000">
                <a:off x="4303" y="1682"/>
                <a:ext cx="151" cy="15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71" name="Oval 129"/>
              <p:cNvSpPr>
                <a:spLocks noChangeAspect="1" noChangeArrowheads="1"/>
              </p:cNvSpPr>
              <p:nvPr/>
            </p:nvSpPr>
            <p:spPr bwMode="auto">
              <a:xfrm rot="10800000">
                <a:off x="4386" y="1729"/>
                <a:ext cx="25" cy="2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0372" name="Group 130"/>
              <p:cNvGrpSpPr>
                <a:grpSpLocks/>
              </p:cNvGrpSpPr>
              <p:nvPr/>
            </p:nvGrpSpPr>
            <p:grpSpPr bwMode="auto">
              <a:xfrm>
                <a:off x="4422" y="1316"/>
                <a:ext cx="366" cy="404"/>
                <a:chOff x="1103" y="2255"/>
                <a:chExt cx="366" cy="404"/>
              </a:xfrm>
            </p:grpSpPr>
            <p:sp>
              <p:nvSpPr>
                <p:cNvPr id="10378" name="Text Box 13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103" y="2255"/>
                  <a:ext cx="259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600" b="1">
                      <a:solidFill>
                        <a:schemeClr val="tx1"/>
                      </a:solidFill>
                      <a:latin typeface="GOST type B" pitchFamily="34" charset="0"/>
                    </a:rPr>
                    <a:t>А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0379" name="Text Box 13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68" y="2420"/>
                  <a:ext cx="201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800" b="1">
                      <a:solidFill>
                        <a:schemeClr val="tx1"/>
                      </a:solidFill>
                      <a:latin typeface="GOST type B" pitchFamily="34" charset="0"/>
                    </a:rPr>
                    <a:t>z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0373" name="Group 138"/>
              <p:cNvGrpSpPr>
                <a:grpSpLocks/>
              </p:cNvGrpSpPr>
              <p:nvPr/>
            </p:nvGrpSpPr>
            <p:grpSpPr bwMode="auto">
              <a:xfrm>
                <a:off x="5165" y="1917"/>
                <a:ext cx="478" cy="404"/>
                <a:chOff x="5165" y="1790"/>
                <a:chExt cx="478" cy="404"/>
              </a:xfrm>
            </p:grpSpPr>
            <p:sp>
              <p:nvSpPr>
                <p:cNvPr id="10376" name="Text Box 13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165" y="1790"/>
                  <a:ext cx="259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600" b="1">
                      <a:solidFill>
                        <a:schemeClr val="tx1"/>
                      </a:solidFill>
                      <a:latin typeface="GOST type B" pitchFamily="34" charset="0"/>
                    </a:rPr>
                    <a:t>А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0377" name="Text Box 13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347" y="1949"/>
                  <a:ext cx="296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800" b="1">
                      <a:solidFill>
                        <a:schemeClr val="tx1"/>
                      </a:solidFill>
                      <a:latin typeface="GOST type B" pitchFamily="34" charset="0"/>
                    </a:rPr>
                    <a:t>y</a:t>
                  </a:r>
                  <a:r>
                    <a:rPr lang="ru-RU" sz="1400" b="1" baseline="-25000">
                      <a:solidFill>
                        <a:schemeClr val="tx1"/>
                      </a:solidFill>
                      <a:latin typeface="GOST type B" pitchFamily="34" charset="0"/>
                    </a:rPr>
                    <a:t>3</a:t>
                  </a:r>
                  <a:endParaRPr lang="ru-RU" sz="1800" b="1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  <p:sp>
            <p:nvSpPr>
              <p:cNvPr id="10374" name="Arc 140"/>
              <p:cNvSpPr>
                <a:spLocks/>
              </p:cNvSpPr>
              <p:nvPr/>
            </p:nvSpPr>
            <p:spPr bwMode="auto">
              <a:xfrm rot="-5285705">
                <a:off x="5061" y="2145"/>
                <a:ext cx="155" cy="145"/>
              </a:xfrm>
              <a:custGeom>
                <a:avLst/>
                <a:gdLst>
                  <a:gd name="T0" fmla="*/ 0 w 21600"/>
                  <a:gd name="T1" fmla="*/ 0 h 22591"/>
                  <a:gd name="T2" fmla="*/ 0 w 21600"/>
                  <a:gd name="T3" fmla="*/ 0 h 22591"/>
                  <a:gd name="T4" fmla="*/ 0 w 21600"/>
                  <a:gd name="T5" fmla="*/ 0 h 22591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2591"/>
                  <a:gd name="T11" fmla="*/ 21600 w 21600"/>
                  <a:gd name="T12" fmla="*/ 22591 h 2259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2591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930"/>
                      <a:pt x="21592" y="22260"/>
                      <a:pt x="21577" y="22591"/>
                    </a:cubicBezTo>
                  </a:path>
                  <a:path w="21600" h="22591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930"/>
                      <a:pt x="21592" y="22260"/>
                      <a:pt x="21577" y="22591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75" name="Oval 141"/>
              <p:cNvSpPr>
                <a:spLocks noChangeAspect="1" noChangeArrowheads="1"/>
              </p:cNvSpPr>
              <p:nvPr/>
            </p:nvSpPr>
            <p:spPr bwMode="auto">
              <a:xfrm>
                <a:off x="5142" y="2217"/>
                <a:ext cx="25" cy="2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20" name="Group 162"/>
          <p:cNvGrpSpPr>
            <a:grpSpLocks/>
          </p:cNvGrpSpPr>
          <p:nvPr/>
        </p:nvGrpSpPr>
        <p:grpSpPr bwMode="auto">
          <a:xfrm>
            <a:off x="6170613" y="2570163"/>
            <a:ext cx="1789112" cy="1677987"/>
            <a:chOff x="3887" y="1619"/>
            <a:chExt cx="1127" cy="1057"/>
          </a:xfrm>
        </p:grpSpPr>
        <p:grpSp>
          <p:nvGrpSpPr>
            <p:cNvPr id="10346" name="Group 145"/>
            <p:cNvGrpSpPr>
              <a:grpSpLocks/>
            </p:cNvGrpSpPr>
            <p:nvPr/>
          </p:nvGrpSpPr>
          <p:grpSpPr bwMode="auto">
            <a:xfrm rot="756990">
              <a:off x="3887" y="2515"/>
              <a:ext cx="106" cy="161"/>
              <a:chOff x="3893" y="2383"/>
              <a:chExt cx="106" cy="161"/>
            </a:xfrm>
          </p:grpSpPr>
          <p:sp>
            <p:nvSpPr>
              <p:cNvPr id="10350" name="Line 143"/>
              <p:cNvSpPr>
                <a:spLocks noChangeShapeType="1"/>
              </p:cNvSpPr>
              <p:nvPr/>
            </p:nvSpPr>
            <p:spPr bwMode="auto">
              <a:xfrm flipH="1">
                <a:off x="3893" y="2383"/>
                <a:ext cx="96" cy="103"/>
              </a:xfrm>
              <a:prstGeom prst="line">
                <a:avLst/>
              </a:prstGeom>
              <a:noFill/>
              <a:ln w="28575">
                <a:solidFill>
                  <a:srgbClr val="FF5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51" name="Line 144"/>
              <p:cNvSpPr>
                <a:spLocks noChangeShapeType="1"/>
              </p:cNvSpPr>
              <p:nvPr/>
            </p:nvSpPr>
            <p:spPr bwMode="auto">
              <a:xfrm flipH="1">
                <a:off x="3903" y="2441"/>
                <a:ext cx="96" cy="103"/>
              </a:xfrm>
              <a:prstGeom prst="line">
                <a:avLst/>
              </a:prstGeom>
              <a:noFill/>
              <a:ln w="28575">
                <a:solidFill>
                  <a:srgbClr val="FF5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347" name="Group 146"/>
            <p:cNvGrpSpPr>
              <a:grpSpLocks/>
            </p:cNvGrpSpPr>
            <p:nvPr/>
          </p:nvGrpSpPr>
          <p:grpSpPr bwMode="auto">
            <a:xfrm rot="5969432">
              <a:off x="4881" y="1591"/>
              <a:ext cx="106" cy="161"/>
              <a:chOff x="3893" y="2383"/>
              <a:chExt cx="106" cy="161"/>
            </a:xfrm>
          </p:grpSpPr>
          <p:sp>
            <p:nvSpPr>
              <p:cNvPr id="10348" name="Line 147"/>
              <p:cNvSpPr>
                <a:spLocks noChangeShapeType="1"/>
              </p:cNvSpPr>
              <p:nvPr/>
            </p:nvSpPr>
            <p:spPr bwMode="auto">
              <a:xfrm flipH="1">
                <a:off x="3893" y="2383"/>
                <a:ext cx="96" cy="103"/>
              </a:xfrm>
              <a:prstGeom prst="line">
                <a:avLst/>
              </a:prstGeom>
              <a:noFill/>
              <a:ln w="28575">
                <a:solidFill>
                  <a:srgbClr val="FF5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49" name="Line 148"/>
              <p:cNvSpPr>
                <a:spLocks noChangeShapeType="1"/>
              </p:cNvSpPr>
              <p:nvPr/>
            </p:nvSpPr>
            <p:spPr bwMode="auto">
              <a:xfrm flipH="1">
                <a:off x="3903" y="2441"/>
                <a:ext cx="96" cy="103"/>
              </a:xfrm>
              <a:prstGeom prst="line">
                <a:avLst/>
              </a:prstGeom>
              <a:noFill/>
              <a:ln w="28575">
                <a:solidFill>
                  <a:srgbClr val="FF5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0260" name="Group 6"/>
          <p:cNvGrpSpPr>
            <a:grpSpLocks/>
          </p:cNvGrpSpPr>
          <p:nvPr/>
        </p:nvGrpSpPr>
        <p:grpSpPr bwMode="auto">
          <a:xfrm>
            <a:off x="547688" y="1431925"/>
            <a:ext cx="2427287" cy="2219325"/>
            <a:chOff x="729" y="1218"/>
            <a:chExt cx="1529" cy="1398"/>
          </a:xfrm>
        </p:grpSpPr>
        <p:sp>
          <p:nvSpPr>
            <p:cNvPr id="10342" name="Rectangle 7"/>
            <p:cNvSpPr>
              <a:spLocks noChangeAspect="1" noChangeArrowheads="1"/>
            </p:cNvSpPr>
            <p:nvPr/>
          </p:nvSpPr>
          <p:spPr bwMode="auto">
            <a:xfrm>
              <a:off x="760" y="1268"/>
              <a:ext cx="1498" cy="1348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 i="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grpSp>
          <p:nvGrpSpPr>
            <p:cNvPr id="10343" name="Group 8"/>
            <p:cNvGrpSpPr>
              <a:grpSpLocks/>
            </p:cNvGrpSpPr>
            <p:nvPr/>
          </p:nvGrpSpPr>
          <p:grpSpPr bwMode="auto">
            <a:xfrm>
              <a:off x="729" y="1218"/>
              <a:ext cx="394" cy="351"/>
              <a:chOff x="236" y="1132"/>
              <a:chExt cx="394" cy="351"/>
            </a:xfrm>
          </p:grpSpPr>
          <p:sp>
            <p:nvSpPr>
              <p:cNvPr id="10344" name="Text Box 9"/>
              <p:cNvSpPr txBox="1">
                <a:spLocks noChangeAspect="1" noChangeArrowheads="1"/>
              </p:cNvSpPr>
              <p:nvPr/>
            </p:nvSpPr>
            <p:spPr bwMode="auto">
              <a:xfrm>
                <a:off x="236" y="1132"/>
                <a:ext cx="31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b="1">
                    <a:solidFill>
                      <a:schemeClr val="tx1"/>
                    </a:solidFill>
                    <a:latin typeface="GOST type B" pitchFamily="34" charset="0"/>
                  </a:rPr>
                  <a:t>П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0345" name="Text Box 10"/>
              <p:cNvSpPr txBox="1">
                <a:spLocks noChangeAspect="1" noChangeArrowheads="1"/>
              </p:cNvSpPr>
              <p:nvPr/>
            </p:nvSpPr>
            <p:spPr bwMode="auto">
              <a:xfrm>
                <a:off x="371" y="1271"/>
                <a:ext cx="25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600" b="1">
                    <a:solidFill>
                      <a:schemeClr val="tx1"/>
                    </a:solidFill>
                    <a:latin typeface="GOST type B" pitchFamily="34" charset="0"/>
                  </a:rPr>
                  <a:t>2</a:t>
                </a:r>
                <a:endParaRPr lang="ru-RU" sz="24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</p:grpSp>
      </p:grpSp>
      <p:sp>
        <p:nvSpPr>
          <p:cNvPr id="10261" name="Line 22"/>
          <p:cNvSpPr>
            <a:spLocks noChangeAspect="1" noChangeShapeType="1"/>
          </p:cNvSpPr>
          <p:nvPr/>
        </p:nvSpPr>
        <p:spPr bwMode="auto">
          <a:xfrm flipH="1">
            <a:off x="282575" y="3638550"/>
            <a:ext cx="3095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4117975" y="5075238"/>
            <a:ext cx="441325" cy="457200"/>
            <a:chOff x="2978" y="3513"/>
            <a:chExt cx="278" cy="288"/>
          </a:xfrm>
        </p:grpSpPr>
        <p:sp>
          <p:nvSpPr>
            <p:cNvPr id="10340" name="Line 25"/>
            <p:cNvSpPr>
              <a:spLocks noChangeAspect="1" noChangeShapeType="1"/>
            </p:cNvSpPr>
            <p:nvPr/>
          </p:nvSpPr>
          <p:spPr bwMode="auto">
            <a:xfrm rot="14178596" flipH="1">
              <a:off x="2881" y="3614"/>
              <a:ext cx="196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41" name="Text Box 26"/>
            <p:cNvSpPr txBox="1">
              <a:spLocks noChangeAspect="1" noChangeArrowheads="1"/>
            </p:cNvSpPr>
            <p:nvPr/>
          </p:nvSpPr>
          <p:spPr bwMode="auto">
            <a:xfrm>
              <a:off x="3012" y="3513"/>
              <a:ext cx="2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400" b="1">
                  <a:solidFill>
                    <a:schemeClr val="tx1"/>
                  </a:solidFill>
                  <a:latin typeface="GOST type B" pitchFamily="34" charset="0"/>
                </a:rPr>
                <a:t>y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sp>
        <p:nvSpPr>
          <p:cNvPr id="10263" name="Line 28"/>
          <p:cNvSpPr>
            <a:spLocks noChangeAspect="1" noChangeShapeType="1"/>
          </p:cNvSpPr>
          <p:nvPr/>
        </p:nvSpPr>
        <p:spPr bwMode="auto">
          <a:xfrm rot="5400000" flipH="1">
            <a:off x="2875756" y="1408907"/>
            <a:ext cx="188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64" name="Text Box 29"/>
          <p:cNvSpPr txBox="1">
            <a:spLocks noChangeAspect="1" noChangeArrowheads="1"/>
          </p:cNvSpPr>
          <p:nvPr/>
        </p:nvSpPr>
        <p:spPr bwMode="auto">
          <a:xfrm>
            <a:off x="2917825" y="1133475"/>
            <a:ext cx="4175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400" b="1">
                <a:solidFill>
                  <a:schemeClr val="tx1"/>
                </a:solidFill>
                <a:latin typeface="GOST type B" pitchFamily="34" charset="0"/>
              </a:rPr>
              <a:t>z</a:t>
            </a:r>
            <a:endParaRPr lang="ru-RU" sz="1800">
              <a:solidFill>
                <a:schemeClr val="tx1"/>
              </a:solidFill>
              <a:latin typeface="GOST type B" pitchFamily="34" charset="0"/>
            </a:endParaRPr>
          </a:p>
        </p:txBody>
      </p:sp>
      <p:sp>
        <p:nvSpPr>
          <p:cNvPr id="57501" name="Rectangle 157"/>
          <p:cNvSpPr>
            <a:spLocks noChangeArrowheads="1"/>
          </p:cNvSpPr>
          <p:nvPr/>
        </p:nvSpPr>
        <p:spPr bwMode="auto">
          <a:xfrm>
            <a:off x="-144463" y="0"/>
            <a:ext cx="9477376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ru-RU" sz="3200" b="1" i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Точка в системе трех  плоскостей  проекций</a:t>
            </a:r>
          </a:p>
        </p:txBody>
      </p:sp>
      <p:sp>
        <p:nvSpPr>
          <p:cNvPr id="10266" name="Text Box 158"/>
          <p:cNvSpPr txBox="1">
            <a:spLocks noChangeArrowheads="1"/>
          </p:cNvSpPr>
          <p:nvPr/>
        </p:nvSpPr>
        <p:spPr bwMode="auto">
          <a:xfrm>
            <a:off x="0" y="777875"/>
            <a:ext cx="4448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400" b="1" i="0">
                <a:solidFill>
                  <a:srgbClr val="FF66CC"/>
                </a:solidFill>
                <a:latin typeface="Arial" charset="0"/>
              </a:rPr>
              <a:t>Пространственная картина</a:t>
            </a:r>
          </a:p>
        </p:txBody>
      </p:sp>
      <p:sp>
        <p:nvSpPr>
          <p:cNvPr id="10267" name="Text Box 159"/>
          <p:cNvSpPr txBox="1">
            <a:spLocks noChangeArrowheads="1"/>
          </p:cNvSpPr>
          <p:nvPr/>
        </p:nvSpPr>
        <p:spPr bwMode="auto">
          <a:xfrm>
            <a:off x="4943475" y="777875"/>
            <a:ext cx="4200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 algn="ctr"/>
            <a:r>
              <a:rPr lang="ru-RU" sz="2400" b="1" i="0">
                <a:solidFill>
                  <a:srgbClr val="FF66CC"/>
                </a:solidFill>
                <a:latin typeface="Arial" charset="0"/>
              </a:rPr>
              <a:t>Комплексный чертеж</a:t>
            </a:r>
          </a:p>
        </p:txBody>
      </p:sp>
      <p:grpSp>
        <p:nvGrpSpPr>
          <p:cNvPr id="10268" name="Group 59"/>
          <p:cNvGrpSpPr>
            <a:grpSpLocks/>
          </p:cNvGrpSpPr>
          <p:nvPr/>
        </p:nvGrpSpPr>
        <p:grpSpPr bwMode="auto">
          <a:xfrm>
            <a:off x="1295400" y="1863725"/>
            <a:ext cx="558800" cy="641350"/>
            <a:chOff x="1200" y="1488"/>
            <a:chExt cx="352" cy="404"/>
          </a:xfrm>
        </p:grpSpPr>
        <p:sp>
          <p:nvSpPr>
            <p:cNvPr id="10338" name="Text Box 60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600" b="1">
                  <a:latin typeface="GOST type B" pitchFamily="34" charset="0"/>
                </a:rPr>
                <a:t>А</a:t>
              </a:r>
              <a:endParaRPr lang="ru-RU" sz="2400" b="1">
                <a:latin typeface="GOST type B" pitchFamily="34" charset="0"/>
              </a:endParaRPr>
            </a:p>
          </p:txBody>
        </p:sp>
        <p:sp>
          <p:nvSpPr>
            <p:cNvPr id="10339" name="Text Box 61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1800" b="1">
                  <a:latin typeface="GOST type B" pitchFamily="34" charset="0"/>
                </a:rPr>
                <a:t>2</a:t>
              </a:r>
              <a:endParaRPr lang="ru-RU" sz="2400">
                <a:latin typeface="GOST type B" pitchFamily="34" charset="0"/>
              </a:endParaRPr>
            </a:p>
          </p:txBody>
        </p:sp>
      </p:grpSp>
      <p:sp>
        <p:nvSpPr>
          <p:cNvPr id="10269" name="Text Box 30"/>
          <p:cNvSpPr txBox="1">
            <a:spLocks noChangeArrowheads="1"/>
          </p:cNvSpPr>
          <p:nvPr/>
        </p:nvSpPr>
        <p:spPr bwMode="auto">
          <a:xfrm>
            <a:off x="2609850" y="3181350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en-US" b="1">
                <a:solidFill>
                  <a:schemeClr val="tx1"/>
                </a:solidFill>
                <a:latin typeface="GOST type B" pitchFamily="34" charset="0"/>
              </a:rPr>
              <a:t>O</a:t>
            </a:r>
            <a:endParaRPr lang="ru-RU" sz="2400" b="1" i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7" name="Group 265"/>
          <p:cNvGrpSpPr>
            <a:grpSpLocks/>
          </p:cNvGrpSpPr>
          <p:nvPr/>
        </p:nvGrpSpPr>
        <p:grpSpPr bwMode="auto">
          <a:xfrm>
            <a:off x="1625600" y="2473325"/>
            <a:ext cx="2279650" cy="2174875"/>
            <a:chOff x="1024" y="1558"/>
            <a:chExt cx="1436" cy="1370"/>
          </a:xfrm>
        </p:grpSpPr>
        <p:sp>
          <p:nvSpPr>
            <p:cNvPr id="10296" name="Line 54"/>
            <p:cNvSpPr>
              <a:spLocks noChangeAspect="1" noChangeShapeType="1"/>
            </p:cNvSpPr>
            <p:nvPr/>
          </p:nvSpPr>
          <p:spPr bwMode="auto">
            <a:xfrm>
              <a:off x="1052" y="1589"/>
              <a:ext cx="0" cy="7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297" name="Group 264"/>
            <p:cNvGrpSpPr>
              <a:grpSpLocks/>
            </p:cNvGrpSpPr>
            <p:nvPr/>
          </p:nvGrpSpPr>
          <p:grpSpPr bwMode="auto">
            <a:xfrm>
              <a:off x="1024" y="1558"/>
              <a:ext cx="1436" cy="1370"/>
              <a:chOff x="1024" y="1558"/>
              <a:chExt cx="1436" cy="1370"/>
            </a:xfrm>
          </p:grpSpPr>
          <p:sp>
            <p:nvSpPr>
              <p:cNvPr id="10298" name="Line 57"/>
              <p:cNvSpPr>
                <a:spLocks noChangeAspect="1" noChangeShapeType="1"/>
              </p:cNvSpPr>
              <p:nvPr/>
            </p:nvSpPr>
            <p:spPr bwMode="auto">
              <a:xfrm>
                <a:off x="1054" y="1590"/>
                <a:ext cx="81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0299" name="Group 263"/>
              <p:cNvGrpSpPr>
                <a:grpSpLocks/>
              </p:cNvGrpSpPr>
              <p:nvPr/>
            </p:nvGrpSpPr>
            <p:grpSpPr bwMode="auto">
              <a:xfrm>
                <a:off x="1024" y="1558"/>
                <a:ext cx="1436" cy="1370"/>
                <a:chOff x="1024" y="1558"/>
                <a:chExt cx="1436" cy="1370"/>
              </a:xfrm>
            </p:grpSpPr>
            <p:grpSp>
              <p:nvGrpSpPr>
                <p:cNvPr id="10300" name="Group 262"/>
                <p:cNvGrpSpPr>
                  <a:grpSpLocks/>
                </p:cNvGrpSpPr>
                <p:nvPr/>
              </p:nvGrpSpPr>
              <p:grpSpPr bwMode="auto">
                <a:xfrm>
                  <a:off x="1024" y="1558"/>
                  <a:ext cx="1436" cy="1370"/>
                  <a:chOff x="1024" y="1558"/>
                  <a:chExt cx="1436" cy="1370"/>
                </a:xfrm>
              </p:grpSpPr>
              <p:grpSp>
                <p:nvGrpSpPr>
                  <p:cNvPr id="10302" name="Group 261"/>
                  <p:cNvGrpSpPr>
                    <a:grpSpLocks/>
                  </p:cNvGrpSpPr>
                  <p:nvPr/>
                </p:nvGrpSpPr>
                <p:grpSpPr bwMode="auto">
                  <a:xfrm>
                    <a:off x="1024" y="1586"/>
                    <a:ext cx="1436" cy="1342"/>
                    <a:chOff x="1024" y="1586"/>
                    <a:chExt cx="1436" cy="1342"/>
                  </a:xfrm>
                </p:grpSpPr>
                <p:grpSp>
                  <p:nvGrpSpPr>
                    <p:cNvPr id="10306" name="Group 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052" y="1589"/>
                      <a:ext cx="1086" cy="1068"/>
                      <a:chOff x="1436" y="1903"/>
                      <a:chExt cx="1086" cy="1068"/>
                    </a:xfrm>
                  </p:grpSpPr>
                  <p:grpSp>
                    <p:nvGrpSpPr>
                      <p:cNvPr id="10323" name="Group 3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04" y="2246"/>
                        <a:ext cx="818" cy="46"/>
                        <a:chOff x="1704" y="2246"/>
                        <a:chExt cx="818" cy="46"/>
                      </a:xfrm>
                    </p:grpSpPr>
                    <p:sp>
                      <p:nvSpPr>
                        <p:cNvPr id="10334" name="Line 3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1704" y="2271"/>
                          <a:ext cx="818" cy="0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FF66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10335" name="Group 37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2059" y="2246"/>
                          <a:ext cx="58" cy="46"/>
                          <a:chOff x="2533" y="2425"/>
                          <a:chExt cx="45" cy="35"/>
                        </a:xfrm>
                      </p:grpSpPr>
                      <p:sp>
                        <p:nvSpPr>
                          <p:cNvPr id="10336" name="Line 38"/>
                          <p:cNvSpPr>
                            <a:spLocks noChangeAspect="1" noChangeShapeType="1"/>
                          </p:cNvSpPr>
                          <p:nvPr/>
                        </p:nvSpPr>
                        <p:spPr bwMode="auto">
                          <a:xfrm>
                            <a:off x="2533" y="2425"/>
                            <a:ext cx="45" cy="18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FF6600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10337" name="Line 39"/>
                          <p:cNvSpPr>
                            <a:spLocks noChangeAspect="1" noChangeShapeType="1"/>
                          </p:cNvSpPr>
                          <p:nvPr/>
                        </p:nvSpPr>
                        <p:spPr bwMode="auto">
                          <a:xfrm flipH="1">
                            <a:off x="2533" y="2443"/>
                            <a:ext cx="45" cy="1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FF6600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/>
                          </a:p>
                        </p:txBody>
                      </p:sp>
                    </p:grpSp>
                  </p:grpSp>
                  <p:grpSp>
                    <p:nvGrpSpPr>
                      <p:cNvPr id="10324" name="Group 4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3" y="2271"/>
                        <a:ext cx="45" cy="700"/>
                        <a:chOff x="1683" y="2271"/>
                        <a:chExt cx="45" cy="700"/>
                      </a:xfrm>
                    </p:grpSpPr>
                    <p:sp>
                      <p:nvSpPr>
                        <p:cNvPr id="10330" name="Line 41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1704" y="2271"/>
                          <a:ext cx="0" cy="700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FF66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10331" name="Group 42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 rot="5400000">
                          <a:off x="1676" y="2565"/>
                          <a:ext cx="59" cy="45"/>
                          <a:chOff x="2533" y="2425"/>
                          <a:chExt cx="45" cy="35"/>
                        </a:xfrm>
                      </p:grpSpPr>
                      <p:sp>
                        <p:nvSpPr>
                          <p:cNvPr id="10332" name="Line 43"/>
                          <p:cNvSpPr>
                            <a:spLocks noChangeAspect="1" noChangeShapeType="1"/>
                          </p:cNvSpPr>
                          <p:nvPr/>
                        </p:nvSpPr>
                        <p:spPr bwMode="auto">
                          <a:xfrm>
                            <a:off x="2533" y="2425"/>
                            <a:ext cx="45" cy="18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FF6600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10333" name="Line 44"/>
                          <p:cNvSpPr>
                            <a:spLocks noChangeAspect="1" noChangeShapeType="1"/>
                          </p:cNvSpPr>
                          <p:nvPr/>
                        </p:nvSpPr>
                        <p:spPr bwMode="auto">
                          <a:xfrm flipH="1">
                            <a:off x="2533" y="2443"/>
                            <a:ext cx="45" cy="1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FF6600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/>
                          </a:p>
                        </p:txBody>
                      </p:sp>
                    </p:grpSp>
                  </p:grpSp>
                  <p:grpSp>
                    <p:nvGrpSpPr>
                      <p:cNvPr id="10325" name="Group 4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436" y="1903"/>
                        <a:ext cx="268" cy="368"/>
                        <a:chOff x="1436" y="1903"/>
                        <a:chExt cx="268" cy="368"/>
                      </a:xfrm>
                    </p:grpSpPr>
                    <p:sp>
                      <p:nvSpPr>
                        <p:cNvPr id="10326" name="Line 4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1436" y="1903"/>
                          <a:ext cx="268" cy="368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FF66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10327" name="Group 47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 rot="-7476000">
                          <a:off x="1572" y="2108"/>
                          <a:ext cx="58" cy="45"/>
                          <a:chOff x="2533" y="2425"/>
                          <a:chExt cx="45" cy="35"/>
                        </a:xfrm>
                      </p:grpSpPr>
                      <p:sp>
                        <p:nvSpPr>
                          <p:cNvPr id="10328" name="Line 48"/>
                          <p:cNvSpPr>
                            <a:spLocks noChangeAspect="1" noChangeShapeType="1"/>
                          </p:cNvSpPr>
                          <p:nvPr/>
                        </p:nvSpPr>
                        <p:spPr bwMode="auto">
                          <a:xfrm>
                            <a:off x="2533" y="2425"/>
                            <a:ext cx="45" cy="18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FF6600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10329" name="Line 49"/>
                          <p:cNvSpPr>
                            <a:spLocks noChangeAspect="1" noChangeShapeType="1"/>
                          </p:cNvSpPr>
                          <p:nvPr/>
                        </p:nvSpPr>
                        <p:spPr bwMode="auto">
                          <a:xfrm flipH="1">
                            <a:off x="2533" y="2443"/>
                            <a:ext cx="45" cy="1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FF6600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10307" name="Group 26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024" y="1586"/>
                      <a:ext cx="1436" cy="1342"/>
                      <a:chOff x="1024" y="1586"/>
                      <a:chExt cx="1436" cy="1342"/>
                    </a:xfrm>
                  </p:grpSpPr>
                  <p:sp>
                    <p:nvSpPr>
                      <p:cNvPr id="10308" name="Line 56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2138" y="1957"/>
                        <a:ext cx="0" cy="700"/>
                      </a:xfrm>
                      <a:prstGeom prst="line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0309" name="Line 58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1872" y="1586"/>
                        <a:ext cx="268" cy="368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10310" name="Group 25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024" y="1887"/>
                        <a:ext cx="1436" cy="1041"/>
                        <a:chOff x="1024" y="1887"/>
                        <a:chExt cx="1436" cy="1041"/>
                      </a:xfrm>
                    </p:grpSpPr>
                    <p:sp>
                      <p:nvSpPr>
                        <p:cNvPr id="10311" name="Line 53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1052" y="2289"/>
                          <a:ext cx="268" cy="368"/>
                        </a:xfrm>
                        <a:prstGeom prst="line">
                          <a:avLst/>
                        </a:prstGeom>
                        <a:noFill/>
                        <a:ln w="158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312" name="Line 55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1320" y="2657"/>
                          <a:ext cx="818" cy="0"/>
                        </a:xfrm>
                        <a:prstGeom prst="line">
                          <a:avLst/>
                        </a:prstGeom>
                        <a:noFill/>
                        <a:ln w="158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10313" name="Group 6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055" y="1887"/>
                          <a:ext cx="352" cy="404"/>
                          <a:chOff x="1200" y="1488"/>
                          <a:chExt cx="352" cy="404"/>
                        </a:xfrm>
                      </p:grpSpPr>
                      <p:sp>
                        <p:nvSpPr>
                          <p:cNvPr id="10321" name="Text Box 66"/>
                          <p:cNvSpPr txBox="1"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200" y="1488"/>
                            <a:ext cx="259" cy="4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>
                            <a:spAutoFit/>
                          </a:bodyPr>
                          <a:lstStyle>
                            <a:lvl1pPr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1pPr>
                            <a:lvl2pPr marL="742950" indent="-28575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2pPr>
                            <a:lvl3pPr marL="11430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3pPr>
                            <a:lvl4pPr marL="16002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4pPr>
                            <a:lvl5pPr marL="20574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9pPr>
                          </a:lstStyle>
                          <a:p>
                            <a:r>
                              <a:rPr lang="ru-RU" sz="3600" b="1">
                                <a:latin typeface="GOST type B" pitchFamily="34" charset="0"/>
                              </a:rPr>
                              <a:t>А</a:t>
                            </a:r>
                            <a:endParaRPr lang="ru-RU" sz="2400" b="1">
                              <a:latin typeface="GOST type B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322" name="Text Box 67"/>
                          <p:cNvSpPr txBox="1"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360" y="1657"/>
                            <a:ext cx="192" cy="23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>
                            <a:spAutoFit/>
                          </a:bodyPr>
                          <a:lstStyle>
                            <a:lvl1pPr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1pPr>
                            <a:lvl2pPr marL="742950" indent="-28575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2pPr>
                            <a:lvl3pPr marL="11430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3pPr>
                            <a:lvl4pPr marL="16002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4pPr>
                            <a:lvl5pPr marL="20574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9pPr>
                          </a:lstStyle>
                          <a:p>
                            <a:r>
                              <a:rPr lang="ru-RU" sz="1800" b="1">
                                <a:latin typeface="GOST type B" pitchFamily="34" charset="0"/>
                              </a:rPr>
                              <a:t>3</a:t>
                            </a:r>
                            <a:endParaRPr lang="ru-RU" sz="2400">
                              <a:latin typeface="GOST type B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0314" name="Group 7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024" y="2524"/>
                          <a:ext cx="352" cy="404"/>
                          <a:chOff x="1200" y="1488"/>
                          <a:chExt cx="352" cy="404"/>
                        </a:xfrm>
                      </p:grpSpPr>
                      <p:sp>
                        <p:nvSpPr>
                          <p:cNvPr id="10319" name="Text Box 75"/>
                          <p:cNvSpPr txBox="1"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200" y="1488"/>
                            <a:ext cx="259" cy="4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>
                            <a:spAutoFit/>
                          </a:bodyPr>
                          <a:lstStyle>
                            <a:lvl1pPr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1pPr>
                            <a:lvl2pPr marL="742950" indent="-28575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2pPr>
                            <a:lvl3pPr marL="11430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3pPr>
                            <a:lvl4pPr marL="16002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4pPr>
                            <a:lvl5pPr marL="20574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9pPr>
                          </a:lstStyle>
                          <a:p>
                            <a:r>
                              <a:rPr lang="ru-RU" sz="3600" b="1">
                                <a:latin typeface="GOST type B" pitchFamily="34" charset="0"/>
                              </a:rPr>
                              <a:t>А</a:t>
                            </a:r>
                            <a:endParaRPr lang="ru-RU" sz="2400" b="1">
                              <a:latin typeface="GOST type B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320" name="Text Box 76"/>
                          <p:cNvSpPr txBox="1"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360" y="1657"/>
                            <a:ext cx="192" cy="23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>
                            <a:spAutoFit/>
                          </a:bodyPr>
                          <a:lstStyle>
                            <a:lvl1pPr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1pPr>
                            <a:lvl2pPr marL="742950" indent="-28575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2pPr>
                            <a:lvl3pPr marL="11430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3pPr>
                            <a:lvl4pPr marL="16002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4pPr>
                            <a:lvl5pPr marL="20574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9pPr>
                          </a:lstStyle>
                          <a:p>
                            <a:r>
                              <a:rPr lang="ru-RU" sz="1800" b="1">
                                <a:latin typeface="GOST type B" pitchFamily="34" charset="0"/>
                              </a:rPr>
                              <a:t>1</a:t>
                            </a:r>
                            <a:endParaRPr lang="ru-RU" sz="2400">
                              <a:latin typeface="GOST type B" pitchFamily="34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10315" name="Oval 77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88" y="2614"/>
                          <a:ext cx="72" cy="71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10316" name="Group 15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094" y="2371"/>
                          <a:ext cx="366" cy="404"/>
                          <a:chOff x="1103" y="2255"/>
                          <a:chExt cx="366" cy="404"/>
                        </a:xfrm>
                      </p:grpSpPr>
                      <p:sp>
                        <p:nvSpPr>
                          <p:cNvPr id="10317" name="Text Box 151"/>
                          <p:cNvSpPr txBox="1"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03" y="2255"/>
                            <a:ext cx="259" cy="4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>
                            <a:spAutoFit/>
                          </a:bodyPr>
                          <a:lstStyle>
                            <a:lvl1pPr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1pPr>
                            <a:lvl2pPr marL="742950" indent="-28575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2pPr>
                            <a:lvl3pPr marL="11430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3pPr>
                            <a:lvl4pPr marL="16002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4pPr>
                            <a:lvl5pPr marL="20574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9pPr>
                          </a:lstStyle>
                          <a:p>
                            <a:r>
                              <a:rPr lang="ru-RU" sz="3600" b="1">
                                <a:solidFill>
                                  <a:schemeClr val="tx1"/>
                                </a:solidFill>
                                <a:latin typeface="GOST type B" pitchFamily="34" charset="0"/>
                              </a:rPr>
                              <a:t>А</a:t>
                            </a:r>
                            <a:endParaRPr lang="ru-RU" sz="2400">
                              <a:solidFill>
                                <a:schemeClr val="tx1"/>
                              </a:solidFill>
                              <a:latin typeface="GOST type B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318" name="Text Box 152"/>
                          <p:cNvSpPr txBox="1"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268" y="2420"/>
                            <a:ext cx="201" cy="23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>
                            <a:spAutoFit/>
                          </a:bodyPr>
                          <a:lstStyle>
                            <a:lvl1pPr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1pPr>
                            <a:lvl2pPr marL="742950" indent="-28575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2pPr>
                            <a:lvl3pPr marL="11430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3pPr>
                            <a:lvl4pPr marL="16002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4pPr>
                            <a:lvl5pPr marL="2057400" indent="-228600"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800" i="1">
                                <a:solidFill>
                                  <a:srgbClr val="FF6600"/>
                                </a:solidFill>
                                <a:latin typeface="Symbol" pitchFamily="18" charset="2"/>
                              </a:defRPr>
                            </a:lvl9pPr>
                          </a:lstStyle>
                          <a:p>
                            <a:r>
                              <a:rPr lang="ru-RU" sz="1800" b="1">
                                <a:solidFill>
                                  <a:schemeClr val="tx1"/>
                                </a:solidFill>
                                <a:latin typeface="GOST type B" pitchFamily="34" charset="0"/>
                              </a:rPr>
                              <a:t>y</a:t>
                            </a:r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10303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1248" y="1558"/>
                    <a:ext cx="293" cy="419"/>
                    <a:chOff x="1632" y="1872"/>
                    <a:chExt cx="293" cy="419"/>
                  </a:xfrm>
                </p:grpSpPr>
                <p:sp>
                  <p:nvSpPr>
                    <p:cNvPr id="10304" name="Oval 5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666" y="2220"/>
                      <a:ext cx="72" cy="71"/>
                    </a:xfrm>
                    <a:prstGeom prst="ellipse">
                      <a:avLst/>
                    </a:prstGeom>
                    <a:solidFill>
                      <a:srgbClr val="FF66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305" name="Text Box 52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1632" y="1872"/>
                      <a:ext cx="293" cy="40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1pPr>
                      <a:lvl2pPr marL="742950" indent="-28575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2pPr>
                      <a:lvl3pPr marL="11430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3pPr>
                      <a:lvl4pPr marL="16002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4pPr>
                      <a:lvl5pPr marL="20574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9pPr>
                    </a:lstStyle>
                    <a:p>
                      <a:r>
                        <a:rPr lang="ru-RU" sz="3600" b="1">
                          <a:latin typeface="GOST type B" pitchFamily="34" charset="0"/>
                        </a:rPr>
                        <a:t>A</a:t>
                      </a:r>
                      <a:endParaRPr lang="ru-RU" sz="1800">
                        <a:solidFill>
                          <a:schemeClr val="tx1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</p:grpSp>
            <p:sp>
              <p:nvSpPr>
                <p:cNvPr id="10301" name="Oval 79"/>
                <p:cNvSpPr>
                  <a:spLocks noChangeAspect="1" noChangeArrowheads="1"/>
                </p:cNvSpPr>
                <p:nvPr/>
              </p:nvSpPr>
              <p:spPr bwMode="auto">
                <a:xfrm>
                  <a:off x="2101" y="1913"/>
                  <a:ext cx="72" cy="72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0271" name="Group 62"/>
          <p:cNvGrpSpPr>
            <a:grpSpLocks/>
          </p:cNvGrpSpPr>
          <p:nvPr/>
        </p:nvGrpSpPr>
        <p:grpSpPr bwMode="auto">
          <a:xfrm>
            <a:off x="1141413" y="3081338"/>
            <a:ext cx="581025" cy="641350"/>
            <a:chOff x="1103" y="2255"/>
            <a:chExt cx="366" cy="404"/>
          </a:xfrm>
        </p:grpSpPr>
        <p:sp>
          <p:nvSpPr>
            <p:cNvPr id="10294" name="Text Box 63"/>
            <p:cNvSpPr txBox="1">
              <a:spLocks noChangeAspect="1" noChangeArrowheads="1"/>
            </p:cNvSpPr>
            <p:nvPr/>
          </p:nvSpPr>
          <p:spPr bwMode="auto">
            <a:xfrm>
              <a:off x="1103" y="2255"/>
              <a:ext cx="259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600" b="1">
                  <a:solidFill>
                    <a:schemeClr val="tx1"/>
                  </a:solidFill>
                  <a:latin typeface="GOST type B" pitchFamily="34" charset="0"/>
                </a:rPr>
                <a:t>А</a:t>
              </a:r>
              <a:endParaRPr lang="ru-RU" sz="24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10295" name="Text Box 64"/>
            <p:cNvSpPr txBox="1">
              <a:spLocks noChangeAspect="1" noChangeArrowheads="1"/>
            </p:cNvSpPr>
            <p:nvPr/>
          </p:nvSpPr>
          <p:spPr bwMode="auto">
            <a:xfrm>
              <a:off x="1268" y="2420"/>
              <a:ext cx="2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1800" b="1">
                  <a:solidFill>
                    <a:schemeClr val="tx1"/>
                  </a:solidFill>
                  <a:latin typeface="GOST type B" pitchFamily="34" charset="0"/>
                </a:rPr>
                <a:t>x</a:t>
              </a:r>
              <a:endParaRPr lang="ru-RU" sz="24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0272" name="Group 71"/>
          <p:cNvGrpSpPr>
            <a:grpSpLocks/>
          </p:cNvGrpSpPr>
          <p:nvPr/>
        </p:nvGrpSpPr>
        <p:grpSpPr bwMode="auto">
          <a:xfrm>
            <a:off x="2422525" y="1974850"/>
            <a:ext cx="581025" cy="641350"/>
            <a:chOff x="1103" y="2255"/>
            <a:chExt cx="366" cy="404"/>
          </a:xfrm>
        </p:grpSpPr>
        <p:sp>
          <p:nvSpPr>
            <p:cNvPr id="10292" name="Text Box 72"/>
            <p:cNvSpPr txBox="1">
              <a:spLocks noChangeAspect="1" noChangeArrowheads="1"/>
            </p:cNvSpPr>
            <p:nvPr/>
          </p:nvSpPr>
          <p:spPr bwMode="auto">
            <a:xfrm>
              <a:off x="1103" y="2255"/>
              <a:ext cx="259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3600" b="1">
                  <a:solidFill>
                    <a:schemeClr val="tx1"/>
                  </a:solidFill>
                  <a:latin typeface="GOST type B" pitchFamily="34" charset="0"/>
                </a:rPr>
                <a:t>А</a:t>
              </a:r>
              <a:endParaRPr lang="ru-RU" sz="24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10293" name="Text Box 73"/>
            <p:cNvSpPr txBox="1">
              <a:spLocks noChangeAspect="1" noChangeArrowheads="1"/>
            </p:cNvSpPr>
            <p:nvPr/>
          </p:nvSpPr>
          <p:spPr bwMode="auto">
            <a:xfrm>
              <a:off x="1268" y="2420"/>
              <a:ext cx="2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1800" b="1">
                  <a:solidFill>
                    <a:schemeClr val="tx1"/>
                  </a:solidFill>
                  <a:latin typeface="GOST type B" pitchFamily="34" charset="0"/>
                </a:rPr>
                <a:t>z</a:t>
              </a:r>
              <a:endParaRPr lang="ru-RU" sz="24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0352" name="Group 277"/>
          <p:cNvGrpSpPr>
            <a:grpSpLocks/>
          </p:cNvGrpSpPr>
          <p:nvPr/>
        </p:nvGrpSpPr>
        <p:grpSpPr bwMode="auto">
          <a:xfrm>
            <a:off x="1196975" y="2058988"/>
            <a:ext cx="3468688" cy="2995612"/>
            <a:chOff x="754" y="1297"/>
            <a:chExt cx="2185" cy="1887"/>
          </a:xfrm>
        </p:grpSpPr>
        <p:grpSp>
          <p:nvGrpSpPr>
            <p:cNvPr id="10276" name="Group 275"/>
            <p:cNvGrpSpPr>
              <a:grpSpLocks/>
            </p:cNvGrpSpPr>
            <p:nvPr/>
          </p:nvGrpSpPr>
          <p:grpSpPr bwMode="auto">
            <a:xfrm>
              <a:off x="754" y="1616"/>
              <a:ext cx="1119" cy="1568"/>
              <a:chOff x="754" y="1616"/>
              <a:chExt cx="1119" cy="1568"/>
            </a:xfrm>
          </p:grpSpPr>
          <p:sp>
            <p:nvSpPr>
              <p:cNvPr id="10285" name="Line 269"/>
              <p:cNvSpPr>
                <a:spLocks noChangeShapeType="1"/>
              </p:cNvSpPr>
              <p:nvPr/>
            </p:nvSpPr>
            <p:spPr bwMode="auto">
              <a:xfrm>
                <a:off x="1052" y="2957"/>
                <a:ext cx="82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10286" name="Group 266"/>
              <p:cNvGrpSpPr>
                <a:grpSpLocks/>
              </p:cNvGrpSpPr>
              <p:nvPr/>
            </p:nvGrpSpPr>
            <p:grpSpPr bwMode="auto">
              <a:xfrm>
                <a:off x="754" y="1616"/>
                <a:ext cx="352" cy="1568"/>
                <a:chOff x="754" y="1628"/>
                <a:chExt cx="352" cy="1568"/>
              </a:xfrm>
            </p:grpSpPr>
            <p:grpSp>
              <p:nvGrpSpPr>
                <p:cNvPr id="10287" name="Group 224"/>
                <p:cNvGrpSpPr>
                  <a:grpSpLocks/>
                </p:cNvGrpSpPr>
                <p:nvPr/>
              </p:nvGrpSpPr>
              <p:grpSpPr bwMode="auto">
                <a:xfrm>
                  <a:off x="754" y="2792"/>
                  <a:ext cx="352" cy="404"/>
                  <a:chOff x="1200" y="1488"/>
                  <a:chExt cx="352" cy="404"/>
                </a:xfrm>
              </p:grpSpPr>
              <p:sp>
                <p:nvSpPr>
                  <p:cNvPr id="10290" name="Text Box 225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00" y="1488"/>
                    <a:ext cx="259" cy="40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ru-RU" sz="3600" b="1">
                        <a:latin typeface="GOST type B" pitchFamily="34" charset="0"/>
                      </a:rPr>
                      <a:t>А</a:t>
                    </a:r>
                    <a:endParaRPr lang="ru-RU" sz="2400" b="1">
                      <a:latin typeface="GOST type B" pitchFamily="34" charset="0"/>
                    </a:endParaRPr>
                  </a:p>
                </p:txBody>
              </p:sp>
              <p:sp>
                <p:nvSpPr>
                  <p:cNvPr id="10291" name="Text Box 226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360" y="1657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ru-RU" sz="1800" b="1">
                        <a:latin typeface="GOST type B" pitchFamily="34" charset="0"/>
                      </a:rPr>
                      <a:t>1</a:t>
                    </a:r>
                    <a:endParaRPr lang="ru-RU" sz="2400"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10288" name="Line 232"/>
                <p:cNvSpPr>
                  <a:spLocks noChangeShapeType="1"/>
                </p:cNvSpPr>
                <p:nvPr/>
              </p:nvSpPr>
              <p:spPr bwMode="auto">
                <a:xfrm>
                  <a:off x="1053" y="1628"/>
                  <a:ext cx="0" cy="130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289" name="Oval 237"/>
                <p:cNvSpPr>
                  <a:spLocks noChangeAspect="1" noChangeArrowheads="1"/>
                </p:cNvSpPr>
                <p:nvPr/>
              </p:nvSpPr>
              <p:spPr bwMode="auto">
                <a:xfrm>
                  <a:off x="1018" y="2926"/>
                  <a:ext cx="72" cy="71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277" name="Group 276"/>
            <p:cNvGrpSpPr>
              <a:grpSpLocks/>
            </p:cNvGrpSpPr>
            <p:nvPr/>
          </p:nvGrpSpPr>
          <p:grpSpPr bwMode="auto">
            <a:xfrm>
              <a:off x="1057" y="1297"/>
              <a:ext cx="1882" cy="1000"/>
              <a:chOff x="1057" y="1297"/>
              <a:chExt cx="1882" cy="1000"/>
            </a:xfrm>
          </p:grpSpPr>
          <p:sp>
            <p:nvSpPr>
              <p:cNvPr id="10278" name="Line 270"/>
              <p:cNvSpPr>
                <a:spLocks noChangeShapeType="1"/>
              </p:cNvSpPr>
              <p:nvPr/>
            </p:nvSpPr>
            <p:spPr bwMode="auto">
              <a:xfrm>
                <a:off x="2532" y="1588"/>
                <a:ext cx="0" cy="70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10279" name="Group 274"/>
              <p:cNvGrpSpPr>
                <a:grpSpLocks/>
              </p:cNvGrpSpPr>
              <p:nvPr/>
            </p:nvGrpSpPr>
            <p:grpSpPr bwMode="auto">
              <a:xfrm>
                <a:off x="1057" y="1297"/>
                <a:ext cx="1882" cy="404"/>
                <a:chOff x="1057" y="1297"/>
                <a:chExt cx="1882" cy="404"/>
              </a:xfrm>
            </p:grpSpPr>
            <p:sp>
              <p:nvSpPr>
                <p:cNvPr id="10280" name="Line 241"/>
                <p:cNvSpPr>
                  <a:spLocks noChangeShapeType="1"/>
                </p:cNvSpPr>
                <p:nvPr/>
              </p:nvSpPr>
              <p:spPr bwMode="auto">
                <a:xfrm>
                  <a:off x="1057" y="1590"/>
                  <a:ext cx="1443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0281" name="Group 233"/>
                <p:cNvGrpSpPr>
                  <a:grpSpLocks/>
                </p:cNvGrpSpPr>
                <p:nvPr/>
              </p:nvGrpSpPr>
              <p:grpSpPr bwMode="auto">
                <a:xfrm>
                  <a:off x="2587" y="1297"/>
                  <a:ext cx="352" cy="404"/>
                  <a:chOff x="1200" y="1488"/>
                  <a:chExt cx="352" cy="404"/>
                </a:xfrm>
              </p:grpSpPr>
              <p:sp>
                <p:nvSpPr>
                  <p:cNvPr id="10283" name="Text Box 234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00" y="1488"/>
                    <a:ext cx="259" cy="40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ru-RU" sz="3600" b="1">
                        <a:latin typeface="GOST type B" pitchFamily="34" charset="0"/>
                      </a:rPr>
                      <a:t>А</a:t>
                    </a:r>
                    <a:endParaRPr lang="ru-RU" sz="2400" b="1">
                      <a:latin typeface="GOST type B" pitchFamily="34" charset="0"/>
                    </a:endParaRPr>
                  </a:p>
                </p:txBody>
              </p:sp>
              <p:sp>
                <p:nvSpPr>
                  <p:cNvPr id="10284" name="Text Box 235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360" y="1657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1pPr>
                    <a:lvl2pPr marL="742950" indent="-28575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2pPr>
                    <a:lvl3pPr marL="11430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3pPr>
                    <a:lvl4pPr marL="16002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4pPr>
                    <a:lvl5pPr marL="2057400" indent="-228600"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800" i="1">
                        <a:solidFill>
                          <a:srgbClr val="FF6600"/>
                        </a:solidFill>
                        <a:latin typeface="Symbol" pitchFamily="18" charset="2"/>
                      </a:defRPr>
                    </a:lvl9pPr>
                  </a:lstStyle>
                  <a:p>
                    <a:r>
                      <a:rPr lang="ru-RU" sz="1800" b="1">
                        <a:latin typeface="GOST type B" pitchFamily="34" charset="0"/>
                      </a:rPr>
                      <a:t>3</a:t>
                    </a:r>
                    <a:endParaRPr lang="ru-RU" sz="2400"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10282" name="Oval 236"/>
                <p:cNvSpPr>
                  <a:spLocks noChangeAspect="1" noChangeArrowheads="1"/>
                </p:cNvSpPr>
                <p:nvPr/>
              </p:nvSpPr>
              <p:spPr bwMode="auto">
                <a:xfrm>
                  <a:off x="2497" y="1556"/>
                  <a:ext cx="72" cy="72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0274" name="Line 273"/>
          <p:cNvSpPr>
            <a:spLocks noChangeShapeType="1"/>
          </p:cNvSpPr>
          <p:nvPr/>
        </p:nvSpPr>
        <p:spPr bwMode="auto">
          <a:xfrm flipH="1" flipV="1">
            <a:off x="3695700" y="4651375"/>
            <a:ext cx="38100" cy="4286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75" name="Oval 78"/>
          <p:cNvSpPr>
            <a:spLocks noChangeAspect="1" noChangeArrowheads="1"/>
          </p:cNvSpPr>
          <p:nvPr/>
        </p:nvSpPr>
        <p:spPr bwMode="auto">
          <a:xfrm>
            <a:off x="1612900" y="2470150"/>
            <a:ext cx="114300" cy="1143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507" grpId="0" animBg="1"/>
      <p:bldP spid="5750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0" y="0"/>
            <a:ext cx="91440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ru-RU" sz="3200" b="1" i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Прямоугольные координаты точки</a:t>
            </a:r>
          </a:p>
        </p:txBody>
      </p:sp>
      <p:sp>
        <p:nvSpPr>
          <p:cNvPr id="103501" name="Text Box 77"/>
          <p:cNvSpPr txBox="1">
            <a:spLocks noChangeArrowheads="1"/>
          </p:cNvSpPr>
          <p:nvPr/>
        </p:nvSpPr>
        <p:spPr bwMode="auto">
          <a:xfrm>
            <a:off x="4783138" y="1616075"/>
            <a:ext cx="379253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44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</a:rPr>
              <a:t>A(x</a:t>
            </a:r>
            <a:r>
              <a:rPr lang="en-US" sz="4400" b="1" baseline="-2500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</a:rPr>
              <a:t>A </a:t>
            </a:r>
            <a:r>
              <a:rPr lang="en-US" sz="44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</a:rPr>
              <a:t>,y</a:t>
            </a:r>
            <a:r>
              <a:rPr lang="en-US" sz="4400" b="1" baseline="-2000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</a:rPr>
              <a:t>A </a:t>
            </a:r>
            <a:r>
              <a:rPr lang="en-US" sz="44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</a:rPr>
              <a:t>,z</a:t>
            </a:r>
            <a:r>
              <a:rPr lang="en-US" sz="4400" b="1" baseline="-2000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</a:rPr>
              <a:t>A </a:t>
            </a:r>
            <a:r>
              <a:rPr lang="en-US" sz="44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</a:rPr>
              <a:t>)</a:t>
            </a:r>
            <a:endParaRPr lang="ru-RU" sz="4400" b="1">
              <a:solidFill>
                <a:srgbClr val="CC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</a:endParaRPr>
          </a:p>
        </p:txBody>
      </p:sp>
      <p:grpSp>
        <p:nvGrpSpPr>
          <p:cNvPr id="12292" name="Group 76"/>
          <p:cNvGrpSpPr>
            <a:grpSpLocks/>
          </p:cNvGrpSpPr>
          <p:nvPr/>
        </p:nvGrpSpPr>
        <p:grpSpPr bwMode="auto">
          <a:xfrm>
            <a:off x="0" y="1133475"/>
            <a:ext cx="4559300" cy="4398963"/>
            <a:chOff x="0" y="714"/>
            <a:chExt cx="2872" cy="2771"/>
          </a:xfrm>
        </p:grpSpPr>
        <p:sp>
          <p:nvSpPr>
            <p:cNvPr id="12315" name="Text Box 5"/>
            <p:cNvSpPr txBox="1">
              <a:spLocks noChangeAspect="1" noChangeArrowheads="1"/>
            </p:cNvSpPr>
            <p:nvPr/>
          </p:nvSpPr>
          <p:spPr bwMode="auto">
            <a:xfrm>
              <a:off x="0" y="2029"/>
              <a:ext cx="2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400" b="1">
                  <a:solidFill>
                    <a:schemeClr val="tx1"/>
                  </a:solidFill>
                  <a:latin typeface="GOST type B" pitchFamily="34" charset="0"/>
                </a:rPr>
                <a:t>x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grpSp>
          <p:nvGrpSpPr>
            <p:cNvPr id="12316" name="Group 6"/>
            <p:cNvGrpSpPr>
              <a:grpSpLocks/>
            </p:cNvGrpSpPr>
            <p:nvPr/>
          </p:nvGrpSpPr>
          <p:grpSpPr bwMode="auto">
            <a:xfrm>
              <a:off x="178" y="714"/>
              <a:ext cx="2694" cy="2771"/>
              <a:chOff x="178" y="714"/>
              <a:chExt cx="2694" cy="2771"/>
            </a:xfrm>
          </p:grpSpPr>
          <p:grpSp>
            <p:nvGrpSpPr>
              <p:cNvPr id="12317" name="Group 7"/>
              <p:cNvGrpSpPr>
                <a:grpSpLocks/>
              </p:cNvGrpSpPr>
              <p:nvPr/>
            </p:nvGrpSpPr>
            <p:grpSpPr bwMode="auto">
              <a:xfrm>
                <a:off x="345" y="902"/>
                <a:ext cx="2307" cy="2348"/>
                <a:chOff x="729" y="1218"/>
                <a:chExt cx="2307" cy="2348"/>
              </a:xfrm>
            </p:grpSpPr>
            <p:grpSp>
              <p:nvGrpSpPr>
                <p:cNvPr id="12371" name="Group 8"/>
                <p:cNvGrpSpPr>
                  <a:grpSpLocks/>
                </p:cNvGrpSpPr>
                <p:nvPr/>
              </p:nvGrpSpPr>
              <p:grpSpPr bwMode="auto">
                <a:xfrm>
                  <a:off x="729" y="1218"/>
                  <a:ext cx="1529" cy="1398"/>
                  <a:chOff x="729" y="1218"/>
                  <a:chExt cx="1529" cy="1398"/>
                </a:xfrm>
              </p:grpSpPr>
              <p:sp>
                <p:nvSpPr>
                  <p:cNvPr id="12382" name="Rectangle 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760" y="1268"/>
                    <a:ext cx="1498" cy="1348"/>
                  </a:xfrm>
                  <a:prstGeom prst="rect">
                    <a:avLst/>
                  </a:prstGeom>
                  <a:solidFill>
                    <a:srgbClr val="66FF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 sz="2400" i="0">
                      <a:solidFill>
                        <a:schemeClr val="tx1"/>
                      </a:solidFill>
                      <a:latin typeface="GOST type B" pitchFamily="34" charset="0"/>
                    </a:endParaRPr>
                  </a:p>
                </p:txBody>
              </p:sp>
              <p:grpSp>
                <p:nvGrpSpPr>
                  <p:cNvPr id="12383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729" y="1218"/>
                    <a:ext cx="394" cy="351"/>
                    <a:chOff x="236" y="1132"/>
                    <a:chExt cx="394" cy="351"/>
                  </a:xfrm>
                </p:grpSpPr>
                <p:sp>
                  <p:nvSpPr>
                    <p:cNvPr id="12384" name="Text Box 11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236" y="1132"/>
                      <a:ext cx="313" cy="3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1pPr>
                      <a:lvl2pPr marL="742950" indent="-28575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2pPr>
                      <a:lvl3pPr marL="11430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3pPr>
                      <a:lvl4pPr marL="16002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4pPr>
                      <a:lvl5pPr marL="20574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9pPr>
                    </a:lstStyle>
                    <a:p>
                      <a:r>
                        <a:rPr lang="ru-RU" b="1">
                          <a:solidFill>
                            <a:schemeClr val="tx1"/>
                          </a:solidFill>
                          <a:latin typeface="GOST type B" pitchFamily="34" charset="0"/>
                        </a:rPr>
                        <a:t>П</a:t>
                      </a:r>
                      <a:endParaRPr lang="ru-RU" sz="2400">
                        <a:solidFill>
                          <a:schemeClr val="tx1"/>
                        </a:solidFill>
                        <a:latin typeface="GOST type B" pitchFamily="34" charset="0"/>
                      </a:endParaRPr>
                    </a:p>
                  </p:txBody>
                </p:sp>
                <p:sp>
                  <p:nvSpPr>
                    <p:cNvPr id="12385" name="Text Box 12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371" y="1271"/>
                      <a:ext cx="259" cy="21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1pPr>
                      <a:lvl2pPr marL="742950" indent="-28575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2pPr>
                      <a:lvl3pPr marL="11430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3pPr>
                      <a:lvl4pPr marL="16002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4pPr>
                      <a:lvl5pPr marL="20574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9pPr>
                    </a:lstStyle>
                    <a:p>
                      <a:r>
                        <a:rPr lang="ru-RU" sz="1600" b="1">
                          <a:solidFill>
                            <a:schemeClr val="tx1"/>
                          </a:solidFill>
                          <a:latin typeface="GOST type B" pitchFamily="34" charset="0"/>
                        </a:rPr>
                        <a:t>2</a:t>
                      </a:r>
                      <a:endParaRPr lang="ru-RU" sz="2400">
                        <a:solidFill>
                          <a:schemeClr val="tx1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2372" name="Group 13"/>
                <p:cNvGrpSpPr>
                  <a:grpSpLocks/>
                </p:cNvGrpSpPr>
                <p:nvPr/>
              </p:nvGrpSpPr>
              <p:grpSpPr bwMode="auto">
                <a:xfrm>
                  <a:off x="755" y="2609"/>
                  <a:ext cx="2168" cy="957"/>
                  <a:chOff x="755" y="2609"/>
                  <a:chExt cx="2168" cy="957"/>
                </a:xfrm>
              </p:grpSpPr>
              <p:sp>
                <p:nvSpPr>
                  <p:cNvPr id="12378" name="AutoShape 14"/>
                  <p:cNvSpPr>
                    <a:spLocks noChangeAspect="1" noChangeArrowheads="1"/>
                  </p:cNvSpPr>
                  <p:nvPr/>
                </p:nvSpPr>
                <p:spPr bwMode="auto">
                  <a:xfrm flipH="1">
                    <a:off x="755" y="2609"/>
                    <a:ext cx="2168" cy="929"/>
                  </a:xfrm>
                  <a:prstGeom prst="parallelogram">
                    <a:avLst>
                      <a:gd name="adj" fmla="val 70908"/>
                    </a:avLst>
                  </a:prstGeom>
                  <a:solidFill>
                    <a:srgbClr val="FFFF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12379" name="Group 15"/>
                  <p:cNvGrpSpPr>
                    <a:grpSpLocks/>
                  </p:cNvGrpSpPr>
                  <p:nvPr/>
                </p:nvGrpSpPr>
                <p:grpSpPr bwMode="auto">
                  <a:xfrm rot="-851333">
                    <a:off x="1351" y="3216"/>
                    <a:ext cx="395" cy="350"/>
                    <a:chOff x="235" y="1132"/>
                    <a:chExt cx="395" cy="350"/>
                  </a:xfrm>
                </p:grpSpPr>
                <p:sp>
                  <p:nvSpPr>
                    <p:cNvPr id="12380" name="Text Box 16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235" y="1132"/>
                      <a:ext cx="313" cy="3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1pPr>
                      <a:lvl2pPr marL="742950" indent="-28575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2pPr>
                      <a:lvl3pPr marL="11430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3pPr>
                      <a:lvl4pPr marL="16002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4pPr>
                      <a:lvl5pPr marL="20574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9pPr>
                    </a:lstStyle>
                    <a:p>
                      <a:r>
                        <a:rPr lang="ru-RU" b="1" i="0">
                          <a:solidFill>
                            <a:schemeClr val="tx1"/>
                          </a:solidFill>
                          <a:latin typeface="GOST type B" pitchFamily="34" charset="0"/>
                        </a:rPr>
                        <a:t>П</a:t>
                      </a:r>
                      <a:endParaRPr lang="ru-RU" sz="2400">
                        <a:solidFill>
                          <a:schemeClr val="tx1"/>
                        </a:solidFill>
                        <a:latin typeface="GOST type B" pitchFamily="34" charset="0"/>
                      </a:endParaRPr>
                    </a:p>
                  </p:txBody>
                </p:sp>
                <p:sp>
                  <p:nvSpPr>
                    <p:cNvPr id="12381" name="Text Box 17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371" y="1270"/>
                      <a:ext cx="259" cy="21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1pPr>
                      <a:lvl2pPr marL="742950" indent="-28575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2pPr>
                      <a:lvl3pPr marL="11430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3pPr>
                      <a:lvl4pPr marL="16002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4pPr>
                      <a:lvl5pPr marL="20574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9pPr>
                    </a:lstStyle>
                    <a:p>
                      <a:r>
                        <a:rPr lang="ru-RU" sz="1600" b="1" i="0">
                          <a:solidFill>
                            <a:schemeClr val="tx1"/>
                          </a:solidFill>
                          <a:latin typeface="GOST type B" pitchFamily="34" charset="0"/>
                        </a:rPr>
                        <a:t>1</a:t>
                      </a:r>
                      <a:endParaRPr lang="ru-RU" sz="2400">
                        <a:solidFill>
                          <a:schemeClr val="tx1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2373" name="Group 18"/>
                <p:cNvGrpSpPr>
                  <a:grpSpLocks/>
                </p:cNvGrpSpPr>
                <p:nvPr/>
              </p:nvGrpSpPr>
              <p:grpSpPr bwMode="auto">
                <a:xfrm>
                  <a:off x="2254" y="1259"/>
                  <a:ext cx="782" cy="2280"/>
                  <a:chOff x="2254" y="1259"/>
                  <a:chExt cx="782" cy="2280"/>
                </a:xfrm>
              </p:grpSpPr>
              <p:sp>
                <p:nvSpPr>
                  <p:cNvPr id="12374" name="AutoShape 19"/>
                  <p:cNvSpPr>
                    <a:spLocks noChangeAspect="1" noChangeArrowheads="1"/>
                  </p:cNvSpPr>
                  <p:nvPr/>
                </p:nvSpPr>
                <p:spPr bwMode="auto">
                  <a:xfrm rot="5400000" flipH="1" flipV="1">
                    <a:off x="1451" y="2062"/>
                    <a:ext cx="2280" cy="673"/>
                  </a:xfrm>
                  <a:prstGeom prst="parallelogram">
                    <a:avLst>
                      <a:gd name="adj" fmla="val 138712"/>
                    </a:avLst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12375" name="Group 20"/>
                  <p:cNvGrpSpPr>
                    <a:grpSpLocks/>
                  </p:cNvGrpSpPr>
                  <p:nvPr/>
                </p:nvGrpSpPr>
                <p:grpSpPr bwMode="auto">
                  <a:xfrm rot="1961357">
                    <a:off x="2642" y="2057"/>
                    <a:ext cx="394" cy="351"/>
                    <a:chOff x="236" y="1132"/>
                    <a:chExt cx="394" cy="351"/>
                  </a:xfrm>
                </p:grpSpPr>
                <p:sp>
                  <p:nvSpPr>
                    <p:cNvPr id="12376" name="Text Box 21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236" y="1132"/>
                      <a:ext cx="313" cy="3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1pPr>
                      <a:lvl2pPr marL="742950" indent="-28575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2pPr>
                      <a:lvl3pPr marL="11430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3pPr>
                      <a:lvl4pPr marL="16002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4pPr>
                      <a:lvl5pPr marL="20574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9pPr>
                    </a:lstStyle>
                    <a:p>
                      <a:r>
                        <a:rPr lang="ru-RU" b="1" i="0">
                          <a:solidFill>
                            <a:schemeClr val="tx1"/>
                          </a:solidFill>
                          <a:latin typeface="GOST type B" pitchFamily="34" charset="0"/>
                        </a:rPr>
                        <a:t>П</a:t>
                      </a:r>
                      <a:endParaRPr lang="ru-RU" sz="2400">
                        <a:solidFill>
                          <a:schemeClr val="tx1"/>
                        </a:solidFill>
                        <a:latin typeface="GOST type B" pitchFamily="34" charset="0"/>
                      </a:endParaRPr>
                    </a:p>
                  </p:txBody>
                </p:sp>
                <p:sp>
                  <p:nvSpPr>
                    <p:cNvPr id="12377" name="Text Box 22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371" y="1271"/>
                      <a:ext cx="259" cy="21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1pPr>
                      <a:lvl2pPr marL="742950" indent="-28575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2pPr>
                      <a:lvl3pPr marL="11430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3pPr>
                      <a:lvl4pPr marL="16002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4pPr>
                      <a:lvl5pPr marL="2057400" indent="-228600"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800" i="1">
                          <a:solidFill>
                            <a:srgbClr val="FF6600"/>
                          </a:solidFill>
                          <a:latin typeface="Symbol" pitchFamily="18" charset="2"/>
                        </a:defRPr>
                      </a:lvl9pPr>
                    </a:lstStyle>
                    <a:p>
                      <a:r>
                        <a:rPr lang="ru-RU" sz="1600" b="1" i="0">
                          <a:solidFill>
                            <a:schemeClr val="tx1"/>
                          </a:solidFill>
                          <a:latin typeface="GOST type B" pitchFamily="34" charset="0"/>
                        </a:rPr>
                        <a:t>3</a:t>
                      </a:r>
                      <a:endParaRPr lang="ru-RU" sz="2400">
                        <a:solidFill>
                          <a:schemeClr val="tx1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12318" name="Line 23"/>
              <p:cNvSpPr>
                <a:spLocks noChangeAspect="1" noChangeShapeType="1"/>
              </p:cNvSpPr>
              <p:nvPr/>
            </p:nvSpPr>
            <p:spPr bwMode="auto">
              <a:xfrm flipH="1">
                <a:off x="178" y="2292"/>
                <a:ext cx="19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2319" name="Group 24"/>
              <p:cNvGrpSpPr>
                <a:grpSpLocks/>
              </p:cNvGrpSpPr>
              <p:nvPr/>
            </p:nvGrpSpPr>
            <p:grpSpPr bwMode="auto">
              <a:xfrm>
                <a:off x="2594" y="3197"/>
                <a:ext cx="278" cy="288"/>
                <a:chOff x="2978" y="3513"/>
                <a:chExt cx="278" cy="288"/>
              </a:xfrm>
            </p:grpSpPr>
            <p:sp>
              <p:nvSpPr>
                <p:cNvPr id="12369" name="Line 25"/>
                <p:cNvSpPr>
                  <a:spLocks noChangeAspect="1" noChangeShapeType="1"/>
                </p:cNvSpPr>
                <p:nvPr/>
              </p:nvSpPr>
              <p:spPr bwMode="auto">
                <a:xfrm rot="14178596" flipH="1">
                  <a:off x="2881" y="3614"/>
                  <a:ext cx="196" cy="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70" name="Text Box 2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012" y="3513"/>
                  <a:ext cx="244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2400" b="1">
                      <a:solidFill>
                        <a:schemeClr val="tx1"/>
                      </a:solidFill>
                      <a:latin typeface="GOST type B" pitchFamily="34" charset="0"/>
                    </a:rPr>
                    <a:t>y</a:t>
                  </a:r>
                  <a:endParaRPr lang="ru-RU" sz="18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  <p:sp>
            <p:nvSpPr>
              <p:cNvPr id="12320" name="Line 27"/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1811" y="888"/>
                <a:ext cx="11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21" name="Text Box 28"/>
              <p:cNvSpPr txBox="1">
                <a:spLocks noChangeAspect="1" noChangeArrowheads="1"/>
              </p:cNvSpPr>
              <p:nvPr/>
            </p:nvSpPr>
            <p:spPr bwMode="auto">
              <a:xfrm>
                <a:off x="1838" y="714"/>
                <a:ext cx="26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2400" b="1">
                    <a:solidFill>
                      <a:schemeClr val="tx1"/>
                    </a:solidFill>
                    <a:latin typeface="GOST type B" pitchFamily="34" charset="0"/>
                  </a:rPr>
                  <a:t>z</a:t>
                </a:r>
                <a:endParaRPr lang="ru-RU" sz="1800">
                  <a:solidFill>
                    <a:schemeClr val="tx1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2322" name="Text Box 29"/>
              <p:cNvSpPr txBox="1">
                <a:spLocks noChangeArrowheads="1"/>
              </p:cNvSpPr>
              <p:nvPr/>
            </p:nvSpPr>
            <p:spPr bwMode="auto">
              <a:xfrm>
                <a:off x="1644" y="2004"/>
                <a:ext cx="272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en-US" b="1">
                    <a:solidFill>
                      <a:schemeClr val="tx1"/>
                    </a:solidFill>
                    <a:latin typeface="GOST type B" pitchFamily="34" charset="0"/>
                  </a:rPr>
                  <a:t>O</a:t>
                </a:r>
                <a:endParaRPr lang="ru-RU" sz="2400" b="1" i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grpSp>
            <p:nvGrpSpPr>
              <p:cNvPr id="12323" name="Group 30"/>
              <p:cNvGrpSpPr>
                <a:grpSpLocks/>
              </p:cNvGrpSpPr>
              <p:nvPr/>
            </p:nvGrpSpPr>
            <p:grpSpPr bwMode="auto">
              <a:xfrm>
                <a:off x="1052" y="1589"/>
                <a:ext cx="1086" cy="1068"/>
                <a:chOff x="1436" y="1903"/>
                <a:chExt cx="1086" cy="1068"/>
              </a:xfrm>
            </p:grpSpPr>
            <p:grpSp>
              <p:nvGrpSpPr>
                <p:cNvPr id="12354" name="Group 31"/>
                <p:cNvGrpSpPr>
                  <a:grpSpLocks/>
                </p:cNvGrpSpPr>
                <p:nvPr/>
              </p:nvGrpSpPr>
              <p:grpSpPr bwMode="auto">
                <a:xfrm>
                  <a:off x="1704" y="2246"/>
                  <a:ext cx="818" cy="46"/>
                  <a:chOff x="1704" y="2246"/>
                  <a:chExt cx="818" cy="46"/>
                </a:xfrm>
              </p:grpSpPr>
              <p:sp>
                <p:nvSpPr>
                  <p:cNvPr id="12365" name="Line 3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704" y="2271"/>
                    <a:ext cx="81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12366" name="Group 3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059" y="2246"/>
                    <a:ext cx="58" cy="46"/>
                    <a:chOff x="2533" y="2425"/>
                    <a:chExt cx="45" cy="35"/>
                  </a:xfrm>
                </p:grpSpPr>
                <p:sp>
                  <p:nvSpPr>
                    <p:cNvPr id="12367" name="Line 34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2533" y="2425"/>
                      <a:ext cx="45" cy="1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368" name="Line 35"/>
                    <p:cNvSpPr>
                      <a:spLocks noChangeAspect="1" noChangeShapeType="1"/>
                    </p:cNvSpPr>
                    <p:nvPr/>
                  </p:nvSpPr>
                  <p:spPr bwMode="auto">
                    <a:xfrm flipH="1">
                      <a:off x="2533" y="2443"/>
                      <a:ext cx="45" cy="1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2355" name="Group 36"/>
                <p:cNvGrpSpPr>
                  <a:grpSpLocks/>
                </p:cNvGrpSpPr>
                <p:nvPr/>
              </p:nvGrpSpPr>
              <p:grpSpPr bwMode="auto">
                <a:xfrm>
                  <a:off x="1683" y="2271"/>
                  <a:ext cx="45" cy="700"/>
                  <a:chOff x="1683" y="2271"/>
                  <a:chExt cx="45" cy="700"/>
                </a:xfrm>
              </p:grpSpPr>
              <p:sp>
                <p:nvSpPr>
                  <p:cNvPr id="12361" name="Line 3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704" y="2271"/>
                    <a:ext cx="0" cy="70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12362" name="Group 38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1676" y="2565"/>
                    <a:ext cx="59" cy="45"/>
                    <a:chOff x="2533" y="2425"/>
                    <a:chExt cx="45" cy="35"/>
                  </a:xfrm>
                </p:grpSpPr>
                <p:sp>
                  <p:nvSpPr>
                    <p:cNvPr id="12363" name="Line 39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2533" y="2425"/>
                      <a:ext cx="45" cy="1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364" name="Line 40"/>
                    <p:cNvSpPr>
                      <a:spLocks noChangeAspect="1" noChangeShapeType="1"/>
                    </p:cNvSpPr>
                    <p:nvPr/>
                  </p:nvSpPr>
                  <p:spPr bwMode="auto">
                    <a:xfrm flipH="1">
                      <a:off x="2533" y="2443"/>
                      <a:ext cx="45" cy="1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2356" name="Group 41"/>
                <p:cNvGrpSpPr>
                  <a:grpSpLocks/>
                </p:cNvGrpSpPr>
                <p:nvPr/>
              </p:nvGrpSpPr>
              <p:grpSpPr bwMode="auto">
                <a:xfrm>
                  <a:off x="1436" y="1903"/>
                  <a:ext cx="268" cy="368"/>
                  <a:chOff x="1436" y="1903"/>
                  <a:chExt cx="268" cy="368"/>
                </a:xfrm>
              </p:grpSpPr>
              <p:sp>
                <p:nvSpPr>
                  <p:cNvPr id="12357" name="Line 4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436" y="1903"/>
                    <a:ext cx="268" cy="36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12358" name="Group 43"/>
                  <p:cNvGrpSpPr>
                    <a:grpSpLocks noChangeAspect="1"/>
                  </p:cNvGrpSpPr>
                  <p:nvPr/>
                </p:nvGrpSpPr>
                <p:grpSpPr bwMode="auto">
                  <a:xfrm rot="-7476000">
                    <a:off x="1572" y="2108"/>
                    <a:ext cx="58" cy="45"/>
                    <a:chOff x="2533" y="2425"/>
                    <a:chExt cx="45" cy="35"/>
                  </a:xfrm>
                </p:grpSpPr>
                <p:sp>
                  <p:nvSpPr>
                    <p:cNvPr id="12359" name="Line 44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2533" y="2425"/>
                      <a:ext cx="45" cy="1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360" name="Line 45"/>
                    <p:cNvSpPr>
                      <a:spLocks noChangeAspect="1" noChangeShapeType="1"/>
                    </p:cNvSpPr>
                    <p:nvPr/>
                  </p:nvSpPr>
                  <p:spPr bwMode="auto">
                    <a:xfrm flipH="1">
                      <a:off x="2533" y="2443"/>
                      <a:ext cx="45" cy="1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2324" name="Group 46"/>
              <p:cNvGrpSpPr>
                <a:grpSpLocks/>
              </p:cNvGrpSpPr>
              <p:nvPr/>
            </p:nvGrpSpPr>
            <p:grpSpPr bwMode="auto">
              <a:xfrm>
                <a:off x="1248" y="1558"/>
                <a:ext cx="293" cy="419"/>
                <a:chOff x="1632" y="1872"/>
                <a:chExt cx="293" cy="419"/>
              </a:xfrm>
            </p:grpSpPr>
            <p:sp>
              <p:nvSpPr>
                <p:cNvPr id="12352" name="Oval 47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2220"/>
                  <a:ext cx="72" cy="71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53" name="Text Box 4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632" y="1872"/>
                  <a:ext cx="293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600" b="1">
                      <a:latin typeface="GOST type B" pitchFamily="34" charset="0"/>
                    </a:rPr>
                    <a:t>A</a:t>
                  </a:r>
                  <a:endParaRPr lang="ru-RU" sz="18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  <p:sp>
            <p:nvSpPr>
              <p:cNvPr id="12325" name="Line 49"/>
              <p:cNvSpPr>
                <a:spLocks noChangeAspect="1" noChangeShapeType="1"/>
              </p:cNvSpPr>
              <p:nvPr/>
            </p:nvSpPr>
            <p:spPr bwMode="auto">
              <a:xfrm>
                <a:off x="1052" y="2289"/>
                <a:ext cx="268" cy="36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26" name="Line 50"/>
              <p:cNvSpPr>
                <a:spLocks noChangeAspect="1" noChangeShapeType="1"/>
              </p:cNvSpPr>
              <p:nvPr/>
            </p:nvSpPr>
            <p:spPr bwMode="auto">
              <a:xfrm>
                <a:off x="1052" y="1589"/>
                <a:ext cx="0" cy="70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27" name="Line 51"/>
              <p:cNvSpPr>
                <a:spLocks noChangeAspect="1" noChangeShapeType="1"/>
              </p:cNvSpPr>
              <p:nvPr/>
            </p:nvSpPr>
            <p:spPr bwMode="auto">
              <a:xfrm>
                <a:off x="1320" y="2657"/>
                <a:ext cx="81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28" name="Line 52"/>
              <p:cNvSpPr>
                <a:spLocks noChangeAspect="1" noChangeShapeType="1"/>
              </p:cNvSpPr>
              <p:nvPr/>
            </p:nvSpPr>
            <p:spPr bwMode="auto">
              <a:xfrm>
                <a:off x="2138" y="1957"/>
                <a:ext cx="0" cy="70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29" name="Line 53"/>
              <p:cNvSpPr>
                <a:spLocks noChangeAspect="1" noChangeShapeType="1"/>
              </p:cNvSpPr>
              <p:nvPr/>
            </p:nvSpPr>
            <p:spPr bwMode="auto">
              <a:xfrm>
                <a:off x="1054" y="1590"/>
                <a:ext cx="81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30" name="Line 54"/>
              <p:cNvSpPr>
                <a:spLocks noChangeAspect="1" noChangeShapeType="1"/>
              </p:cNvSpPr>
              <p:nvPr/>
            </p:nvSpPr>
            <p:spPr bwMode="auto">
              <a:xfrm>
                <a:off x="1872" y="1586"/>
                <a:ext cx="268" cy="36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2331" name="Group 55"/>
              <p:cNvGrpSpPr>
                <a:grpSpLocks/>
              </p:cNvGrpSpPr>
              <p:nvPr/>
            </p:nvGrpSpPr>
            <p:grpSpPr bwMode="auto">
              <a:xfrm>
                <a:off x="816" y="1174"/>
                <a:ext cx="352" cy="404"/>
                <a:chOff x="1200" y="1488"/>
                <a:chExt cx="352" cy="404"/>
              </a:xfrm>
            </p:grpSpPr>
            <p:sp>
              <p:nvSpPr>
                <p:cNvPr id="12350" name="Text Box 5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600" b="1">
                      <a:latin typeface="GOST type B" pitchFamily="34" charset="0"/>
                    </a:rPr>
                    <a:t>А</a:t>
                  </a:r>
                  <a:endParaRPr lang="ru-RU" sz="2400" b="1">
                    <a:latin typeface="GOST type B" pitchFamily="34" charset="0"/>
                  </a:endParaRPr>
                </a:p>
              </p:txBody>
            </p:sp>
            <p:sp>
              <p:nvSpPr>
                <p:cNvPr id="12351" name="Text Box 5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800" b="1">
                      <a:latin typeface="GOST type B" pitchFamily="34" charset="0"/>
                    </a:rPr>
                    <a:t>2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2332" name="Group 58"/>
              <p:cNvGrpSpPr>
                <a:grpSpLocks/>
              </p:cNvGrpSpPr>
              <p:nvPr/>
            </p:nvGrpSpPr>
            <p:grpSpPr bwMode="auto">
              <a:xfrm>
                <a:off x="719" y="1941"/>
                <a:ext cx="366" cy="404"/>
                <a:chOff x="1103" y="2255"/>
                <a:chExt cx="366" cy="404"/>
              </a:xfrm>
            </p:grpSpPr>
            <p:sp>
              <p:nvSpPr>
                <p:cNvPr id="12348" name="Text Box 5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103" y="2255"/>
                  <a:ext cx="259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600" b="1">
                      <a:solidFill>
                        <a:schemeClr val="tx1"/>
                      </a:solidFill>
                      <a:latin typeface="GOST type B" pitchFamily="34" charset="0"/>
                    </a:rPr>
                    <a:t>А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2349" name="Text Box 6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68" y="2420"/>
                  <a:ext cx="201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800" b="1">
                      <a:solidFill>
                        <a:schemeClr val="tx1"/>
                      </a:solidFill>
                      <a:latin typeface="GOST type B" pitchFamily="34" charset="0"/>
                    </a:rPr>
                    <a:t>x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2333" name="Group 61"/>
              <p:cNvGrpSpPr>
                <a:grpSpLocks/>
              </p:cNvGrpSpPr>
              <p:nvPr/>
            </p:nvGrpSpPr>
            <p:grpSpPr bwMode="auto">
              <a:xfrm>
                <a:off x="2055" y="1887"/>
                <a:ext cx="352" cy="404"/>
                <a:chOff x="1200" y="1488"/>
                <a:chExt cx="352" cy="404"/>
              </a:xfrm>
            </p:grpSpPr>
            <p:sp>
              <p:nvSpPr>
                <p:cNvPr id="12346" name="Text Box 6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600" b="1">
                      <a:latin typeface="GOST type B" pitchFamily="34" charset="0"/>
                    </a:rPr>
                    <a:t>А</a:t>
                  </a:r>
                  <a:endParaRPr lang="ru-RU" sz="2400" b="1">
                    <a:latin typeface="GOST type B" pitchFamily="34" charset="0"/>
                  </a:endParaRPr>
                </a:p>
              </p:txBody>
            </p:sp>
            <p:sp>
              <p:nvSpPr>
                <p:cNvPr id="12347" name="Text Box 6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800" b="1">
                      <a:latin typeface="GOST type B" pitchFamily="34" charset="0"/>
                    </a:rPr>
                    <a:t>3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2334" name="Group 64"/>
              <p:cNvGrpSpPr>
                <a:grpSpLocks/>
              </p:cNvGrpSpPr>
              <p:nvPr/>
            </p:nvGrpSpPr>
            <p:grpSpPr bwMode="auto">
              <a:xfrm>
                <a:off x="1526" y="1244"/>
                <a:ext cx="366" cy="404"/>
                <a:chOff x="1103" y="2255"/>
                <a:chExt cx="366" cy="404"/>
              </a:xfrm>
            </p:grpSpPr>
            <p:sp>
              <p:nvSpPr>
                <p:cNvPr id="12344" name="Text Box 6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103" y="2255"/>
                  <a:ext cx="259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600" b="1">
                      <a:solidFill>
                        <a:schemeClr val="tx1"/>
                      </a:solidFill>
                      <a:latin typeface="GOST type B" pitchFamily="34" charset="0"/>
                    </a:rPr>
                    <a:t>А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2345" name="Text Box 6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68" y="2420"/>
                  <a:ext cx="201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800" b="1">
                      <a:solidFill>
                        <a:schemeClr val="tx1"/>
                      </a:solidFill>
                      <a:latin typeface="GOST type B" pitchFamily="34" charset="0"/>
                    </a:rPr>
                    <a:t>z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2335" name="Group 67"/>
              <p:cNvGrpSpPr>
                <a:grpSpLocks/>
              </p:cNvGrpSpPr>
              <p:nvPr/>
            </p:nvGrpSpPr>
            <p:grpSpPr bwMode="auto">
              <a:xfrm>
                <a:off x="1024" y="2524"/>
                <a:ext cx="352" cy="404"/>
                <a:chOff x="1200" y="1488"/>
                <a:chExt cx="352" cy="404"/>
              </a:xfrm>
            </p:grpSpPr>
            <p:sp>
              <p:nvSpPr>
                <p:cNvPr id="12342" name="Text Box 6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600" b="1">
                      <a:latin typeface="GOST type B" pitchFamily="34" charset="0"/>
                    </a:rPr>
                    <a:t>А</a:t>
                  </a:r>
                  <a:endParaRPr lang="ru-RU" sz="2400" b="1">
                    <a:latin typeface="GOST type B" pitchFamily="34" charset="0"/>
                  </a:endParaRPr>
                </a:p>
              </p:txBody>
            </p:sp>
            <p:sp>
              <p:nvSpPr>
                <p:cNvPr id="12343" name="Text Box 6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800" b="1">
                      <a:latin typeface="GOST type B" pitchFamily="34" charset="0"/>
                    </a:rPr>
                    <a:t>1</a:t>
                  </a:r>
                  <a:endParaRPr lang="ru-RU" sz="2400">
                    <a:latin typeface="GOST type B" pitchFamily="34" charset="0"/>
                  </a:endParaRPr>
                </a:p>
              </p:txBody>
            </p:sp>
          </p:grpSp>
          <p:sp>
            <p:nvSpPr>
              <p:cNvPr id="12336" name="Oval 70"/>
              <p:cNvSpPr>
                <a:spLocks noChangeAspect="1" noChangeArrowheads="1"/>
              </p:cNvSpPr>
              <p:nvPr/>
            </p:nvSpPr>
            <p:spPr bwMode="auto">
              <a:xfrm>
                <a:off x="1288" y="2614"/>
                <a:ext cx="72" cy="71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37" name="Oval 71"/>
              <p:cNvSpPr>
                <a:spLocks noChangeAspect="1" noChangeArrowheads="1"/>
              </p:cNvSpPr>
              <p:nvPr/>
            </p:nvSpPr>
            <p:spPr bwMode="auto">
              <a:xfrm>
                <a:off x="1014" y="1556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38" name="Oval 72"/>
              <p:cNvSpPr>
                <a:spLocks noChangeAspect="1" noChangeArrowheads="1"/>
              </p:cNvSpPr>
              <p:nvPr/>
            </p:nvSpPr>
            <p:spPr bwMode="auto">
              <a:xfrm>
                <a:off x="2101" y="1913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2339" name="Group 73"/>
              <p:cNvGrpSpPr>
                <a:grpSpLocks/>
              </p:cNvGrpSpPr>
              <p:nvPr/>
            </p:nvGrpSpPr>
            <p:grpSpPr bwMode="auto">
              <a:xfrm>
                <a:off x="2094" y="2371"/>
                <a:ext cx="366" cy="404"/>
                <a:chOff x="1103" y="2255"/>
                <a:chExt cx="366" cy="404"/>
              </a:xfrm>
            </p:grpSpPr>
            <p:sp>
              <p:nvSpPr>
                <p:cNvPr id="12340" name="Text Box 7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103" y="2255"/>
                  <a:ext cx="259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3600" b="1">
                      <a:solidFill>
                        <a:schemeClr val="tx1"/>
                      </a:solidFill>
                      <a:latin typeface="GOST type B" pitchFamily="34" charset="0"/>
                    </a:rPr>
                    <a:t>А</a:t>
                  </a:r>
                  <a:endParaRPr lang="ru-RU" sz="2400">
                    <a:solidFill>
                      <a:schemeClr val="tx1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2341" name="Text Box 7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68" y="2420"/>
                  <a:ext cx="201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1pPr>
                  <a:lvl2pPr marL="742950" indent="-28575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2pPr>
                  <a:lvl3pPr marL="11430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3pPr>
                  <a:lvl4pPr marL="16002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4pPr>
                  <a:lvl5pPr marL="2057400" indent="-228600"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 i="1">
                      <a:solidFill>
                        <a:srgbClr val="FF6600"/>
                      </a:solidFill>
                      <a:latin typeface="Symbol" pitchFamily="18" charset="2"/>
                    </a:defRPr>
                  </a:lvl9pPr>
                </a:lstStyle>
                <a:p>
                  <a:r>
                    <a:rPr lang="ru-RU" sz="1800" b="1">
                      <a:solidFill>
                        <a:schemeClr val="tx1"/>
                      </a:solidFill>
                      <a:latin typeface="GOST type B" pitchFamily="34" charset="0"/>
                    </a:rPr>
                    <a:t>y</a:t>
                  </a:r>
                </a:p>
              </p:txBody>
            </p:sp>
          </p:grpSp>
        </p:grpSp>
      </p:grpSp>
      <p:grpSp>
        <p:nvGrpSpPr>
          <p:cNvPr id="26" name="Group 169"/>
          <p:cNvGrpSpPr>
            <a:grpSpLocks/>
          </p:cNvGrpSpPr>
          <p:nvPr/>
        </p:nvGrpSpPr>
        <p:grpSpPr bwMode="auto">
          <a:xfrm>
            <a:off x="2082800" y="3128963"/>
            <a:ext cx="577850" cy="1041400"/>
            <a:chOff x="1312" y="1971"/>
            <a:chExt cx="364" cy="656"/>
          </a:xfrm>
        </p:grpSpPr>
        <p:sp>
          <p:nvSpPr>
            <p:cNvPr id="12313" name="AutoShape 78"/>
            <p:cNvSpPr>
              <a:spLocks/>
            </p:cNvSpPr>
            <p:nvPr/>
          </p:nvSpPr>
          <p:spPr bwMode="auto">
            <a:xfrm>
              <a:off x="1312" y="1971"/>
              <a:ext cx="128" cy="656"/>
            </a:xfrm>
            <a:prstGeom prst="rightBrace">
              <a:avLst>
                <a:gd name="adj1" fmla="val 42708"/>
                <a:gd name="adj2" fmla="val 50000"/>
              </a:avLst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ru-RU" sz="5800" b="1">
                <a:latin typeface="GOST type B" pitchFamily="34" charset="0"/>
              </a:endParaRPr>
            </a:p>
          </p:txBody>
        </p:sp>
        <p:sp>
          <p:nvSpPr>
            <p:cNvPr id="12314" name="Text Box 81"/>
            <p:cNvSpPr txBox="1">
              <a:spLocks noChangeArrowheads="1"/>
            </p:cNvSpPr>
            <p:nvPr/>
          </p:nvSpPr>
          <p:spPr bwMode="auto">
            <a:xfrm>
              <a:off x="1334" y="2227"/>
              <a:ext cx="34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latin typeface="GOST type B" pitchFamily="34" charset="0"/>
                </a:rPr>
                <a:t>z</a:t>
              </a:r>
              <a:r>
                <a:rPr lang="en-US" sz="3200" b="1" baseline="-20000">
                  <a:latin typeface="GOST type B" pitchFamily="34" charset="0"/>
                </a:rPr>
                <a:t>A</a:t>
              </a:r>
              <a:endParaRPr lang="ru-RU" sz="3200" b="1" baseline="-20000">
                <a:latin typeface="GOST type B" pitchFamily="34" charset="0"/>
              </a:endParaRPr>
            </a:p>
          </p:txBody>
        </p:sp>
      </p:grpSp>
      <p:grpSp>
        <p:nvGrpSpPr>
          <p:cNvPr id="27" name="Group 167"/>
          <p:cNvGrpSpPr>
            <a:grpSpLocks/>
          </p:cNvGrpSpPr>
          <p:nvPr/>
        </p:nvGrpSpPr>
        <p:grpSpPr bwMode="auto">
          <a:xfrm>
            <a:off x="2082800" y="2354263"/>
            <a:ext cx="1303338" cy="779462"/>
            <a:chOff x="1312" y="1483"/>
            <a:chExt cx="821" cy="491"/>
          </a:xfrm>
        </p:grpSpPr>
        <p:sp>
          <p:nvSpPr>
            <p:cNvPr id="12311" name="AutoShape 80"/>
            <p:cNvSpPr>
              <a:spLocks/>
            </p:cNvSpPr>
            <p:nvPr/>
          </p:nvSpPr>
          <p:spPr bwMode="auto">
            <a:xfrm rot="5400000">
              <a:off x="1641" y="1481"/>
              <a:ext cx="164" cy="821"/>
            </a:xfrm>
            <a:prstGeom prst="leftBrace">
              <a:avLst>
                <a:gd name="adj1" fmla="val 41717"/>
                <a:gd name="adj2" fmla="val 50000"/>
              </a:avLst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2312" name="Text Box 82"/>
            <p:cNvSpPr txBox="1">
              <a:spLocks noChangeArrowheads="1"/>
            </p:cNvSpPr>
            <p:nvPr/>
          </p:nvSpPr>
          <p:spPr bwMode="auto">
            <a:xfrm>
              <a:off x="1551" y="1483"/>
              <a:ext cx="34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latin typeface="GOST type B" pitchFamily="34" charset="0"/>
                </a:rPr>
                <a:t>x</a:t>
              </a:r>
              <a:r>
                <a:rPr lang="en-US" sz="3200" b="1" baseline="-20000">
                  <a:latin typeface="GOST type B" pitchFamily="34" charset="0"/>
                </a:rPr>
                <a:t>A</a:t>
              </a:r>
              <a:endParaRPr lang="ru-RU" sz="3200" b="1" baseline="-20000">
                <a:latin typeface="GOST type B" pitchFamily="34" charset="0"/>
              </a:endParaRPr>
            </a:p>
          </p:txBody>
        </p:sp>
      </p:grpSp>
      <p:grpSp>
        <p:nvGrpSpPr>
          <p:cNvPr id="28" name="Group 168"/>
          <p:cNvGrpSpPr>
            <a:grpSpLocks/>
          </p:cNvGrpSpPr>
          <p:nvPr/>
        </p:nvGrpSpPr>
        <p:grpSpPr bwMode="auto">
          <a:xfrm>
            <a:off x="1570038" y="2514600"/>
            <a:ext cx="542925" cy="874713"/>
            <a:chOff x="989" y="1584"/>
            <a:chExt cx="342" cy="551"/>
          </a:xfrm>
        </p:grpSpPr>
        <p:sp>
          <p:nvSpPr>
            <p:cNvPr id="12309" name="AutoShape 79"/>
            <p:cNvSpPr>
              <a:spLocks/>
            </p:cNvSpPr>
            <p:nvPr/>
          </p:nvSpPr>
          <p:spPr bwMode="auto">
            <a:xfrm rot="8554207">
              <a:off x="1080" y="1584"/>
              <a:ext cx="128" cy="434"/>
            </a:xfrm>
            <a:prstGeom prst="rightBrace">
              <a:avLst>
                <a:gd name="adj1" fmla="val 28255"/>
                <a:gd name="adj2" fmla="val 50000"/>
              </a:avLst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anchor="ctr">
              <a:spAutoFit/>
            </a:bodyPr>
            <a:lstStyle/>
            <a:p>
              <a:pPr algn="ctr"/>
              <a:endParaRPr lang="ru-RU" sz="3600" b="1">
                <a:latin typeface="GOST type B" pitchFamily="34" charset="0"/>
              </a:endParaRPr>
            </a:p>
          </p:txBody>
        </p:sp>
        <p:sp>
          <p:nvSpPr>
            <p:cNvPr id="12310" name="Text Box 83"/>
            <p:cNvSpPr txBox="1">
              <a:spLocks noChangeArrowheads="1"/>
            </p:cNvSpPr>
            <p:nvPr/>
          </p:nvSpPr>
          <p:spPr bwMode="auto">
            <a:xfrm>
              <a:off x="989" y="1770"/>
              <a:ext cx="34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latin typeface="GOST type B" pitchFamily="34" charset="0"/>
                </a:rPr>
                <a:t>y</a:t>
              </a:r>
              <a:r>
                <a:rPr lang="en-US" sz="3200" b="1" baseline="-20000">
                  <a:latin typeface="GOST type B" pitchFamily="34" charset="0"/>
                </a:rPr>
                <a:t>A</a:t>
              </a:r>
              <a:endParaRPr lang="ru-RU" sz="3200" b="1" baseline="-20000">
                <a:latin typeface="GOST type B" pitchFamily="34" charset="0"/>
              </a:endParaRPr>
            </a:p>
          </p:txBody>
        </p:sp>
      </p:grpSp>
      <p:grpSp>
        <p:nvGrpSpPr>
          <p:cNvPr id="29" name="Group 170"/>
          <p:cNvGrpSpPr>
            <a:grpSpLocks/>
          </p:cNvGrpSpPr>
          <p:nvPr/>
        </p:nvGrpSpPr>
        <p:grpSpPr bwMode="auto">
          <a:xfrm>
            <a:off x="5416550" y="2814638"/>
            <a:ext cx="2262188" cy="701675"/>
            <a:chOff x="3412" y="1773"/>
            <a:chExt cx="1425" cy="442"/>
          </a:xfrm>
        </p:grpSpPr>
        <p:sp>
          <p:nvSpPr>
            <p:cNvPr id="12306" name="Line 85"/>
            <p:cNvSpPr>
              <a:spLocks noChangeShapeType="1"/>
            </p:cNvSpPr>
            <p:nvPr/>
          </p:nvSpPr>
          <p:spPr bwMode="auto">
            <a:xfrm>
              <a:off x="4134" y="1883"/>
              <a:ext cx="0" cy="295"/>
            </a:xfrm>
            <a:prstGeom prst="line">
              <a:avLst/>
            </a:prstGeom>
            <a:noFill/>
            <a:ln w="19050">
              <a:solidFill>
                <a:srgbClr val="CC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12307" name="Line 86"/>
            <p:cNvSpPr>
              <a:spLocks noChangeShapeType="1"/>
            </p:cNvSpPr>
            <p:nvPr/>
          </p:nvSpPr>
          <p:spPr bwMode="auto">
            <a:xfrm>
              <a:off x="4752" y="1883"/>
              <a:ext cx="0" cy="295"/>
            </a:xfrm>
            <a:prstGeom prst="line">
              <a:avLst/>
            </a:prstGeom>
            <a:noFill/>
            <a:ln w="19050">
              <a:solidFill>
                <a:srgbClr val="CC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103508" name="Text Box 84"/>
            <p:cNvSpPr txBox="1">
              <a:spLocks noChangeArrowheads="1"/>
            </p:cNvSpPr>
            <p:nvPr/>
          </p:nvSpPr>
          <p:spPr bwMode="auto">
            <a:xfrm>
              <a:off x="3412" y="1773"/>
              <a:ext cx="1425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28398" dir="3806097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000" b="1" dirty="0" err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x</a:t>
              </a:r>
              <a:r>
                <a:rPr lang="en-US" sz="4000" b="1" baseline="-20000" dirty="0" err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A</a:t>
              </a:r>
              <a:r>
                <a:rPr lang="en-US" sz="4000" dirty="0">
                  <a:latin typeface="GOST type B" pitchFamily="34" charset="0"/>
                </a:rPr>
                <a:t> </a:t>
              </a:r>
              <a:r>
                <a:rPr lang="en-US" sz="4000" b="1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= AA</a:t>
              </a:r>
              <a:r>
                <a:rPr lang="en-US" sz="4000" b="1" baseline="-2000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3</a:t>
              </a:r>
              <a:endParaRPr lang="ru-RU" sz="4000" b="1" baseline="-20000" dirty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</a:endParaRPr>
            </a:p>
          </p:txBody>
        </p:sp>
      </p:grpSp>
      <p:grpSp>
        <p:nvGrpSpPr>
          <p:cNvPr id="30" name="Group 171"/>
          <p:cNvGrpSpPr>
            <a:grpSpLocks/>
          </p:cNvGrpSpPr>
          <p:nvPr/>
        </p:nvGrpSpPr>
        <p:grpSpPr bwMode="auto">
          <a:xfrm>
            <a:off x="5478461" y="3411538"/>
            <a:ext cx="2262188" cy="704850"/>
            <a:chOff x="3412" y="2191"/>
            <a:chExt cx="1425" cy="444"/>
          </a:xfrm>
        </p:grpSpPr>
        <p:sp>
          <p:nvSpPr>
            <p:cNvPr id="103511" name="Text Box 87"/>
            <p:cNvSpPr txBox="1">
              <a:spLocks noChangeArrowheads="1"/>
            </p:cNvSpPr>
            <p:nvPr/>
          </p:nvSpPr>
          <p:spPr bwMode="auto">
            <a:xfrm>
              <a:off x="3412" y="2191"/>
              <a:ext cx="1425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28398" dir="3806097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000" b="1" dirty="0" err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y</a:t>
              </a:r>
              <a:r>
                <a:rPr lang="en-US" sz="4000" b="1" baseline="-20000" dirty="0" err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A</a:t>
              </a:r>
              <a:r>
                <a:rPr lang="en-US" sz="4000" dirty="0">
                  <a:latin typeface="GOST type B" pitchFamily="34" charset="0"/>
                </a:rPr>
                <a:t> </a:t>
              </a:r>
              <a:r>
                <a:rPr lang="en-US" sz="4000" b="1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= AA</a:t>
              </a:r>
              <a:r>
                <a:rPr lang="en-US" sz="4000" b="1" baseline="-2000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2</a:t>
              </a:r>
              <a:endParaRPr lang="ru-RU" sz="4000" b="1" baseline="-20000" dirty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</a:endParaRPr>
            </a:p>
          </p:txBody>
        </p:sp>
        <p:sp>
          <p:nvSpPr>
            <p:cNvPr id="12304" name="Line 89"/>
            <p:cNvSpPr>
              <a:spLocks noChangeShapeType="1"/>
            </p:cNvSpPr>
            <p:nvPr/>
          </p:nvSpPr>
          <p:spPr bwMode="auto">
            <a:xfrm>
              <a:off x="4018" y="2340"/>
              <a:ext cx="0" cy="295"/>
            </a:xfrm>
            <a:prstGeom prst="line">
              <a:avLst/>
            </a:prstGeom>
            <a:noFill/>
            <a:ln w="19050">
              <a:solidFill>
                <a:srgbClr val="CC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12305" name="Line 90"/>
            <p:cNvSpPr>
              <a:spLocks noChangeShapeType="1"/>
            </p:cNvSpPr>
            <p:nvPr/>
          </p:nvSpPr>
          <p:spPr bwMode="auto">
            <a:xfrm>
              <a:off x="4752" y="2340"/>
              <a:ext cx="0" cy="295"/>
            </a:xfrm>
            <a:prstGeom prst="line">
              <a:avLst/>
            </a:prstGeom>
            <a:noFill/>
            <a:ln w="19050">
              <a:solidFill>
                <a:srgbClr val="CC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  <p:grpSp>
        <p:nvGrpSpPr>
          <p:cNvPr id="31" name="Group 172"/>
          <p:cNvGrpSpPr>
            <a:grpSpLocks/>
          </p:cNvGrpSpPr>
          <p:nvPr/>
        </p:nvGrpSpPr>
        <p:grpSpPr bwMode="auto">
          <a:xfrm>
            <a:off x="5416550" y="4141788"/>
            <a:ext cx="2262188" cy="709612"/>
            <a:chOff x="3412" y="2609"/>
            <a:chExt cx="1425" cy="447"/>
          </a:xfrm>
        </p:grpSpPr>
        <p:sp>
          <p:nvSpPr>
            <p:cNvPr id="103512" name="Text Box 88"/>
            <p:cNvSpPr txBox="1">
              <a:spLocks noChangeArrowheads="1"/>
            </p:cNvSpPr>
            <p:nvPr/>
          </p:nvSpPr>
          <p:spPr bwMode="auto">
            <a:xfrm>
              <a:off x="3412" y="2609"/>
              <a:ext cx="1425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28398" dir="3806097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000" b="1" dirty="0" err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z</a:t>
              </a:r>
              <a:r>
                <a:rPr lang="en-US" sz="4000" b="1" baseline="-20000" dirty="0" err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A</a:t>
              </a:r>
              <a:r>
                <a:rPr lang="en-US" sz="4000" dirty="0">
                  <a:latin typeface="GOST type B" pitchFamily="34" charset="0"/>
                </a:rPr>
                <a:t> </a:t>
              </a:r>
              <a:r>
                <a:rPr lang="en-US" sz="4000" b="1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= AA</a:t>
              </a:r>
              <a:r>
                <a:rPr lang="en-US" sz="4000" b="1" baseline="-20000" dirty="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</a:rPr>
                <a:t>1</a:t>
              </a:r>
              <a:endParaRPr lang="ru-RU" sz="4000" b="1" baseline="-20000" dirty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</a:endParaRPr>
            </a:p>
          </p:txBody>
        </p:sp>
        <p:sp>
          <p:nvSpPr>
            <p:cNvPr id="12301" name="Line 91"/>
            <p:cNvSpPr>
              <a:spLocks noChangeShapeType="1"/>
            </p:cNvSpPr>
            <p:nvPr/>
          </p:nvSpPr>
          <p:spPr bwMode="auto">
            <a:xfrm>
              <a:off x="4005" y="2756"/>
              <a:ext cx="0" cy="295"/>
            </a:xfrm>
            <a:prstGeom prst="line">
              <a:avLst/>
            </a:prstGeom>
            <a:noFill/>
            <a:ln w="19050">
              <a:solidFill>
                <a:srgbClr val="CC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12302" name="Line 92"/>
            <p:cNvSpPr>
              <a:spLocks noChangeShapeType="1"/>
            </p:cNvSpPr>
            <p:nvPr/>
          </p:nvSpPr>
          <p:spPr bwMode="auto">
            <a:xfrm>
              <a:off x="4752" y="2761"/>
              <a:ext cx="0" cy="295"/>
            </a:xfrm>
            <a:prstGeom prst="line">
              <a:avLst/>
            </a:prstGeom>
            <a:noFill/>
            <a:ln w="19050">
              <a:solidFill>
                <a:srgbClr val="CC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  <p:sp>
        <p:nvSpPr>
          <p:cNvPr id="12299" name="Text Box 95"/>
          <p:cNvSpPr txBox="1">
            <a:spLocks noChangeArrowheads="1"/>
          </p:cNvSpPr>
          <p:nvPr/>
        </p:nvSpPr>
        <p:spPr bwMode="auto">
          <a:xfrm>
            <a:off x="282575" y="5559426"/>
            <a:ext cx="8753475" cy="107721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Система трех взаимно перпендикулярных плоскостей проекций - аналог декартовой системы координатных плоскостей. Координата точки  есть число, выражающее ее расстояние до плоскости проекций. Точка </a:t>
            </a:r>
            <a:r>
              <a:rPr lang="ru-RU" sz="1600" b="1" dirty="0">
                <a:solidFill>
                  <a:srgbClr val="800080"/>
                </a:solidFill>
                <a:latin typeface="GOST type B" pitchFamily="34" charset="0"/>
              </a:rPr>
              <a:t>А</a:t>
            </a:r>
            <a:r>
              <a:rPr lang="ru-RU" sz="1600" b="1" i="0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в пространстве имеет координаты: абсциссу </a:t>
            </a:r>
            <a:r>
              <a:rPr lang="en-US" sz="1600" b="1" dirty="0">
                <a:solidFill>
                  <a:srgbClr val="800080"/>
                </a:solidFill>
                <a:latin typeface="GOST type B" pitchFamily="34" charset="0"/>
              </a:rPr>
              <a:t>X</a:t>
            </a:r>
            <a:r>
              <a:rPr lang="en-US" sz="1600" b="1" baseline="-20000" dirty="0">
                <a:solidFill>
                  <a:srgbClr val="800080"/>
                </a:solidFill>
                <a:latin typeface="GOST type B" pitchFamily="34" charset="0"/>
              </a:rPr>
              <a:t>A</a:t>
            </a:r>
            <a:r>
              <a:rPr lang="ru-RU" sz="1600" b="1" baseline="-20000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en-US" sz="1600" b="1" i="0" dirty="0">
                <a:solidFill>
                  <a:srgbClr val="800080"/>
                </a:solidFill>
                <a:latin typeface="Arial" charset="0"/>
              </a:rPr>
              <a:t>,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ординату </a:t>
            </a:r>
            <a:r>
              <a:rPr lang="en-US" sz="1600" b="1" dirty="0">
                <a:solidFill>
                  <a:srgbClr val="800080"/>
                </a:solidFill>
                <a:latin typeface="GOST type B" pitchFamily="34" charset="0"/>
              </a:rPr>
              <a:t>Y</a:t>
            </a:r>
            <a:r>
              <a:rPr lang="en-US" sz="1600" b="1" baseline="-20000" dirty="0">
                <a:solidFill>
                  <a:srgbClr val="800080"/>
                </a:solidFill>
                <a:latin typeface="GOST type B" pitchFamily="34" charset="0"/>
              </a:rPr>
              <a:t>A</a:t>
            </a:r>
            <a:r>
              <a:rPr lang="en-US" sz="1600" b="1" i="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,</a:t>
            </a:r>
            <a:r>
              <a:rPr lang="en-US" sz="1600" b="1" i="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аппликату</a:t>
            </a:r>
            <a:r>
              <a:rPr lang="en-US" sz="1600" b="1" i="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en-US" sz="1600" b="1" dirty="0">
                <a:solidFill>
                  <a:srgbClr val="800080"/>
                </a:solidFill>
                <a:latin typeface="GOST type B" pitchFamily="34" charset="0"/>
              </a:rPr>
              <a:t>Z</a:t>
            </a:r>
            <a:r>
              <a:rPr lang="en-US" sz="1600" b="1" baseline="-20000" dirty="0">
                <a:solidFill>
                  <a:srgbClr val="800080"/>
                </a:solidFill>
                <a:latin typeface="GOST type B" pitchFamily="34" charset="0"/>
              </a:rPr>
              <a:t>A</a:t>
            </a:r>
            <a:r>
              <a:rPr lang="ru-RU" sz="1600" b="1" i="0" dirty="0">
                <a:solidFill>
                  <a:srgbClr val="800080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0"/>
            <a:ext cx="91440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ru-RU" sz="3200" b="1" i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Прямоугольные координаты точки</a:t>
            </a: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176212" y="5373016"/>
            <a:ext cx="8753475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pPr>
              <a:lnSpc>
                <a:spcPct val="95000"/>
              </a:lnSpc>
            </a:pPr>
            <a:r>
              <a:rPr lang="ru-RU" sz="1800" b="1" i="0" dirty="0">
                <a:solidFill>
                  <a:srgbClr val="800080"/>
                </a:solidFill>
                <a:latin typeface="Arial" charset="0"/>
              </a:rPr>
              <a:t>На комплексном чертеже численные значения координат откладываются вдоль соответствующих координатных осей. Каждая проекция точки определяется двумя координатами: горизонтальная – </a:t>
            </a:r>
            <a:r>
              <a:rPr lang="en-US" sz="2000" b="1" dirty="0">
                <a:solidFill>
                  <a:srgbClr val="800080"/>
                </a:solidFill>
                <a:latin typeface="GOST type B" pitchFamily="34" charset="0"/>
              </a:rPr>
              <a:t>X</a:t>
            </a:r>
            <a:r>
              <a:rPr lang="en-US" sz="2000" b="1" baseline="-20000" dirty="0">
                <a:solidFill>
                  <a:srgbClr val="800080"/>
                </a:solidFill>
                <a:latin typeface="GOST type B" pitchFamily="34" charset="0"/>
              </a:rPr>
              <a:t>A</a:t>
            </a:r>
            <a:r>
              <a:rPr lang="en-US" sz="1800" b="1" i="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800" b="1" i="0" dirty="0">
                <a:solidFill>
                  <a:srgbClr val="800080"/>
                </a:solidFill>
                <a:latin typeface="Arial" charset="0"/>
              </a:rPr>
              <a:t>и </a:t>
            </a:r>
            <a:r>
              <a:rPr lang="en-US" sz="2000" b="1" dirty="0">
                <a:solidFill>
                  <a:srgbClr val="800080"/>
                </a:solidFill>
                <a:latin typeface="GOST type B" pitchFamily="34" charset="0"/>
              </a:rPr>
              <a:t>Y</a:t>
            </a:r>
            <a:r>
              <a:rPr lang="en-US" sz="2000" b="1" baseline="-25000" dirty="0">
                <a:solidFill>
                  <a:srgbClr val="800080"/>
                </a:solidFill>
                <a:latin typeface="GOST type B" pitchFamily="34" charset="0"/>
              </a:rPr>
              <a:t>A</a:t>
            </a:r>
            <a:r>
              <a:rPr lang="ru-RU" sz="2000" b="1" i="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800" b="1" i="0" dirty="0">
                <a:solidFill>
                  <a:srgbClr val="800080"/>
                </a:solidFill>
                <a:latin typeface="Arial" charset="0"/>
              </a:rPr>
              <a:t>, фронтальная -</a:t>
            </a:r>
            <a:r>
              <a:rPr lang="ru-RU" sz="2000" b="1" i="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en-US" sz="2000" b="1" dirty="0">
                <a:solidFill>
                  <a:srgbClr val="800080"/>
                </a:solidFill>
                <a:latin typeface="GOST type B" pitchFamily="34" charset="0"/>
              </a:rPr>
              <a:t>X</a:t>
            </a:r>
            <a:r>
              <a:rPr lang="en-US" sz="2000" b="1" baseline="-20000" dirty="0">
                <a:solidFill>
                  <a:srgbClr val="800080"/>
                </a:solidFill>
                <a:latin typeface="GOST type B" pitchFamily="34" charset="0"/>
              </a:rPr>
              <a:t>A</a:t>
            </a:r>
            <a:r>
              <a:rPr lang="ru-RU" sz="1800" b="1" i="0" dirty="0">
                <a:solidFill>
                  <a:srgbClr val="800080"/>
                </a:solidFill>
                <a:latin typeface="Arial" charset="0"/>
              </a:rPr>
              <a:t>  и</a:t>
            </a:r>
            <a:r>
              <a:rPr lang="en-US" sz="2000" b="1" i="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en-US" sz="2000" b="1" dirty="0">
                <a:solidFill>
                  <a:srgbClr val="800080"/>
                </a:solidFill>
                <a:latin typeface="GOST type B" pitchFamily="34" charset="0"/>
              </a:rPr>
              <a:t>Z</a:t>
            </a:r>
            <a:r>
              <a:rPr lang="en-US" sz="2000" b="1" baseline="-25000" dirty="0">
                <a:solidFill>
                  <a:srgbClr val="800080"/>
                </a:solidFill>
                <a:latin typeface="GOST type B" pitchFamily="34" charset="0"/>
              </a:rPr>
              <a:t>A</a:t>
            </a:r>
            <a:r>
              <a:rPr lang="ru-RU" sz="1800" b="1" i="0" dirty="0">
                <a:solidFill>
                  <a:srgbClr val="800080"/>
                </a:solidFill>
                <a:latin typeface="Arial" charset="0"/>
              </a:rPr>
              <a:t> , профильная  - </a:t>
            </a:r>
            <a:r>
              <a:rPr lang="en-US" sz="2000" b="1" dirty="0">
                <a:solidFill>
                  <a:srgbClr val="800080"/>
                </a:solidFill>
                <a:latin typeface="GOST type B" pitchFamily="34" charset="0"/>
              </a:rPr>
              <a:t>Y</a:t>
            </a:r>
            <a:r>
              <a:rPr lang="en-US" sz="2000" b="1" baseline="-20000" dirty="0">
                <a:solidFill>
                  <a:srgbClr val="800080"/>
                </a:solidFill>
                <a:latin typeface="GOST type B" pitchFamily="34" charset="0"/>
              </a:rPr>
              <a:t>A</a:t>
            </a:r>
            <a:r>
              <a:rPr lang="ru-RU" sz="2000" b="1" baseline="-20000" dirty="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2000" b="1" i="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800" b="1" i="0" dirty="0">
                <a:solidFill>
                  <a:srgbClr val="800080"/>
                </a:solidFill>
                <a:latin typeface="Arial" charset="0"/>
              </a:rPr>
              <a:t>и </a:t>
            </a:r>
            <a:r>
              <a:rPr lang="en-US" sz="1800" b="1" i="0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en-US" sz="2000" b="1" dirty="0">
                <a:solidFill>
                  <a:srgbClr val="800080"/>
                </a:solidFill>
                <a:latin typeface="GOST type B" pitchFamily="34" charset="0"/>
              </a:rPr>
              <a:t>Z</a:t>
            </a:r>
            <a:r>
              <a:rPr lang="en-US" sz="2000" b="1" baseline="-20000" dirty="0">
                <a:solidFill>
                  <a:srgbClr val="800080"/>
                </a:solidFill>
                <a:latin typeface="GOST type B" pitchFamily="34" charset="0"/>
              </a:rPr>
              <a:t>A</a:t>
            </a:r>
            <a:r>
              <a:rPr lang="ru-RU" sz="1800" b="1" i="0" dirty="0">
                <a:solidFill>
                  <a:srgbClr val="800080"/>
                </a:solidFill>
                <a:latin typeface="Arial" charset="0"/>
              </a:rPr>
              <a:t> .</a:t>
            </a:r>
          </a:p>
        </p:txBody>
      </p:sp>
      <p:sp>
        <p:nvSpPr>
          <p:cNvPr id="13316" name="Line 66"/>
          <p:cNvSpPr>
            <a:spLocks noChangeShapeType="1"/>
          </p:cNvSpPr>
          <p:nvPr/>
        </p:nvSpPr>
        <p:spPr bwMode="auto">
          <a:xfrm flipH="1">
            <a:off x="481013" y="3389313"/>
            <a:ext cx="36417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14"/>
          <p:cNvGrpSpPr>
            <a:grpSpLocks/>
          </p:cNvGrpSpPr>
          <p:nvPr/>
        </p:nvGrpSpPr>
        <p:grpSpPr bwMode="auto">
          <a:xfrm>
            <a:off x="2235200" y="2413000"/>
            <a:ext cx="241300" cy="2130425"/>
            <a:chOff x="1408" y="1556"/>
            <a:chExt cx="152" cy="1306"/>
          </a:xfrm>
        </p:grpSpPr>
        <p:sp>
          <p:nvSpPr>
            <p:cNvPr id="13390" name="Line 77"/>
            <p:cNvSpPr>
              <a:spLocks noChangeShapeType="1"/>
            </p:cNvSpPr>
            <p:nvPr/>
          </p:nvSpPr>
          <p:spPr bwMode="auto">
            <a:xfrm>
              <a:off x="1408" y="1556"/>
              <a:ext cx="0" cy="130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91" name="Arc 85"/>
            <p:cNvSpPr>
              <a:spLocks/>
            </p:cNvSpPr>
            <p:nvPr/>
          </p:nvSpPr>
          <p:spPr bwMode="auto">
            <a:xfrm>
              <a:off x="1409" y="1976"/>
              <a:ext cx="151" cy="15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92" name="Oval 86"/>
            <p:cNvSpPr>
              <a:spLocks noChangeAspect="1" noChangeArrowheads="1"/>
            </p:cNvSpPr>
            <p:nvPr/>
          </p:nvSpPr>
          <p:spPr bwMode="auto">
            <a:xfrm>
              <a:off x="1458" y="2061"/>
              <a:ext cx="25" cy="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17"/>
          <p:cNvGrpSpPr>
            <a:grpSpLocks/>
          </p:cNvGrpSpPr>
          <p:nvPr/>
        </p:nvGrpSpPr>
        <p:grpSpPr bwMode="auto">
          <a:xfrm>
            <a:off x="1352550" y="2427288"/>
            <a:ext cx="852488" cy="944562"/>
            <a:chOff x="852" y="1529"/>
            <a:chExt cx="537" cy="595"/>
          </a:xfrm>
        </p:grpSpPr>
        <p:sp>
          <p:nvSpPr>
            <p:cNvPr id="13388" name="AutoShape 94"/>
            <p:cNvSpPr>
              <a:spLocks/>
            </p:cNvSpPr>
            <p:nvPr/>
          </p:nvSpPr>
          <p:spPr bwMode="auto">
            <a:xfrm flipH="1">
              <a:off x="1261" y="1529"/>
              <a:ext cx="128" cy="595"/>
            </a:xfrm>
            <a:prstGeom prst="rightBrace">
              <a:avLst>
                <a:gd name="adj1" fmla="val 38737"/>
                <a:gd name="adj2" fmla="val 50000"/>
              </a:avLst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ru-RU" sz="5200" b="1">
                <a:latin typeface="GOST type B" pitchFamily="34" charset="0"/>
              </a:endParaRPr>
            </a:p>
          </p:txBody>
        </p:sp>
        <p:sp>
          <p:nvSpPr>
            <p:cNvPr id="13389" name="Text Box 96"/>
            <p:cNvSpPr txBox="1">
              <a:spLocks noChangeArrowheads="1"/>
            </p:cNvSpPr>
            <p:nvPr/>
          </p:nvSpPr>
          <p:spPr bwMode="auto">
            <a:xfrm>
              <a:off x="852" y="1580"/>
              <a:ext cx="34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latin typeface="GOST type B" pitchFamily="34" charset="0"/>
                </a:rPr>
                <a:t>z</a:t>
              </a:r>
              <a:r>
                <a:rPr lang="en-US" sz="3200" b="1" baseline="-20000">
                  <a:latin typeface="GOST type B" pitchFamily="34" charset="0"/>
                </a:rPr>
                <a:t>A</a:t>
              </a:r>
              <a:endParaRPr lang="ru-RU" sz="3200" b="1" baseline="-20000">
                <a:latin typeface="GOST type B" pitchFamily="34" charset="0"/>
              </a:endParaRPr>
            </a:p>
          </p:txBody>
        </p:sp>
      </p:grpSp>
      <p:grpSp>
        <p:nvGrpSpPr>
          <p:cNvPr id="4" name="Group 113"/>
          <p:cNvGrpSpPr>
            <a:grpSpLocks/>
          </p:cNvGrpSpPr>
          <p:nvPr/>
        </p:nvGrpSpPr>
        <p:grpSpPr bwMode="auto">
          <a:xfrm>
            <a:off x="2262188" y="3406775"/>
            <a:ext cx="1862137" cy="684213"/>
            <a:chOff x="1425" y="2146"/>
            <a:chExt cx="1173" cy="431"/>
          </a:xfrm>
        </p:grpSpPr>
        <p:sp>
          <p:nvSpPr>
            <p:cNvPr id="13386" name="AutoShape 95"/>
            <p:cNvSpPr>
              <a:spLocks/>
            </p:cNvSpPr>
            <p:nvPr/>
          </p:nvSpPr>
          <p:spPr bwMode="auto">
            <a:xfrm rot="16200000" flipV="1">
              <a:off x="1930" y="1641"/>
              <a:ext cx="164" cy="1173"/>
            </a:xfrm>
            <a:prstGeom prst="leftBrace">
              <a:avLst>
                <a:gd name="adj1" fmla="val 59604"/>
                <a:gd name="adj2" fmla="val 50000"/>
              </a:avLst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3387" name="Text Box 97"/>
            <p:cNvSpPr txBox="1">
              <a:spLocks noChangeArrowheads="1"/>
            </p:cNvSpPr>
            <p:nvPr/>
          </p:nvSpPr>
          <p:spPr bwMode="auto">
            <a:xfrm>
              <a:off x="1793" y="2212"/>
              <a:ext cx="48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latin typeface="GOST type B" pitchFamily="34" charset="0"/>
                </a:rPr>
                <a:t>x</a:t>
              </a:r>
              <a:r>
                <a:rPr lang="en-US" sz="3200" b="1" baseline="-20000">
                  <a:latin typeface="GOST type B" pitchFamily="34" charset="0"/>
                </a:rPr>
                <a:t>A</a:t>
              </a:r>
              <a:endParaRPr lang="ru-RU" sz="3200" b="1" baseline="-20000">
                <a:latin typeface="GOST type B" pitchFamily="34" charset="0"/>
              </a:endParaRPr>
            </a:p>
          </p:txBody>
        </p:sp>
      </p:grpSp>
      <p:grpSp>
        <p:nvGrpSpPr>
          <p:cNvPr id="5" name="Group 115"/>
          <p:cNvGrpSpPr>
            <a:grpSpLocks/>
          </p:cNvGrpSpPr>
          <p:nvPr/>
        </p:nvGrpSpPr>
        <p:grpSpPr bwMode="auto">
          <a:xfrm>
            <a:off x="1346200" y="3414713"/>
            <a:ext cx="868363" cy="1135062"/>
            <a:chOff x="848" y="2151"/>
            <a:chExt cx="547" cy="715"/>
          </a:xfrm>
        </p:grpSpPr>
        <p:sp>
          <p:nvSpPr>
            <p:cNvPr id="13384" name="AutoShape 93"/>
            <p:cNvSpPr>
              <a:spLocks/>
            </p:cNvSpPr>
            <p:nvPr/>
          </p:nvSpPr>
          <p:spPr bwMode="auto">
            <a:xfrm flipH="1">
              <a:off x="1267" y="2151"/>
              <a:ext cx="128" cy="715"/>
            </a:xfrm>
            <a:prstGeom prst="rightBrace">
              <a:avLst>
                <a:gd name="adj1" fmla="val 46549"/>
                <a:gd name="adj2" fmla="val 50000"/>
              </a:avLst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ru-RU" sz="6400" b="1">
                <a:latin typeface="GOST type B" pitchFamily="34" charset="0"/>
              </a:endParaRPr>
            </a:p>
          </p:txBody>
        </p:sp>
        <p:sp>
          <p:nvSpPr>
            <p:cNvPr id="13385" name="Text Box 98"/>
            <p:cNvSpPr txBox="1">
              <a:spLocks noChangeArrowheads="1"/>
            </p:cNvSpPr>
            <p:nvPr/>
          </p:nvSpPr>
          <p:spPr bwMode="auto">
            <a:xfrm>
              <a:off x="848" y="2322"/>
              <a:ext cx="34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latin typeface="GOST type B" pitchFamily="34" charset="0"/>
                </a:rPr>
                <a:t>y</a:t>
              </a:r>
              <a:r>
                <a:rPr lang="en-US" sz="3200" b="1" baseline="-20000">
                  <a:latin typeface="GOST type B" pitchFamily="34" charset="0"/>
                </a:rPr>
                <a:t>A</a:t>
              </a:r>
              <a:endParaRPr lang="ru-RU" sz="3200" b="1" baseline="-20000">
                <a:latin typeface="GOST type B" pitchFamily="34" charset="0"/>
              </a:endParaRPr>
            </a:p>
          </p:txBody>
        </p:sp>
      </p:grpSp>
      <p:grpSp>
        <p:nvGrpSpPr>
          <p:cNvPr id="6" name="Group 122"/>
          <p:cNvGrpSpPr>
            <a:grpSpLocks/>
          </p:cNvGrpSpPr>
          <p:nvPr/>
        </p:nvGrpSpPr>
        <p:grpSpPr bwMode="auto">
          <a:xfrm>
            <a:off x="5038725" y="2444750"/>
            <a:ext cx="777875" cy="944563"/>
            <a:chOff x="3174" y="1540"/>
            <a:chExt cx="490" cy="595"/>
          </a:xfrm>
        </p:grpSpPr>
        <p:sp>
          <p:nvSpPr>
            <p:cNvPr id="13382" name="AutoShape 101"/>
            <p:cNvSpPr>
              <a:spLocks/>
            </p:cNvSpPr>
            <p:nvPr/>
          </p:nvSpPr>
          <p:spPr bwMode="auto">
            <a:xfrm flipH="1">
              <a:off x="3536" y="1540"/>
              <a:ext cx="128" cy="595"/>
            </a:xfrm>
            <a:prstGeom prst="rightBrace">
              <a:avLst>
                <a:gd name="adj1" fmla="val 38737"/>
                <a:gd name="adj2" fmla="val 50000"/>
              </a:avLst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ru-RU" sz="5200" b="1">
                <a:latin typeface="GOST type B" pitchFamily="34" charset="0"/>
              </a:endParaRPr>
            </a:p>
          </p:txBody>
        </p:sp>
        <p:sp>
          <p:nvSpPr>
            <p:cNvPr id="13383" name="Text Box 102"/>
            <p:cNvSpPr txBox="1">
              <a:spLocks noChangeArrowheads="1"/>
            </p:cNvSpPr>
            <p:nvPr/>
          </p:nvSpPr>
          <p:spPr bwMode="auto">
            <a:xfrm>
              <a:off x="3174" y="1591"/>
              <a:ext cx="34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latin typeface="GOST type B" pitchFamily="34" charset="0"/>
                </a:rPr>
                <a:t>z</a:t>
              </a:r>
              <a:r>
                <a:rPr lang="en-US" sz="3200" b="1" baseline="-20000">
                  <a:latin typeface="GOST type B" pitchFamily="34" charset="0"/>
                </a:rPr>
                <a:t>A</a:t>
              </a:r>
              <a:endParaRPr lang="ru-RU" sz="3200" b="1" baseline="-20000">
                <a:latin typeface="GOST type B" pitchFamily="34" charset="0"/>
              </a:endParaRPr>
            </a:p>
          </p:txBody>
        </p:sp>
      </p:grpSp>
      <p:grpSp>
        <p:nvGrpSpPr>
          <p:cNvPr id="7" name="Group 119"/>
          <p:cNvGrpSpPr>
            <a:grpSpLocks/>
          </p:cNvGrpSpPr>
          <p:nvPr/>
        </p:nvGrpSpPr>
        <p:grpSpPr bwMode="auto">
          <a:xfrm>
            <a:off x="5105400" y="3432175"/>
            <a:ext cx="720725" cy="1135063"/>
            <a:chOff x="3216" y="2162"/>
            <a:chExt cx="454" cy="715"/>
          </a:xfrm>
        </p:grpSpPr>
        <p:sp>
          <p:nvSpPr>
            <p:cNvPr id="13380" name="AutoShape 100"/>
            <p:cNvSpPr>
              <a:spLocks/>
            </p:cNvSpPr>
            <p:nvPr/>
          </p:nvSpPr>
          <p:spPr bwMode="auto">
            <a:xfrm flipH="1">
              <a:off x="3542" y="2162"/>
              <a:ext cx="128" cy="715"/>
            </a:xfrm>
            <a:prstGeom prst="rightBrace">
              <a:avLst>
                <a:gd name="adj1" fmla="val 46549"/>
                <a:gd name="adj2" fmla="val 50000"/>
              </a:avLst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ru-RU" sz="6400" b="1">
                <a:latin typeface="GOST type B" pitchFamily="34" charset="0"/>
              </a:endParaRPr>
            </a:p>
          </p:txBody>
        </p:sp>
        <p:sp>
          <p:nvSpPr>
            <p:cNvPr id="13381" name="Text Box 103"/>
            <p:cNvSpPr txBox="1">
              <a:spLocks noChangeArrowheads="1"/>
            </p:cNvSpPr>
            <p:nvPr/>
          </p:nvSpPr>
          <p:spPr bwMode="auto">
            <a:xfrm>
              <a:off x="3216" y="2342"/>
              <a:ext cx="36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latin typeface="GOST type B" pitchFamily="34" charset="0"/>
                </a:rPr>
                <a:t>y</a:t>
              </a:r>
              <a:r>
                <a:rPr lang="en-US" sz="3200" b="1" baseline="-20000">
                  <a:latin typeface="GOST type B" pitchFamily="34" charset="0"/>
                </a:rPr>
                <a:t>A</a:t>
              </a:r>
              <a:endParaRPr lang="ru-RU" sz="3200" b="1" baseline="-20000">
                <a:latin typeface="GOST type B" pitchFamily="34" charset="0"/>
              </a:endParaRPr>
            </a:p>
          </p:txBody>
        </p:sp>
      </p:grpSp>
      <p:grpSp>
        <p:nvGrpSpPr>
          <p:cNvPr id="8" name="Group 120"/>
          <p:cNvGrpSpPr>
            <a:grpSpLocks/>
          </p:cNvGrpSpPr>
          <p:nvPr/>
        </p:nvGrpSpPr>
        <p:grpSpPr bwMode="auto">
          <a:xfrm>
            <a:off x="5854700" y="3414713"/>
            <a:ext cx="911225" cy="730250"/>
            <a:chOff x="3688" y="2151"/>
            <a:chExt cx="574" cy="460"/>
          </a:xfrm>
        </p:grpSpPr>
        <p:sp>
          <p:nvSpPr>
            <p:cNvPr id="13378" name="AutoShape 104"/>
            <p:cNvSpPr>
              <a:spLocks/>
            </p:cNvSpPr>
            <p:nvPr/>
          </p:nvSpPr>
          <p:spPr bwMode="auto">
            <a:xfrm rot="16200000" flipV="1">
              <a:off x="3850" y="1989"/>
              <a:ext cx="170" cy="493"/>
            </a:xfrm>
            <a:prstGeom prst="leftBrace">
              <a:avLst>
                <a:gd name="adj1" fmla="val 24167"/>
                <a:gd name="adj2" fmla="val 50000"/>
              </a:avLst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3379" name="Text Box 105"/>
            <p:cNvSpPr txBox="1">
              <a:spLocks noChangeArrowheads="1"/>
            </p:cNvSpPr>
            <p:nvPr/>
          </p:nvSpPr>
          <p:spPr bwMode="auto">
            <a:xfrm>
              <a:off x="3773" y="2246"/>
              <a:ext cx="48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latin typeface="GOST type B" pitchFamily="34" charset="0"/>
                </a:rPr>
                <a:t>x</a:t>
              </a:r>
              <a:r>
                <a:rPr lang="en-US" sz="3200" b="1" baseline="-20000">
                  <a:latin typeface="GOST type B" pitchFamily="34" charset="0"/>
                </a:rPr>
                <a:t>A</a:t>
              </a:r>
              <a:endParaRPr lang="ru-RU" sz="3200" b="1" baseline="-20000">
                <a:latin typeface="GOST type B" pitchFamily="34" charset="0"/>
              </a:endParaRPr>
            </a:p>
          </p:txBody>
        </p:sp>
      </p:grpSp>
      <p:grpSp>
        <p:nvGrpSpPr>
          <p:cNvPr id="9" name="Group 131"/>
          <p:cNvGrpSpPr>
            <a:grpSpLocks/>
          </p:cNvGrpSpPr>
          <p:nvPr/>
        </p:nvGrpSpPr>
        <p:grpSpPr bwMode="auto">
          <a:xfrm>
            <a:off x="4552950" y="1087438"/>
            <a:ext cx="4167188" cy="4114800"/>
            <a:chOff x="2868" y="685"/>
            <a:chExt cx="2625" cy="2592"/>
          </a:xfrm>
        </p:grpSpPr>
        <p:sp>
          <p:nvSpPr>
            <p:cNvPr id="13358" name="Line 9"/>
            <p:cNvSpPr>
              <a:spLocks noChangeShapeType="1"/>
            </p:cNvSpPr>
            <p:nvPr/>
          </p:nvSpPr>
          <p:spPr bwMode="auto">
            <a:xfrm flipH="1">
              <a:off x="2998" y="2143"/>
              <a:ext cx="229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sm" len="lg"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59" name="Line 10"/>
            <p:cNvSpPr>
              <a:spLocks noChangeShapeType="1"/>
            </p:cNvSpPr>
            <p:nvPr/>
          </p:nvSpPr>
          <p:spPr bwMode="auto">
            <a:xfrm>
              <a:off x="4192" y="820"/>
              <a:ext cx="0" cy="237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sm" len="lg"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0" name="Text Box 11"/>
            <p:cNvSpPr txBox="1">
              <a:spLocks noChangeArrowheads="1"/>
            </p:cNvSpPr>
            <p:nvPr/>
          </p:nvSpPr>
          <p:spPr bwMode="auto">
            <a:xfrm>
              <a:off x="4148" y="1856"/>
              <a:ext cx="2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b="1">
                  <a:solidFill>
                    <a:schemeClr val="tx1"/>
                  </a:solidFill>
                  <a:latin typeface="GOST type B" pitchFamily="34" charset="0"/>
                </a:rPr>
                <a:t>O</a:t>
              </a:r>
              <a:endParaRPr lang="ru-RU" sz="2400" b="1" i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3361" name="Text Box 12"/>
            <p:cNvSpPr txBox="1">
              <a:spLocks noChangeAspect="1" noChangeArrowheads="1"/>
            </p:cNvSpPr>
            <p:nvPr/>
          </p:nvSpPr>
          <p:spPr bwMode="auto">
            <a:xfrm>
              <a:off x="2868" y="2048"/>
              <a:ext cx="2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ru-RU" sz="2400" b="1">
                  <a:solidFill>
                    <a:schemeClr val="tx1"/>
                  </a:solidFill>
                  <a:latin typeface="GOST type B" pitchFamily="34" charset="0"/>
                </a:rPr>
                <a:t>x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13362" name="Text Box 13"/>
            <p:cNvSpPr txBox="1">
              <a:spLocks noChangeAspect="1" noChangeArrowheads="1"/>
            </p:cNvSpPr>
            <p:nvPr/>
          </p:nvSpPr>
          <p:spPr bwMode="auto">
            <a:xfrm>
              <a:off x="3984" y="685"/>
              <a:ext cx="23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2400" b="1">
                  <a:solidFill>
                    <a:schemeClr val="tx1"/>
                  </a:solidFill>
                  <a:latin typeface="GOST type B" pitchFamily="34" charset="0"/>
                </a:rPr>
                <a:t>z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13363" name="Text Box 14"/>
            <p:cNvSpPr txBox="1">
              <a:spLocks noChangeAspect="1" noChangeArrowheads="1"/>
            </p:cNvSpPr>
            <p:nvPr/>
          </p:nvSpPr>
          <p:spPr bwMode="auto">
            <a:xfrm>
              <a:off x="3917" y="2989"/>
              <a:ext cx="30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2400" b="1">
                  <a:solidFill>
                    <a:schemeClr val="tx1"/>
                  </a:solidFill>
                  <a:latin typeface="GOST type B" pitchFamily="34" charset="0"/>
                </a:rPr>
                <a:t>y</a:t>
              </a:r>
              <a:r>
                <a:rPr lang="en-US" sz="2400" b="1" baseline="-25000">
                  <a:solidFill>
                    <a:schemeClr val="tx1"/>
                  </a:solidFill>
                  <a:latin typeface="GOST type B" pitchFamily="34" charset="0"/>
                </a:rPr>
                <a:t>1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13364" name="Text Box 15"/>
            <p:cNvSpPr txBox="1">
              <a:spLocks noChangeAspect="1" noChangeArrowheads="1"/>
            </p:cNvSpPr>
            <p:nvPr/>
          </p:nvSpPr>
          <p:spPr bwMode="auto">
            <a:xfrm>
              <a:off x="5153" y="2092"/>
              <a:ext cx="3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2400" b="1">
                  <a:solidFill>
                    <a:schemeClr val="tx1"/>
                  </a:solidFill>
                  <a:latin typeface="GOST type B" pitchFamily="34" charset="0"/>
                </a:rPr>
                <a:t>y</a:t>
              </a:r>
              <a:r>
                <a:rPr lang="en-US" sz="2400" b="1" baseline="-25000">
                  <a:solidFill>
                    <a:schemeClr val="tx1"/>
                  </a:solidFill>
                  <a:latin typeface="GOST type B" pitchFamily="34" charset="0"/>
                </a:rPr>
                <a:t>3</a:t>
              </a:r>
              <a:endParaRPr lang="ru-RU" sz="1800">
                <a:solidFill>
                  <a:schemeClr val="tx1"/>
                </a:solidFill>
                <a:latin typeface="GOST type B" pitchFamily="34" charset="0"/>
              </a:endParaRPr>
            </a:p>
          </p:txBody>
        </p:sp>
        <p:sp>
          <p:nvSpPr>
            <p:cNvPr id="13365" name="Line 29"/>
            <p:cNvSpPr>
              <a:spLocks noChangeShapeType="1"/>
            </p:cNvSpPr>
            <p:nvPr/>
          </p:nvSpPr>
          <p:spPr bwMode="auto">
            <a:xfrm>
              <a:off x="3679" y="1522"/>
              <a:ext cx="0" cy="137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6" name="Line 41"/>
            <p:cNvSpPr>
              <a:spLocks noChangeShapeType="1"/>
            </p:cNvSpPr>
            <p:nvPr/>
          </p:nvSpPr>
          <p:spPr bwMode="auto">
            <a:xfrm>
              <a:off x="3680" y="1524"/>
              <a:ext cx="125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7" name="Arc 42"/>
            <p:cNvSpPr>
              <a:spLocks/>
            </p:cNvSpPr>
            <p:nvPr/>
          </p:nvSpPr>
          <p:spPr bwMode="auto">
            <a:xfrm>
              <a:off x="3678" y="1984"/>
              <a:ext cx="151" cy="15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8" name="Oval 43"/>
            <p:cNvSpPr>
              <a:spLocks noChangeAspect="1" noChangeArrowheads="1"/>
            </p:cNvSpPr>
            <p:nvPr/>
          </p:nvSpPr>
          <p:spPr bwMode="auto">
            <a:xfrm>
              <a:off x="3725" y="2067"/>
              <a:ext cx="25" cy="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9" name="Line 44"/>
            <p:cNvSpPr>
              <a:spLocks noChangeShapeType="1"/>
            </p:cNvSpPr>
            <p:nvPr/>
          </p:nvSpPr>
          <p:spPr bwMode="auto">
            <a:xfrm>
              <a:off x="3681" y="2896"/>
              <a:ext cx="5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70" name="Arc 45"/>
            <p:cNvSpPr>
              <a:spLocks/>
            </p:cNvSpPr>
            <p:nvPr/>
          </p:nvSpPr>
          <p:spPr bwMode="auto">
            <a:xfrm flipV="1">
              <a:off x="4198" y="2142"/>
              <a:ext cx="748" cy="753"/>
            </a:xfrm>
            <a:custGeom>
              <a:avLst/>
              <a:gdLst>
                <a:gd name="T0" fmla="*/ 0 w 21600"/>
                <a:gd name="T1" fmla="*/ 0 h 21657"/>
                <a:gd name="T2" fmla="*/ 0 w 21600"/>
                <a:gd name="T3" fmla="*/ 0 h 21657"/>
                <a:gd name="T4" fmla="*/ 0 w 21600"/>
                <a:gd name="T5" fmla="*/ 0 h 21657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57"/>
                <a:gd name="T11" fmla="*/ 21600 w 21600"/>
                <a:gd name="T12" fmla="*/ 21657 h 216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5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18"/>
                    <a:pt x="21599" y="21637"/>
                    <a:pt x="21599" y="21656"/>
                  </a:cubicBezTo>
                </a:path>
                <a:path w="21600" h="2165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18"/>
                    <a:pt x="21599" y="21637"/>
                    <a:pt x="21599" y="2165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71" name="Arc 47"/>
            <p:cNvSpPr>
              <a:spLocks/>
            </p:cNvSpPr>
            <p:nvPr/>
          </p:nvSpPr>
          <p:spPr bwMode="auto">
            <a:xfrm rot="-5285705">
              <a:off x="4040" y="2749"/>
              <a:ext cx="155" cy="145"/>
            </a:xfrm>
            <a:custGeom>
              <a:avLst/>
              <a:gdLst>
                <a:gd name="T0" fmla="*/ 0 w 21600"/>
                <a:gd name="T1" fmla="*/ 0 h 22591"/>
                <a:gd name="T2" fmla="*/ 0 w 21600"/>
                <a:gd name="T3" fmla="*/ 0 h 22591"/>
                <a:gd name="T4" fmla="*/ 0 w 21600"/>
                <a:gd name="T5" fmla="*/ 0 h 22591"/>
                <a:gd name="T6" fmla="*/ 0 60000 65536"/>
                <a:gd name="T7" fmla="*/ 0 60000 65536"/>
                <a:gd name="T8" fmla="*/ 0 60000 65536"/>
                <a:gd name="T9" fmla="*/ 0 w 21600"/>
                <a:gd name="T10" fmla="*/ 0 h 22591"/>
                <a:gd name="T11" fmla="*/ 21600 w 21600"/>
                <a:gd name="T12" fmla="*/ 22591 h 225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259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930"/>
                    <a:pt x="21592" y="22260"/>
                    <a:pt x="21577" y="22591"/>
                  </a:cubicBezTo>
                </a:path>
                <a:path w="21600" h="2259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930"/>
                    <a:pt x="21592" y="22260"/>
                    <a:pt x="21577" y="2259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72" name="Oval 48"/>
            <p:cNvSpPr>
              <a:spLocks noChangeAspect="1" noChangeArrowheads="1"/>
            </p:cNvSpPr>
            <p:nvPr/>
          </p:nvSpPr>
          <p:spPr bwMode="auto">
            <a:xfrm>
              <a:off x="4121" y="2821"/>
              <a:ext cx="25" cy="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73" name="Arc 49"/>
            <p:cNvSpPr>
              <a:spLocks/>
            </p:cNvSpPr>
            <p:nvPr/>
          </p:nvSpPr>
          <p:spPr bwMode="auto">
            <a:xfrm rot="10800000">
              <a:off x="4036" y="1521"/>
              <a:ext cx="151" cy="15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74" name="Oval 50"/>
            <p:cNvSpPr>
              <a:spLocks noChangeAspect="1" noChangeArrowheads="1"/>
            </p:cNvSpPr>
            <p:nvPr/>
          </p:nvSpPr>
          <p:spPr bwMode="auto">
            <a:xfrm rot="10800000">
              <a:off x="4119" y="1568"/>
              <a:ext cx="25" cy="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75" name="Arc 57"/>
            <p:cNvSpPr>
              <a:spLocks/>
            </p:cNvSpPr>
            <p:nvPr/>
          </p:nvSpPr>
          <p:spPr bwMode="auto">
            <a:xfrm rot="-5285705">
              <a:off x="4794" y="1993"/>
              <a:ext cx="155" cy="145"/>
            </a:xfrm>
            <a:custGeom>
              <a:avLst/>
              <a:gdLst>
                <a:gd name="T0" fmla="*/ 0 w 21600"/>
                <a:gd name="T1" fmla="*/ 0 h 22591"/>
                <a:gd name="T2" fmla="*/ 0 w 21600"/>
                <a:gd name="T3" fmla="*/ 0 h 22591"/>
                <a:gd name="T4" fmla="*/ 0 w 21600"/>
                <a:gd name="T5" fmla="*/ 0 h 22591"/>
                <a:gd name="T6" fmla="*/ 0 60000 65536"/>
                <a:gd name="T7" fmla="*/ 0 60000 65536"/>
                <a:gd name="T8" fmla="*/ 0 60000 65536"/>
                <a:gd name="T9" fmla="*/ 0 w 21600"/>
                <a:gd name="T10" fmla="*/ 0 h 22591"/>
                <a:gd name="T11" fmla="*/ 21600 w 21600"/>
                <a:gd name="T12" fmla="*/ 22591 h 225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259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930"/>
                    <a:pt x="21592" y="22260"/>
                    <a:pt x="21577" y="22591"/>
                  </a:cubicBezTo>
                </a:path>
                <a:path w="21600" h="2259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930"/>
                    <a:pt x="21592" y="22260"/>
                    <a:pt x="21577" y="2259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76" name="Line 46"/>
            <p:cNvSpPr>
              <a:spLocks noChangeShapeType="1"/>
            </p:cNvSpPr>
            <p:nvPr/>
          </p:nvSpPr>
          <p:spPr bwMode="auto">
            <a:xfrm flipV="1">
              <a:off x="4946" y="1525"/>
              <a:ext cx="0" cy="6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77" name="Oval 58"/>
            <p:cNvSpPr>
              <a:spLocks noChangeAspect="1" noChangeArrowheads="1"/>
            </p:cNvSpPr>
            <p:nvPr/>
          </p:nvSpPr>
          <p:spPr bwMode="auto">
            <a:xfrm>
              <a:off x="4872" y="2059"/>
              <a:ext cx="25" cy="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30"/>
          <p:cNvGrpSpPr>
            <a:grpSpLocks/>
          </p:cNvGrpSpPr>
          <p:nvPr/>
        </p:nvGrpSpPr>
        <p:grpSpPr bwMode="auto">
          <a:xfrm>
            <a:off x="7861300" y="2436813"/>
            <a:ext cx="679450" cy="944562"/>
            <a:chOff x="4952" y="1535"/>
            <a:chExt cx="428" cy="595"/>
          </a:xfrm>
        </p:grpSpPr>
        <p:sp>
          <p:nvSpPr>
            <p:cNvPr id="13356" name="AutoShape 108"/>
            <p:cNvSpPr>
              <a:spLocks/>
            </p:cNvSpPr>
            <p:nvPr/>
          </p:nvSpPr>
          <p:spPr bwMode="auto">
            <a:xfrm>
              <a:off x="4952" y="1535"/>
              <a:ext cx="128" cy="595"/>
            </a:xfrm>
            <a:prstGeom prst="rightBrace">
              <a:avLst>
                <a:gd name="adj1" fmla="val 38737"/>
                <a:gd name="adj2" fmla="val 50000"/>
              </a:avLst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ru-RU" sz="5200" b="1">
                <a:latin typeface="GOST type B" pitchFamily="34" charset="0"/>
              </a:endParaRPr>
            </a:p>
          </p:txBody>
        </p:sp>
        <p:sp>
          <p:nvSpPr>
            <p:cNvPr id="13357" name="Text Box 109"/>
            <p:cNvSpPr txBox="1">
              <a:spLocks noChangeArrowheads="1"/>
            </p:cNvSpPr>
            <p:nvPr/>
          </p:nvSpPr>
          <p:spPr bwMode="auto">
            <a:xfrm>
              <a:off x="5038" y="1668"/>
              <a:ext cx="34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latin typeface="GOST type B" pitchFamily="34" charset="0"/>
                </a:rPr>
                <a:t>z</a:t>
              </a:r>
              <a:r>
                <a:rPr lang="en-US" sz="3200" b="1" baseline="-20000">
                  <a:latin typeface="GOST type B" pitchFamily="34" charset="0"/>
                </a:rPr>
                <a:t>A</a:t>
              </a:r>
              <a:endParaRPr lang="ru-RU" sz="3200" b="1" baseline="-20000">
                <a:latin typeface="GOST type B" pitchFamily="34" charset="0"/>
              </a:endParaRPr>
            </a:p>
          </p:txBody>
        </p:sp>
      </p:grpSp>
      <p:grpSp>
        <p:nvGrpSpPr>
          <p:cNvPr id="11" name="Group 124"/>
          <p:cNvGrpSpPr>
            <a:grpSpLocks/>
          </p:cNvGrpSpPr>
          <p:nvPr/>
        </p:nvGrpSpPr>
        <p:grpSpPr bwMode="auto">
          <a:xfrm>
            <a:off x="6664325" y="1557338"/>
            <a:ext cx="1125538" cy="860425"/>
            <a:chOff x="4198" y="981"/>
            <a:chExt cx="709" cy="542"/>
          </a:xfrm>
        </p:grpSpPr>
        <p:sp>
          <p:nvSpPr>
            <p:cNvPr id="13354" name="Text Box 107"/>
            <p:cNvSpPr txBox="1">
              <a:spLocks noChangeArrowheads="1"/>
            </p:cNvSpPr>
            <p:nvPr/>
          </p:nvSpPr>
          <p:spPr bwMode="auto">
            <a:xfrm>
              <a:off x="4369" y="981"/>
              <a:ext cx="34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1pPr>
              <a:lvl2pPr marL="742950" indent="-28575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2pPr>
              <a:lvl3pPr marL="11430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3pPr>
              <a:lvl4pPr marL="16002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4pPr>
              <a:lvl5pPr marL="2057400" indent="-228600"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rgbClr val="FF6600"/>
                  </a:solidFill>
                  <a:latin typeface="Symbol" pitchFamily="18" charset="2"/>
                </a:defRPr>
              </a:lvl9pPr>
            </a:lstStyle>
            <a:p>
              <a:r>
                <a:rPr lang="en-US" sz="3200" b="1">
                  <a:latin typeface="GOST type B" pitchFamily="34" charset="0"/>
                </a:rPr>
                <a:t>y</a:t>
              </a:r>
              <a:r>
                <a:rPr lang="en-US" sz="3200" b="1" baseline="-20000">
                  <a:latin typeface="GOST type B" pitchFamily="34" charset="0"/>
                </a:rPr>
                <a:t>A</a:t>
              </a:r>
              <a:endParaRPr lang="ru-RU" sz="3200" b="1" baseline="-20000">
                <a:latin typeface="GOST type B" pitchFamily="34" charset="0"/>
              </a:endParaRPr>
            </a:p>
          </p:txBody>
        </p:sp>
        <p:sp>
          <p:nvSpPr>
            <p:cNvPr id="13355" name="AutoShape 110"/>
            <p:cNvSpPr>
              <a:spLocks/>
            </p:cNvSpPr>
            <p:nvPr/>
          </p:nvSpPr>
          <p:spPr bwMode="auto">
            <a:xfrm rot="5400000">
              <a:off x="4471" y="1086"/>
              <a:ext cx="164" cy="709"/>
            </a:xfrm>
            <a:prstGeom prst="leftBrace">
              <a:avLst>
                <a:gd name="adj1" fmla="val 36026"/>
                <a:gd name="adj2" fmla="val 50000"/>
              </a:avLst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13327" name="Text Box 111"/>
          <p:cNvSpPr txBox="1">
            <a:spLocks noChangeAspect="1" noChangeArrowheads="1"/>
          </p:cNvSpPr>
          <p:nvPr/>
        </p:nvSpPr>
        <p:spPr bwMode="auto">
          <a:xfrm>
            <a:off x="238125" y="3255963"/>
            <a:ext cx="33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ru-RU" sz="2400" b="1">
                <a:solidFill>
                  <a:schemeClr val="tx1"/>
                </a:solidFill>
                <a:latin typeface="GOST type B" pitchFamily="34" charset="0"/>
              </a:rPr>
              <a:t>x</a:t>
            </a:r>
            <a:endParaRPr lang="ru-RU" sz="1800">
              <a:solidFill>
                <a:schemeClr val="tx1"/>
              </a:solidFill>
              <a:latin typeface="GOST type B" pitchFamily="34" charset="0"/>
            </a:endParaRPr>
          </a:p>
        </p:txBody>
      </p:sp>
      <p:sp>
        <p:nvSpPr>
          <p:cNvPr id="13328" name="Text Box 112"/>
          <p:cNvSpPr txBox="1">
            <a:spLocks noChangeArrowheads="1"/>
          </p:cNvSpPr>
          <p:nvPr/>
        </p:nvSpPr>
        <p:spPr bwMode="auto">
          <a:xfrm>
            <a:off x="3894138" y="2863850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i="1">
                <a:solidFill>
                  <a:srgbClr val="FF6600"/>
                </a:solidFill>
                <a:latin typeface="Symbol" pitchFamily="18" charset="2"/>
              </a:defRPr>
            </a:lvl1pPr>
            <a:lvl2pPr marL="742950" indent="-285750">
              <a:defRPr sz="2800" i="1">
                <a:solidFill>
                  <a:srgbClr val="FF6600"/>
                </a:solidFill>
                <a:latin typeface="Symbol" pitchFamily="18" charset="2"/>
              </a:defRPr>
            </a:lvl2pPr>
            <a:lvl3pPr marL="11430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3pPr>
            <a:lvl4pPr marL="16002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4pPr>
            <a:lvl5pPr marL="2057400" indent="-228600">
              <a:defRPr sz="2800" i="1">
                <a:solidFill>
                  <a:srgbClr val="FF6600"/>
                </a:solidFill>
                <a:latin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rgbClr val="FF6600"/>
                </a:solidFill>
                <a:latin typeface="Symbol" pitchFamily="18" charset="2"/>
              </a:defRPr>
            </a:lvl9pPr>
          </a:lstStyle>
          <a:p>
            <a:r>
              <a:rPr lang="en-US" b="1">
                <a:solidFill>
                  <a:schemeClr val="tx1"/>
                </a:solidFill>
                <a:latin typeface="GOST type B" pitchFamily="34" charset="0"/>
              </a:rPr>
              <a:t>O</a:t>
            </a:r>
            <a:endParaRPr lang="ru-RU" sz="2400" b="1" i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12" name="Group 116"/>
          <p:cNvGrpSpPr>
            <a:grpSpLocks/>
          </p:cNvGrpSpPr>
          <p:nvPr/>
        </p:nvGrpSpPr>
        <p:grpSpPr bwMode="auto">
          <a:xfrm>
            <a:off x="1779588" y="4414838"/>
            <a:ext cx="558800" cy="641350"/>
            <a:chOff x="1121" y="2802"/>
            <a:chExt cx="352" cy="404"/>
          </a:xfrm>
        </p:grpSpPr>
        <p:grpSp>
          <p:nvGrpSpPr>
            <p:cNvPr id="13350" name="Group 78"/>
            <p:cNvGrpSpPr>
              <a:grpSpLocks/>
            </p:cNvGrpSpPr>
            <p:nvPr/>
          </p:nvGrpSpPr>
          <p:grpSpPr bwMode="auto">
            <a:xfrm>
              <a:off x="1121" y="2802"/>
              <a:ext cx="352" cy="404"/>
              <a:chOff x="1200" y="1488"/>
              <a:chExt cx="352" cy="404"/>
            </a:xfrm>
          </p:grpSpPr>
          <p:sp>
            <p:nvSpPr>
              <p:cNvPr id="13352" name="Text Box 79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600" b="1">
                    <a:latin typeface="GOST type B" pitchFamily="34" charset="0"/>
                  </a:rPr>
                  <a:t>А</a:t>
                </a:r>
                <a:endParaRPr lang="ru-RU" sz="2400" b="1">
                  <a:latin typeface="GOST type B" pitchFamily="34" charset="0"/>
                </a:endParaRPr>
              </a:p>
            </p:txBody>
          </p:sp>
          <p:sp>
            <p:nvSpPr>
              <p:cNvPr id="13353" name="Text Box 80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 b="1">
                    <a:latin typeface="GOST type B" pitchFamily="34" charset="0"/>
                  </a:rPr>
                  <a:t>1</a:t>
                </a:r>
                <a:endParaRPr lang="ru-RU" sz="2400">
                  <a:latin typeface="GOST type B" pitchFamily="34" charset="0"/>
                </a:endParaRPr>
              </a:p>
            </p:txBody>
          </p:sp>
        </p:grpSp>
        <p:sp>
          <p:nvSpPr>
            <p:cNvPr id="13351" name="Oval 81"/>
            <p:cNvSpPr>
              <a:spLocks noChangeAspect="1" noChangeArrowheads="1"/>
            </p:cNvSpPr>
            <p:nvPr/>
          </p:nvSpPr>
          <p:spPr bwMode="auto">
            <a:xfrm>
              <a:off x="1373" y="2854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118"/>
          <p:cNvGrpSpPr>
            <a:grpSpLocks/>
          </p:cNvGrpSpPr>
          <p:nvPr/>
        </p:nvGrpSpPr>
        <p:grpSpPr bwMode="auto">
          <a:xfrm>
            <a:off x="1863725" y="1749425"/>
            <a:ext cx="558800" cy="720725"/>
            <a:chOff x="1174" y="1102"/>
            <a:chExt cx="352" cy="454"/>
          </a:xfrm>
        </p:grpSpPr>
        <p:grpSp>
          <p:nvGrpSpPr>
            <p:cNvPr id="13346" name="Group 73"/>
            <p:cNvGrpSpPr>
              <a:grpSpLocks/>
            </p:cNvGrpSpPr>
            <p:nvPr/>
          </p:nvGrpSpPr>
          <p:grpSpPr bwMode="auto">
            <a:xfrm>
              <a:off x="1174" y="1102"/>
              <a:ext cx="352" cy="404"/>
              <a:chOff x="1200" y="1488"/>
              <a:chExt cx="352" cy="404"/>
            </a:xfrm>
          </p:grpSpPr>
          <p:sp>
            <p:nvSpPr>
              <p:cNvPr id="13348" name="Text Box 74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600" b="1">
                    <a:latin typeface="GOST type B" pitchFamily="34" charset="0"/>
                  </a:rPr>
                  <a:t>А</a:t>
                </a:r>
                <a:endParaRPr lang="ru-RU" sz="2400" b="1">
                  <a:latin typeface="GOST type B" pitchFamily="34" charset="0"/>
                </a:endParaRPr>
              </a:p>
            </p:txBody>
          </p:sp>
          <p:sp>
            <p:nvSpPr>
              <p:cNvPr id="13349" name="Text Box 75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 b="1">
                    <a:latin typeface="GOST type B" pitchFamily="34" charset="0"/>
                  </a:rPr>
                  <a:t>2</a:t>
                </a:r>
                <a:endParaRPr lang="ru-RU" sz="2400">
                  <a:latin typeface="GOST type B" pitchFamily="34" charset="0"/>
                </a:endParaRPr>
              </a:p>
            </p:txBody>
          </p:sp>
        </p:grpSp>
        <p:sp>
          <p:nvSpPr>
            <p:cNvPr id="13347" name="Oval 76"/>
            <p:cNvSpPr>
              <a:spLocks noChangeAspect="1" noChangeArrowheads="1"/>
            </p:cNvSpPr>
            <p:nvPr/>
          </p:nvSpPr>
          <p:spPr bwMode="auto">
            <a:xfrm>
              <a:off x="1372" y="1484"/>
              <a:ext cx="72" cy="72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25"/>
          <p:cNvGrpSpPr>
            <a:grpSpLocks/>
          </p:cNvGrpSpPr>
          <p:nvPr/>
        </p:nvGrpSpPr>
        <p:grpSpPr bwMode="auto">
          <a:xfrm>
            <a:off x="7785100" y="1958975"/>
            <a:ext cx="701675" cy="641350"/>
            <a:chOff x="4904" y="1234"/>
            <a:chExt cx="442" cy="404"/>
          </a:xfrm>
        </p:grpSpPr>
        <p:grpSp>
          <p:nvGrpSpPr>
            <p:cNvPr id="13342" name="Group 30"/>
            <p:cNvGrpSpPr>
              <a:grpSpLocks/>
            </p:cNvGrpSpPr>
            <p:nvPr/>
          </p:nvGrpSpPr>
          <p:grpSpPr bwMode="auto">
            <a:xfrm>
              <a:off x="4994" y="1234"/>
              <a:ext cx="352" cy="404"/>
              <a:chOff x="1200" y="1488"/>
              <a:chExt cx="352" cy="404"/>
            </a:xfrm>
          </p:grpSpPr>
          <p:sp>
            <p:nvSpPr>
              <p:cNvPr id="13344" name="Text Box 31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600" b="1">
                    <a:latin typeface="GOST type B" pitchFamily="34" charset="0"/>
                  </a:rPr>
                  <a:t>А</a:t>
                </a:r>
                <a:endParaRPr lang="ru-RU" sz="2400" b="1">
                  <a:latin typeface="GOST type B" pitchFamily="34" charset="0"/>
                </a:endParaRPr>
              </a:p>
            </p:txBody>
          </p:sp>
          <p:sp>
            <p:nvSpPr>
              <p:cNvPr id="13345" name="Text Box 32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 b="1">
                    <a:latin typeface="GOST type B" pitchFamily="34" charset="0"/>
                  </a:rPr>
                  <a:t>3</a:t>
                </a:r>
                <a:endParaRPr lang="ru-RU" sz="2400">
                  <a:latin typeface="GOST type B" pitchFamily="34" charset="0"/>
                </a:endParaRPr>
              </a:p>
            </p:txBody>
          </p:sp>
        </p:grpSp>
        <p:sp>
          <p:nvSpPr>
            <p:cNvPr id="13343" name="Oval 33"/>
            <p:cNvSpPr>
              <a:spLocks noChangeAspect="1" noChangeArrowheads="1"/>
            </p:cNvSpPr>
            <p:nvPr/>
          </p:nvSpPr>
          <p:spPr bwMode="auto">
            <a:xfrm>
              <a:off x="4904" y="1493"/>
              <a:ext cx="72" cy="72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" name="Group 126"/>
          <p:cNvGrpSpPr>
            <a:grpSpLocks/>
          </p:cNvGrpSpPr>
          <p:nvPr/>
        </p:nvGrpSpPr>
        <p:grpSpPr bwMode="auto">
          <a:xfrm>
            <a:off x="5464175" y="1763713"/>
            <a:ext cx="558800" cy="720725"/>
            <a:chOff x="3442" y="1111"/>
            <a:chExt cx="352" cy="454"/>
          </a:xfrm>
        </p:grpSpPr>
        <p:grpSp>
          <p:nvGrpSpPr>
            <p:cNvPr id="13338" name="Group 25"/>
            <p:cNvGrpSpPr>
              <a:grpSpLocks/>
            </p:cNvGrpSpPr>
            <p:nvPr/>
          </p:nvGrpSpPr>
          <p:grpSpPr bwMode="auto">
            <a:xfrm>
              <a:off x="3442" y="1111"/>
              <a:ext cx="352" cy="404"/>
              <a:chOff x="1200" y="1488"/>
              <a:chExt cx="352" cy="404"/>
            </a:xfrm>
          </p:grpSpPr>
          <p:sp>
            <p:nvSpPr>
              <p:cNvPr id="13340" name="Text Box 26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600" b="1">
                    <a:latin typeface="GOST type B" pitchFamily="34" charset="0"/>
                  </a:rPr>
                  <a:t>А</a:t>
                </a:r>
                <a:endParaRPr lang="ru-RU" sz="2400" b="1">
                  <a:latin typeface="GOST type B" pitchFamily="34" charset="0"/>
                </a:endParaRPr>
              </a:p>
            </p:txBody>
          </p:sp>
          <p:sp>
            <p:nvSpPr>
              <p:cNvPr id="13341" name="Text Box 27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 b="1">
                    <a:latin typeface="GOST type B" pitchFamily="34" charset="0"/>
                  </a:rPr>
                  <a:t>2</a:t>
                </a:r>
                <a:endParaRPr lang="ru-RU" sz="2400">
                  <a:latin typeface="GOST type B" pitchFamily="34" charset="0"/>
                </a:endParaRPr>
              </a:p>
            </p:txBody>
          </p:sp>
        </p:grpSp>
        <p:sp>
          <p:nvSpPr>
            <p:cNvPr id="13339" name="Oval 28"/>
            <p:cNvSpPr>
              <a:spLocks noChangeAspect="1" noChangeArrowheads="1"/>
            </p:cNvSpPr>
            <p:nvPr/>
          </p:nvSpPr>
          <p:spPr bwMode="auto">
            <a:xfrm>
              <a:off x="3640" y="1493"/>
              <a:ext cx="72" cy="72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" name="Group 127"/>
          <p:cNvGrpSpPr>
            <a:grpSpLocks/>
          </p:cNvGrpSpPr>
          <p:nvPr/>
        </p:nvGrpSpPr>
        <p:grpSpPr bwMode="auto">
          <a:xfrm>
            <a:off x="5397500" y="4471988"/>
            <a:ext cx="558800" cy="641350"/>
            <a:chOff x="3400" y="2817"/>
            <a:chExt cx="352" cy="404"/>
          </a:xfrm>
        </p:grpSpPr>
        <p:grpSp>
          <p:nvGrpSpPr>
            <p:cNvPr id="13334" name="Group 34"/>
            <p:cNvGrpSpPr>
              <a:grpSpLocks/>
            </p:cNvGrpSpPr>
            <p:nvPr/>
          </p:nvGrpSpPr>
          <p:grpSpPr bwMode="auto">
            <a:xfrm>
              <a:off x="3400" y="2817"/>
              <a:ext cx="352" cy="404"/>
              <a:chOff x="1200" y="1488"/>
              <a:chExt cx="352" cy="404"/>
            </a:xfrm>
          </p:grpSpPr>
          <p:sp>
            <p:nvSpPr>
              <p:cNvPr id="13336" name="Text Box 35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3600" b="1">
                    <a:latin typeface="GOST type B" pitchFamily="34" charset="0"/>
                  </a:rPr>
                  <a:t>А</a:t>
                </a:r>
                <a:endParaRPr lang="ru-RU" sz="2400" b="1">
                  <a:latin typeface="GOST type B" pitchFamily="34" charset="0"/>
                </a:endParaRPr>
              </a:p>
            </p:txBody>
          </p:sp>
          <p:sp>
            <p:nvSpPr>
              <p:cNvPr id="13337" name="Text Box 36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1pPr>
                <a:lvl2pPr marL="742950" indent="-28575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2pPr>
                <a:lvl3pPr marL="11430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3pPr>
                <a:lvl4pPr marL="16002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4pPr>
                <a:lvl5pPr marL="2057400" indent="-228600"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i="1">
                    <a:solidFill>
                      <a:srgbClr val="FF6600"/>
                    </a:solidFill>
                    <a:latin typeface="Symbol" pitchFamily="18" charset="2"/>
                  </a:defRPr>
                </a:lvl9pPr>
              </a:lstStyle>
              <a:p>
                <a:r>
                  <a:rPr lang="ru-RU" sz="1800" b="1">
                    <a:latin typeface="GOST type B" pitchFamily="34" charset="0"/>
                  </a:rPr>
                  <a:t>1</a:t>
                </a:r>
                <a:endParaRPr lang="ru-RU" sz="2400">
                  <a:latin typeface="GOST type B" pitchFamily="34" charset="0"/>
                </a:endParaRPr>
              </a:p>
            </p:txBody>
          </p:sp>
        </p:grpSp>
        <p:sp>
          <p:nvSpPr>
            <p:cNvPr id="13335" name="Oval 37"/>
            <p:cNvSpPr>
              <a:spLocks noChangeAspect="1" noChangeArrowheads="1"/>
            </p:cNvSpPr>
            <p:nvPr/>
          </p:nvSpPr>
          <p:spPr bwMode="auto">
            <a:xfrm>
              <a:off x="3641" y="2863"/>
              <a:ext cx="72" cy="71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35" presetClass="emph" presetSubtype="0" repeatCount="3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5" presetClass="emph" presetSubtype="0" repeatCount="3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5" presetClass="emph" presetSubtype="0" repeatCount="3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35" presetClass="emph" presetSubtype="0" repeatCount="3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5" presetClass="emph" presetSubtype="0" repeatCount="3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5" presetClass="emph" presetSubtype="0" repeatCount="3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9" presetID="35" presetClass="emph" presetSubtype="0" repeatCount="3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5" presetClass="emph" presetSubtype="0" repeatCount="3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mph" presetSubtype="0" repeatCount="3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1701</TotalTime>
  <Words>1618</Words>
  <Application>Microsoft Office PowerPoint</Application>
  <PresentationFormat>Экран (4:3)</PresentationFormat>
  <Paragraphs>509</Paragraphs>
  <Slides>16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GOST type B</vt:lpstr>
      <vt:lpstr>Symbol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Способ перемены плоскостей проекций</vt:lpstr>
      <vt:lpstr>Способ вращения вокруг проецирующей прямой</vt:lpstr>
      <vt:lpstr>Способ вращения вокруг проецирующей прямой</vt:lpstr>
      <vt:lpstr>Способ плоскопараллельного перемещения</vt:lpstr>
      <vt:lpstr>Способ плоскопараллельного перемещения</vt:lpstr>
    </vt:vector>
  </TitlesOfParts>
  <Company>901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1</dc:title>
  <dc:creator>Сыпачев Антон</dc:creator>
  <cp:lastModifiedBy>Карпова</cp:lastModifiedBy>
  <cp:revision>116</cp:revision>
  <dcterms:created xsi:type="dcterms:W3CDTF">2007-01-26T11:00:48Z</dcterms:created>
  <dcterms:modified xsi:type="dcterms:W3CDTF">2023-10-19T03:32:58Z</dcterms:modified>
</cp:coreProperties>
</file>