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6" r:id="rId2"/>
    <p:sldId id="291" r:id="rId3"/>
    <p:sldId id="287" r:id="rId4"/>
    <p:sldId id="289" r:id="rId5"/>
    <p:sldId id="257" r:id="rId6"/>
    <p:sldId id="262" r:id="rId7"/>
    <p:sldId id="264" r:id="rId8"/>
    <p:sldId id="265" r:id="rId9"/>
    <p:sldId id="266" r:id="rId10"/>
    <p:sldId id="267" r:id="rId11"/>
    <p:sldId id="277" r:id="rId12"/>
    <p:sldId id="294" r:id="rId13"/>
    <p:sldId id="296" r:id="rId14"/>
    <p:sldId id="274" r:id="rId15"/>
    <p:sldId id="275" r:id="rId16"/>
    <p:sldId id="290" r:id="rId17"/>
    <p:sldId id="279" r:id="rId18"/>
    <p:sldId id="297" r:id="rId19"/>
    <p:sldId id="292" r:id="rId20"/>
    <p:sldId id="258" r:id="rId21"/>
    <p:sldId id="284" r:id="rId22"/>
    <p:sldId id="282" r:id="rId23"/>
    <p:sldId id="293" r:id="rId24"/>
    <p:sldId id="283" r:id="rId25"/>
  </p:sldIdLst>
  <p:sldSz cx="9144000" cy="5143500" type="screen16x9"/>
  <p:notesSz cx="6797675" cy="9926638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6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DBFEC4-0B50-4F52-A918-5A132D0D7A7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105DD9-F6E6-435E-B251-473BA901DE6E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8000" dirty="0" smtClean="0">
              <a:latin typeface="Arial" pitchFamily="34" charset="0"/>
              <a:cs typeface="Arial" pitchFamily="34" charset="0"/>
            </a:rPr>
            <a:t>Ь</a:t>
          </a:r>
          <a:endParaRPr lang="ru-RU" sz="8000" dirty="0">
            <a:latin typeface="Arial" pitchFamily="34" charset="0"/>
            <a:cs typeface="Arial" pitchFamily="34" charset="0"/>
          </a:endParaRPr>
        </a:p>
      </dgm:t>
    </dgm:pt>
    <dgm:pt modelId="{126FC9E9-0138-4793-9C2D-A5D843B08DDA}" type="parTrans" cxnId="{CD972B6A-38C3-4098-8A42-FAE8C9E29D04}">
      <dgm:prSet/>
      <dgm:spPr/>
      <dgm:t>
        <a:bodyPr/>
        <a:lstStyle/>
        <a:p>
          <a:endParaRPr lang="ru-RU"/>
        </a:p>
      </dgm:t>
    </dgm:pt>
    <dgm:pt modelId="{3C3266CF-A7F3-4C26-BDC4-C05459AB6CE9}" type="sibTrans" cxnId="{CD972B6A-38C3-4098-8A42-FAE8C9E29D04}">
      <dgm:prSet/>
      <dgm:spPr/>
      <dgm:t>
        <a:bodyPr/>
        <a:lstStyle/>
        <a:p>
          <a:endParaRPr lang="ru-RU"/>
        </a:p>
      </dgm:t>
    </dgm:pt>
    <dgm:pt modelId="{A70AAED4-D5D4-475F-9690-4597D548337D}">
      <dgm:prSet phldrT="[Текст]" custT="1"/>
      <dgm:spPr>
        <a:solidFill>
          <a:srgbClr val="FFFF66">
            <a:alpha val="89804"/>
          </a:srgbClr>
        </a:solidFill>
      </dgm:spPr>
      <dgm:t>
        <a:bodyPr/>
        <a:lstStyle/>
        <a:p>
          <a:r>
            <a:rPr lang="ru-RU" sz="4000" dirty="0" err="1" smtClean="0"/>
            <a:t>Бу́ква</a:t>
          </a:r>
          <a:r>
            <a:rPr lang="ru-RU" sz="4000" dirty="0" smtClean="0"/>
            <a:t> </a:t>
          </a:r>
          <a:r>
            <a:rPr lang="ru-RU" sz="4000" b="1" dirty="0" smtClean="0"/>
            <a:t>ь</a:t>
          </a:r>
          <a:r>
            <a:rPr lang="ru-RU" sz="4000" dirty="0" smtClean="0"/>
            <a:t> </a:t>
          </a:r>
          <a:r>
            <a:rPr lang="ru-RU" sz="4000" dirty="0" err="1" smtClean="0"/>
            <a:t>зву́ко̅в</a:t>
          </a:r>
          <a:r>
            <a:rPr lang="ru-RU" sz="4000" dirty="0" smtClean="0"/>
            <a:t> не </a:t>
          </a:r>
          <a:r>
            <a:rPr lang="ru-RU" sz="4000" dirty="0" err="1" smtClean="0"/>
            <a:t>о̅бо̅знача́ет</a:t>
          </a:r>
          <a:r>
            <a:rPr lang="ru-RU" sz="4000" dirty="0" smtClean="0"/>
            <a:t>   </a:t>
          </a:r>
          <a:r>
            <a:rPr lang="en-US" sz="4000" dirty="0" smtClean="0"/>
            <a:t>[</a:t>
          </a:r>
          <a:r>
            <a:rPr lang="ru-RU" sz="4000" dirty="0" smtClean="0"/>
            <a:t> </a:t>
          </a:r>
          <a:r>
            <a:rPr lang="ru-RU" sz="4000" dirty="0" smtClean="0">
              <a:latin typeface="Times New Roman"/>
              <a:cs typeface="Times New Roman"/>
            </a:rPr>
            <a:t>─</a:t>
          </a:r>
          <a:r>
            <a:rPr lang="en-US" sz="4000" dirty="0" smtClean="0"/>
            <a:t> ]</a:t>
          </a:r>
          <a:endParaRPr lang="ru-RU" sz="4000" dirty="0"/>
        </a:p>
      </dgm:t>
    </dgm:pt>
    <dgm:pt modelId="{FE16CA2E-4214-4CA1-9314-BE2E3288978C}" type="parTrans" cxnId="{3FB77D50-D186-4B9E-9D3A-F0A258FA9521}">
      <dgm:prSet/>
      <dgm:spPr/>
      <dgm:t>
        <a:bodyPr/>
        <a:lstStyle/>
        <a:p>
          <a:endParaRPr lang="ru-RU"/>
        </a:p>
      </dgm:t>
    </dgm:pt>
    <dgm:pt modelId="{3E77B63E-27A4-40FF-95D5-5EAC2B3F844C}" type="sibTrans" cxnId="{3FB77D50-D186-4B9E-9D3A-F0A258FA9521}">
      <dgm:prSet/>
      <dgm:spPr/>
      <dgm:t>
        <a:bodyPr/>
        <a:lstStyle/>
        <a:p>
          <a:endParaRPr lang="ru-RU"/>
        </a:p>
      </dgm:t>
    </dgm:pt>
    <dgm:pt modelId="{3E24477E-64A3-4115-8F5F-9156BDE7B5C1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8000" dirty="0" smtClean="0">
              <a:latin typeface="Arial" pitchFamily="34" charset="0"/>
              <a:cs typeface="Arial" pitchFamily="34" charset="0"/>
            </a:rPr>
            <a:t>Ъ</a:t>
          </a:r>
          <a:endParaRPr lang="ru-RU" sz="8000" dirty="0">
            <a:latin typeface="Arial" pitchFamily="34" charset="0"/>
            <a:cs typeface="Arial" pitchFamily="34" charset="0"/>
          </a:endParaRPr>
        </a:p>
      </dgm:t>
    </dgm:pt>
    <dgm:pt modelId="{F4EDBCF6-52F4-4CBA-AB51-2424B757A573}" type="parTrans" cxnId="{D33928FA-1BBF-4D9D-8F84-CC9A0163CBE4}">
      <dgm:prSet/>
      <dgm:spPr/>
      <dgm:t>
        <a:bodyPr/>
        <a:lstStyle/>
        <a:p>
          <a:endParaRPr lang="ru-RU"/>
        </a:p>
      </dgm:t>
    </dgm:pt>
    <dgm:pt modelId="{57D9C36A-5068-46C5-91DD-5E116AF5E584}" type="sibTrans" cxnId="{D33928FA-1BBF-4D9D-8F84-CC9A0163CBE4}">
      <dgm:prSet/>
      <dgm:spPr/>
      <dgm:t>
        <a:bodyPr/>
        <a:lstStyle/>
        <a:p>
          <a:endParaRPr lang="ru-RU"/>
        </a:p>
      </dgm:t>
    </dgm:pt>
    <dgm:pt modelId="{6C6A933D-2494-4D53-B5DE-9B1E9C20CC31}">
      <dgm:prSet phldrT="[Текст]" custT="1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ru-RU" sz="4000" dirty="0" err="1" smtClean="0"/>
            <a:t>Бу́ква</a:t>
          </a:r>
          <a:r>
            <a:rPr lang="ru-RU" sz="4000" dirty="0" smtClean="0"/>
            <a:t> </a:t>
          </a:r>
          <a:r>
            <a:rPr lang="ru-RU" sz="4000" b="1" dirty="0" smtClean="0"/>
            <a:t>ъ</a:t>
          </a:r>
          <a:r>
            <a:rPr lang="ru-RU" sz="4000" dirty="0" smtClean="0"/>
            <a:t> </a:t>
          </a:r>
          <a:r>
            <a:rPr lang="ru-RU" sz="4000" dirty="0" err="1" smtClean="0"/>
            <a:t>зву́ко̅в</a:t>
          </a:r>
          <a:r>
            <a:rPr lang="ru-RU" sz="4000" dirty="0" smtClean="0"/>
            <a:t> не </a:t>
          </a:r>
          <a:r>
            <a:rPr lang="ru-RU" sz="4000" dirty="0" err="1" smtClean="0"/>
            <a:t>о̅бо̅знача́ет</a:t>
          </a:r>
          <a:r>
            <a:rPr lang="ru-RU" sz="4000" dirty="0" smtClean="0"/>
            <a:t>   </a:t>
          </a:r>
          <a:r>
            <a:rPr lang="en-US" sz="4000" dirty="0" smtClean="0"/>
            <a:t>[</a:t>
          </a:r>
          <a:r>
            <a:rPr lang="ru-RU" sz="4000" dirty="0" smtClean="0"/>
            <a:t> </a:t>
          </a:r>
          <a:r>
            <a:rPr lang="ru-RU" sz="4000" dirty="0" smtClean="0">
              <a:latin typeface="Times New Roman"/>
              <a:cs typeface="Times New Roman"/>
            </a:rPr>
            <a:t>─</a:t>
          </a:r>
          <a:r>
            <a:rPr lang="en-US" sz="4000" dirty="0" smtClean="0"/>
            <a:t> ]</a:t>
          </a:r>
          <a:endParaRPr lang="ru-RU" sz="4000" dirty="0"/>
        </a:p>
      </dgm:t>
    </dgm:pt>
    <dgm:pt modelId="{4D886E9E-DEF2-409B-9E33-4AE43CD69680}" type="parTrans" cxnId="{395CA620-67B9-493F-8A75-86F2E08388AF}">
      <dgm:prSet/>
      <dgm:spPr/>
      <dgm:t>
        <a:bodyPr/>
        <a:lstStyle/>
        <a:p>
          <a:endParaRPr lang="ru-RU"/>
        </a:p>
      </dgm:t>
    </dgm:pt>
    <dgm:pt modelId="{907F62FB-F964-49C4-BE51-AB361FCB847D}" type="sibTrans" cxnId="{395CA620-67B9-493F-8A75-86F2E08388AF}">
      <dgm:prSet/>
      <dgm:spPr/>
      <dgm:t>
        <a:bodyPr/>
        <a:lstStyle/>
        <a:p>
          <a:endParaRPr lang="ru-RU"/>
        </a:p>
      </dgm:t>
    </dgm:pt>
    <dgm:pt modelId="{1C7470A9-7CE7-4CB1-B3FA-8CC1B6A8C337}" type="pres">
      <dgm:prSet presAssocID="{CCDBFEC4-0B50-4F52-A918-5A132D0D7A7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16FBA89-5939-4CBC-8A16-AE2E9FC829B2}" type="pres">
      <dgm:prSet presAssocID="{5E105DD9-F6E6-435E-B251-473BA901DE6E}" presName="linNode" presStyleCnt="0"/>
      <dgm:spPr/>
    </dgm:pt>
    <dgm:pt modelId="{F6EE9FB0-577B-4945-B2C4-4373CF2B1D86}" type="pres">
      <dgm:prSet presAssocID="{5E105DD9-F6E6-435E-B251-473BA901DE6E}" presName="parentShp" presStyleLbl="node1" presStyleIdx="0" presStyleCnt="2" custScaleX="66972" custScaleY="87320" custLinFactNeighborX="-450" custLinFactNeighborY="1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D95DD-F441-470F-AFC7-32EF22B4FD23}" type="pres">
      <dgm:prSet presAssocID="{5E105DD9-F6E6-435E-B251-473BA901DE6E}" presName="childShp" presStyleLbl="bgAccFollowNode1" presStyleIdx="0" presStyleCnt="2" custScaleX="127273" custLinFactNeighborX="-2273" custLinFactNeighborY="-26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  <dgm:pt modelId="{B0D81DD6-826A-46D2-9CE8-B797F2355FBB}" type="pres">
      <dgm:prSet presAssocID="{3C3266CF-A7F3-4C26-BDC4-C05459AB6CE9}" presName="spacing" presStyleCnt="0"/>
      <dgm:spPr/>
    </dgm:pt>
    <dgm:pt modelId="{45F78624-6C82-4A3F-A25F-68F780BA547B}" type="pres">
      <dgm:prSet presAssocID="{3E24477E-64A3-4115-8F5F-9156BDE7B5C1}" presName="linNode" presStyleCnt="0"/>
      <dgm:spPr/>
    </dgm:pt>
    <dgm:pt modelId="{B60B62EC-CB1B-459C-A095-C2E84F67306A}" type="pres">
      <dgm:prSet presAssocID="{3E24477E-64A3-4115-8F5F-9156BDE7B5C1}" presName="parentShp" presStyleLbl="node1" presStyleIdx="1" presStyleCnt="2" custScaleX="64955" custScaleY="84629" custLinFactNeighborX="-3502" custLinFactNeighborY="-8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9F019-98F1-4272-9AA3-AF94385BC2BA}" type="pres">
      <dgm:prSet presAssocID="{3E24477E-64A3-4115-8F5F-9156BDE7B5C1}" presName="childShp" presStyleLbl="bgAccFollowNode1" presStyleIdx="1" presStyleCnt="2" custScaleX="123523" custScaleY="99747" custLinFactNeighborX="13417" custLinFactNeighborY="-5091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</dgm:ptLst>
  <dgm:cxnLst>
    <dgm:cxn modelId="{77592344-8B73-45C0-AD70-DED800E07ACE}" type="presOf" srcId="{A70AAED4-D5D4-475F-9690-4597D548337D}" destId="{68CD95DD-F441-470F-AFC7-32EF22B4FD23}" srcOrd="0" destOrd="0" presId="urn:microsoft.com/office/officeart/2005/8/layout/vList6"/>
    <dgm:cxn modelId="{395CA620-67B9-493F-8A75-86F2E08388AF}" srcId="{3E24477E-64A3-4115-8F5F-9156BDE7B5C1}" destId="{6C6A933D-2494-4D53-B5DE-9B1E9C20CC31}" srcOrd="0" destOrd="0" parTransId="{4D886E9E-DEF2-409B-9E33-4AE43CD69680}" sibTransId="{907F62FB-F964-49C4-BE51-AB361FCB847D}"/>
    <dgm:cxn modelId="{1C01D945-B50F-4BE0-9DCD-5BA9EF87DCF7}" type="presOf" srcId="{3E24477E-64A3-4115-8F5F-9156BDE7B5C1}" destId="{B60B62EC-CB1B-459C-A095-C2E84F67306A}" srcOrd="0" destOrd="0" presId="urn:microsoft.com/office/officeart/2005/8/layout/vList6"/>
    <dgm:cxn modelId="{09D14C90-C549-48B5-9787-3A04A77E5530}" type="presOf" srcId="{6C6A933D-2494-4D53-B5DE-9B1E9C20CC31}" destId="{ED89F019-98F1-4272-9AA3-AF94385BC2BA}" srcOrd="0" destOrd="0" presId="urn:microsoft.com/office/officeart/2005/8/layout/vList6"/>
    <dgm:cxn modelId="{D33928FA-1BBF-4D9D-8F84-CC9A0163CBE4}" srcId="{CCDBFEC4-0B50-4F52-A918-5A132D0D7A7E}" destId="{3E24477E-64A3-4115-8F5F-9156BDE7B5C1}" srcOrd="1" destOrd="0" parTransId="{F4EDBCF6-52F4-4CBA-AB51-2424B757A573}" sibTransId="{57D9C36A-5068-46C5-91DD-5E116AF5E584}"/>
    <dgm:cxn modelId="{3FB77D50-D186-4B9E-9D3A-F0A258FA9521}" srcId="{5E105DD9-F6E6-435E-B251-473BA901DE6E}" destId="{A70AAED4-D5D4-475F-9690-4597D548337D}" srcOrd="0" destOrd="0" parTransId="{FE16CA2E-4214-4CA1-9314-BE2E3288978C}" sibTransId="{3E77B63E-27A4-40FF-95D5-5EAC2B3F844C}"/>
    <dgm:cxn modelId="{273EF04D-1B17-4299-9AF4-F570668BFAA8}" type="presOf" srcId="{5E105DD9-F6E6-435E-B251-473BA901DE6E}" destId="{F6EE9FB0-577B-4945-B2C4-4373CF2B1D86}" srcOrd="0" destOrd="0" presId="urn:microsoft.com/office/officeart/2005/8/layout/vList6"/>
    <dgm:cxn modelId="{88303BFA-339D-45B3-85DD-BDFCAAF6C694}" type="presOf" srcId="{CCDBFEC4-0B50-4F52-A918-5A132D0D7A7E}" destId="{1C7470A9-7CE7-4CB1-B3FA-8CC1B6A8C337}" srcOrd="0" destOrd="0" presId="urn:microsoft.com/office/officeart/2005/8/layout/vList6"/>
    <dgm:cxn modelId="{CD972B6A-38C3-4098-8A42-FAE8C9E29D04}" srcId="{CCDBFEC4-0B50-4F52-A918-5A132D0D7A7E}" destId="{5E105DD9-F6E6-435E-B251-473BA901DE6E}" srcOrd="0" destOrd="0" parTransId="{126FC9E9-0138-4793-9C2D-A5D843B08DDA}" sibTransId="{3C3266CF-A7F3-4C26-BDC4-C05459AB6CE9}"/>
    <dgm:cxn modelId="{8100DC0B-BD7C-4F8F-BF30-E9AEC5467AC2}" type="presParOf" srcId="{1C7470A9-7CE7-4CB1-B3FA-8CC1B6A8C337}" destId="{116FBA89-5939-4CBC-8A16-AE2E9FC829B2}" srcOrd="0" destOrd="0" presId="urn:microsoft.com/office/officeart/2005/8/layout/vList6"/>
    <dgm:cxn modelId="{64350E92-4F8B-4FED-B3A3-0DC9B231236B}" type="presParOf" srcId="{116FBA89-5939-4CBC-8A16-AE2E9FC829B2}" destId="{F6EE9FB0-577B-4945-B2C4-4373CF2B1D86}" srcOrd="0" destOrd="0" presId="urn:microsoft.com/office/officeart/2005/8/layout/vList6"/>
    <dgm:cxn modelId="{A9B307D7-8E6D-43CD-9680-F60CDBC4C81A}" type="presParOf" srcId="{116FBA89-5939-4CBC-8A16-AE2E9FC829B2}" destId="{68CD95DD-F441-470F-AFC7-32EF22B4FD23}" srcOrd="1" destOrd="0" presId="urn:microsoft.com/office/officeart/2005/8/layout/vList6"/>
    <dgm:cxn modelId="{E8AF062A-A02E-4C32-9CCD-FE09575386B8}" type="presParOf" srcId="{1C7470A9-7CE7-4CB1-B3FA-8CC1B6A8C337}" destId="{B0D81DD6-826A-46D2-9CE8-B797F2355FBB}" srcOrd="1" destOrd="0" presId="urn:microsoft.com/office/officeart/2005/8/layout/vList6"/>
    <dgm:cxn modelId="{21FAA9AD-04CA-4D3A-A818-183A9244D4A4}" type="presParOf" srcId="{1C7470A9-7CE7-4CB1-B3FA-8CC1B6A8C337}" destId="{45F78624-6C82-4A3F-A25F-68F780BA547B}" srcOrd="2" destOrd="0" presId="urn:microsoft.com/office/officeart/2005/8/layout/vList6"/>
    <dgm:cxn modelId="{C58F8063-977E-4D3A-925F-1FB5C602F71D}" type="presParOf" srcId="{45F78624-6C82-4A3F-A25F-68F780BA547B}" destId="{B60B62EC-CB1B-459C-A095-C2E84F67306A}" srcOrd="0" destOrd="0" presId="urn:microsoft.com/office/officeart/2005/8/layout/vList6"/>
    <dgm:cxn modelId="{6473F055-260F-49C7-A2FC-FA26AC2331BD}" type="presParOf" srcId="{45F78624-6C82-4A3F-A25F-68F780BA547B}" destId="{ED89F019-98F1-4272-9AA3-AF94385BC2B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D95DD-F441-470F-AFC7-32EF22B4FD23}">
      <dsp:nvSpPr>
        <dsp:cNvPr id="0" name=""/>
        <dsp:cNvSpPr/>
      </dsp:nvSpPr>
      <dsp:spPr>
        <a:xfrm>
          <a:off x="1972899" y="312"/>
          <a:ext cx="5813279" cy="1685211"/>
        </a:xfrm>
        <a:prstGeom prst="wave">
          <a:avLst/>
        </a:prstGeom>
        <a:solidFill>
          <a:srgbClr val="FFFF66">
            <a:alpha val="89804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err="1" smtClean="0"/>
            <a:t>Бу́ква</a:t>
          </a:r>
          <a:r>
            <a:rPr lang="ru-RU" sz="4000" kern="1200" dirty="0" smtClean="0"/>
            <a:t> </a:t>
          </a:r>
          <a:r>
            <a:rPr lang="ru-RU" sz="4000" b="1" kern="1200" dirty="0" smtClean="0"/>
            <a:t>ь</a:t>
          </a:r>
          <a:r>
            <a:rPr lang="ru-RU" sz="4000" kern="1200" dirty="0" smtClean="0"/>
            <a:t> </a:t>
          </a:r>
          <a:r>
            <a:rPr lang="ru-RU" sz="4000" kern="1200" dirty="0" err="1" smtClean="0"/>
            <a:t>зву́ко̅в</a:t>
          </a:r>
          <a:r>
            <a:rPr lang="ru-RU" sz="4000" kern="1200" dirty="0" smtClean="0"/>
            <a:t> не </a:t>
          </a:r>
          <a:r>
            <a:rPr lang="ru-RU" sz="4000" kern="1200" dirty="0" err="1" smtClean="0"/>
            <a:t>о̅бо̅знача́ет</a:t>
          </a:r>
          <a:r>
            <a:rPr lang="ru-RU" sz="4000" kern="1200" dirty="0" smtClean="0"/>
            <a:t>   </a:t>
          </a:r>
          <a:r>
            <a:rPr lang="en-US" sz="4000" kern="1200" dirty="0" smtClean="0"/>
            <a:t>[</a:t>
          </a:r>
          <a:r>
            <a:rPr lang="ru-RU" sz="4000" kern="1200" dirty="0" smtClean="0"/>
            <a:t> </a:t>
          </a:r>
          <a:r>
            <a:rPr lang="ru-RU" sz="4000" kern="1200" dirty="0" smtClean="0">
              <a:latin typeface="Times New Roman"/>
              <a:cs typeface="Times New Roman"/>
            </a:rPr>
            <a:t>─</a:t>
          </a:r>
          <a:r>
            <a:rPr lang="en-US" sz="4000" kern="1200" dirty="0" smtClean="0"/>
            <a:t> ]</a:t>
          </a:r>
          <a:endParaRPr lang="ru-RU" sz="4000" kern="1200" dirty="0"/>
        </a:p>
      </dsp:txBody>
      <dsp:txXfrm>
        <a:off x="1972899" y="421615"/>
        <a:ext cx="5813279" cy="842605"/>
      </dsp:txXfrm>
    </dsp:sp>
    <dsp:sp modelId="{F6EE9FB0-577B-4945-B2C4-4373CF2B1D86}">
      <dsp:nvSpPr>
        <dsp:cNvPr id="0" name=""/>
        <dsp:cNvSpPr/>
      </dsp:nvSpPr>
      <dsp:spPr>
        <a:xfrm>
          <a:off x="0" y="136932"/>
          <a:ext cx="2039327" cy="1471526"/>
        </a:xfrm>
        <a:prstGeom prst="round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152400" rIns="304800" bIns="1524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0" kern="1200" dirty="0" smtClean="0">
              <a:latin typeface="Arial" pitchFamily="34" charset="0"/>
              <a:cs typeface="Arial" pitchFamily="34" charset="0"/>
            </a:rPr>
            <a:t>Ь</a:t>
          </a:r>
          <a:endParaRPr lang="ru-RU" sz="8000" kern="1200" dirty="0">
            <a:latin typeface="Arial" pitchFamily="34" charset="0"/>
            <a:cs typeface="Arial" pitchFamily="34" charset="0"/>
          </a:endParaRPr>
        </a:p>
      </dsp:txBody>
      <dsp:txXfrm>
        <a:off x="71834" y="208766"/>
        <a:ext cx="1895659" cy="1327858"/>
      </dsp:txXfrm>
    </dsp:sp>
    <dsp:sp modelId="{ED89F019-98F1-4272-9AA3-AF94385BC2BA}">
      <dsp:nvSpPr>
        <dsp:cNvPr id="0" name=""/>
        <dsp:cNvSpPr/>
      </dsp:nvSpPr>
      <dsp:spPr>
        <a:xfrm>
          <a:off x="2039871" y="1768688"/>
          <a:ext cx="5818308" cy="1680947"/>
        </a:xfrm>
        <a:prstGeom prst="wave">
          <a:avLst/>
        </a:prstGeom>
        <a:solidFill>
          <a:srgbClr val="FFFF66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err="1" smtClean="0"/>
            <a:t>Бу́ква</a:t>
          </a:r>
          <a:r>
            <a:rPr lang="ru-RU" sz="4000" kern="1200" dirty="0" smtClean="0"/>
            <a:t> </a:t>
          </a:r>
          <a:r>
            <a:rPr lang="ru-RU" sz="4000" b="1" kern="1200" dirty="0" smtClean="0"/>
            <a:t>ъ</a:t>
          </a:r>
          <a:r>
            <a:rPr lang="ru-RU" sz="4000" kern="1200" dirty="0" smtClean="0"/>
            <a:t> </a:t>
          </a:r>
          <a:r>
            <a:rPr lang="ru-RU" sz="4000" kern="1200" dirty="0" err="1" smtClean="0"/>
            <a:t>зву́ко̅в</a:t>
          </a:r>
          <a:r>
            <a:rPr lang="ru-RU" sz="4000" kern="1200" dirty="0" smtClean="0"/>
            <a:t> не </a:t>
          </a:r>
          <a:r>
            <a:rPr lang="ru-RU" sz="4000" kern="1200" dirty="0" err="1" smtClean="0"/>
            <a:t>о̅бо̅знача́ет</a:t>
          </a:r>
          <a:r>
            <a:rPr lang="ru-RU" sz="4000" kern="1200" dirty="0" smtClean="0"/>
            <a:t>   </a:t>
          </a:r>
          <a:r>
            <a:rPr lang="en-US" sz="4000" kern="1200" dirty="0" smtClean="0"/>
            <a:t>[</a:t>
          </a:r>
          <a:r>
            <a:rPr lang="ru-RU" sz="4000" kern="1200" dirty="0" smtClean="0"/>
            <a:t> </a:t>
          </a:r>
          <a:r>
            <a:rPr lang="ru-RU" sz="4000" kern="1200" dirty="0" smtClean="0">
              <a:latin typeface="Times New Roman"/>
              <a:cs typeface="Times New Roman"/>
            </a:rPr>
            <a:t>─</a:t>
          </a:r>
          <a:r>
            <a:rPr lang="en-US" sz="4000" kern="1200" dirty="0" smtClean="0"/>
            <a:t> ]</a:t>
          </a:r>
          <a:endParaRPr lang="ru-RU" sz="4000" kern="1200" dirty="0"/>
        </a:p>
      </dsp:txBody>
      <dsp:txXfrm>
        <a:off x="2039871" y="2188925"/>
        <a:ext cx="5818308" cy="840473"/>
      </dsp:txXfrm>
    </dsp:sp>
    <dsp:sp modelId="{B60B62EC-CB1B-459C-A095-C2E84F67306A}">
      <dsp:nvSpPr>
        <dsp:cNvPr id="0" name=""/>
        <dsp:cNvSpPr/>
      </dsp:nvSpPr>
      <dsp:spPr>
        <a:xfrm>
          <a:off x="0" y="1831243"/>
          <a:ext cx="2039718" cy="1426177"/>
        </a:xfrm>
        <a:prstGeom prst="round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152400" rIns="304800" bIns="1524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0" kern="1200" dirty="0" smtClean="0">
              <a:latin typeface="Arial" pitchFamily="34" charset="0"/>
              <a:cs typeface="Arial" pitchFamily="34" charset="0"/>
            </a:rPr>
            <a:t>Ъ</a:t>
          </a:r>
          <a:endParaRPr lang="ru-RU" sz="8000" kern="1200" dirty="0">
            <a:latin typeface="Arial" pitchFamily="34" charset="0"/>
            <a:cs typeface="Arial" pitchFamily="34" charset="0"/>
          </a:endParaRPr>
        </a:p>
      </dsp:txBody>
      <dsp:txXfrm>
        <a:off x="69620" y="1900863"/>
        <a:ext cx="1900478" cy="1286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4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999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52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09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8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96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4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91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60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4295C-638F-44FE-9E77-3635BCBA29D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1EEBD-131C-4F79-A842-058691C8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9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3999" cy="4304872"/>
          </a:xfrm>
        </p:spPr>
        <p:txBody>
          <a:bodyPr>
            <a:normAutofit/>
          </a:bodyPr>
          <a:lstStyle/>
          <a:p>
            <a:endParaRPr lang="ru-RU" sz="7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Слу́шай внима́тельн̅о</a:t>
            </a:r>
          </a:p>
          <a:p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Го̅во̅ри́ пра́вильно̅</a:t>
            </a:r>
          </a:p>
          <a:p>
            <a:endParaRPr lang="ru-RU" sz="7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2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58755"/>
            <a:ext cx="45513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Со̅гла́сные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зву́ки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706" y="1962812"/>
            <a:ext cx="2168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вёрдые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77692" y="1933655"/>
            <a:ext cx="1995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мя́гкие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361367" y="1101940"/>
            <a:ext cx="601767" cy="73527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230746" y="1091561"/>
            <a:ext cx="766156" cy="7078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896099" y="1218859"/>
            <a:ext cx="1444770" cy="25637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197109" y="1212754"/>
            <a:ext cx="1255062" cy="25698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301841" y="3688520"/>
            <a:ext cx="22198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зво́нкие</a:t>
            </a:r>
            <a:endParaRPr lang="ru-RU" sz="4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43686" y="3750684"/>
            <a:ext cx="18680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глухи́е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53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628650" y="102741"/>
            <a:ext cx="7886700" cy="99417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По́мни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957412130"/>
              </p:ext>
            </p:extLst>
          </p:nvPr>
        </p:nvGraphicFramePr>
        <p:xfrm>
          <a:off x="571472" y="1232288"/>
          <a:ext cx="7858180" cy="3536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50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3486060" y="4683960"/>
            <a:ext cx="2171340" cy="3569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endParaRPr lang="en-US" sz="1800" spc="-1">
              <a:latin typeface="Times New Roman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6057810" y="4683960"/>
            <a:ext cx="1600020" cy="3569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A92F2137-E4C2-4EBD-869E-D0BF241D9BF9}" type="slidenum">
              <a:rPr lang="en-US" sz="1050" spc="-1">
                <a:solidFill>
                  <a:srgbClr val="898989"/>
                </a:solidFill>
                <a:latin typeface="Calibri"/>
              </a:rPr>
              <a:t>12</a:t>
            </a:fld>
            <a:endParaRPr lang="en-US" sz="1050" spc="-1">
              <a:latin typeface="Times New Roman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3194460" y="141751"/>
            <a:ext cx="3267540" cy="437491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67500" tIns="33750" rIns="67500" bIns="337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pc="-1" dirty="0" err="1">
                <a:solidFill>
                  <a:srgbClr val="000000"/>
                </a:solidFill>
                <a:latin typeface="Arial"/>
              </a:rPr>
              <a:t>Разми</a:t>
            </a:r>
            <a:r>
              <a:rPr lang="ru-RU" sz="2400" b="1" spc="-1" dirty="0">
                <a:solidFill>
                  <a:srgbClr val="000000"/>
                </a:solidFill>
                <a:latin typeface="Arial"/>
              </a:rPr>
              <a:t>́</a:t>
            </a:r>
            <a:r>
              <a:rPr lang="en-US" sz="2400" b="1" spc="-1" dirty="0" err="1">
                <a:solidFill>
                  <a:srgbClr val="000000"/>
                </a:solidFill>
                <a:latin typeface="Arial"/>
              </a:rPr>
              <a:t>нка</a:t>
            </a:r>
            <a:r>
              <a:rPr lang="en-US" sz="24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b="1" spc="-1" dirty="0" err="1">
                <a:solidFill>
                  <a:srgbClr val="000000"/>
                </a:solidFill>
                <a:latin typeface="Arial"/>
              </a:rPr>
              <a:t>для</a:t>
            </a:r>
            <a:r>
              <a:rPr lang="en-US" sz="24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b="1" spc="-1" dirty="0" err="1">
                <a:solidFill>
                  <a:srgbClr val="000000"/>
                </a:solidFill>
                <a:latin typeface="Arial"/>
              </a:rPr>
              <a:t>глаз</a:t>
            </a:r>
            <a:endParaRPr lang="en-US" sz="2400" spc="-1" dirty="0">
              <a:latin typeface="Arial"/>
            </a:endParaRPr>
          </a:p>
        </p:txBody>
      </p:sp>
      <p:pic>
        <p:nvPicPr>
          <p:cNvPr id="150" name="Picture 3"/>
          <p:cNvPicPr/>
          <p:nvPr/>
        </p:nvPicPr>
        <p:blipFill>
          <a:blip r:embed="rId2"/>
          <a:stretch/>
        </p:blipFill>
        <p:spPr>
          <a:xfrm>
            <a:off x="629730" y="-505980"/>
            <a:ext cx="3105000" cy="3105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3437460" y="1924020"/>
            <a:ext cx="2862000" cy="714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Про</a:t>
            </a:r>
            <a:r>
              <a:rPr lang="ru-RU" sz="2100" spc="-1" dirty="0">
                <a:solidFill>
                  <a:srgbClr val="000000"/>
                </a:solidFill>
                <a:latin typeface="Arial"/>
              </a:rPr>
              <a:t>̅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следи</a:t>
            </a:r>
            <a:r>
              <a:rPr lang="ru-RU" sz="2100" spc="-1" dirty="0">
                <a:solidFill>
                  <a:srgbClr val="000000"/>
                </a:solidFill>
                <a:latin typeface="Arial"/>
              </a:rPr>
              <a:t>́</a:t>
            </a:r>
            <a:r>
              <a:rPr lang="en-US" sz="21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за</a:t>
            </a:r>
            <a:r>
              <a:rPr lang="en-US" sz="21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со</a:t>
            </a:r>
            <a:r>
              <a:rPr lang="ru-RU" sz="2100" spc="-1" dirty="0">
                <a:solidFill>
                  <a:srgbClr val="000000"/>
                </a:solidFill>
                <a:latin typeface="Arial"/>
              </a:rPr>
              <a:t>́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лнышко</a:t>
            </a:r>
            <a:r>
              <a:rPr lang="ru-RU" sz="2100" spc="-1" dirty="0">
                <a:solidFill>
                  <a:srgbClr val="000000"/>
                </a:solidFill>
                <a:latin typeface="Arial"/>
              </a:rPr>
              <a:t>̅</a:t>
            </a:r>
            <a:r>
              <a:rPr lang="en-US" sz="2100" spc="-1" dirty="0">
                <a:solidFill>
                  <a:srgbClr val="000000"/>
                </a:solidFill>
                <a:latin typeface="Arial"/>
              </a:rPr>
              <a:t>м 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глаза</a:t>
            </a:r>
            <a:r>
              <a:rPr lang="ru-RU" sz="2100" spc="-1" dirty="0">
                <a:solidFill>
                  <a:srgbClr val="000000"/>
                </a:solidFill>
                <a:latin typeface="Arial"/>
              </a:rPr>
              <a:t>́</a:t>
            </a:r>
            <a:r>
              <a:rPr lang="en-US" sz="2100" spc="-1" dirty="0" err="1">
                <a:solidFill>
                  <a:srgbClr val="000000"/>
                </a:solidFill>
                <a:latin typeface="Arial"/>
              </a:rPr>
              <a:t>ми</a:t>
            </a:r>
            <a:r>
              <a:rPr lang="en-US" sz="2100" spc="-1" dirty="0">
                <a:solidFill>
                  <a:srgbClr val="000000"/>
                </a:solidFill>
                <a:latin typeface="Arial"/>
              </a:rPr>
              <a:t>.</a:t>
            </a:r>
            <a:endParaRPr lang="en-US" sz="21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6094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006 -2.22222E-006 L 0.70295 -0.01852 E">
                                      <p:cBhvr>
                                        <p:cTn id="6" dur="2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path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70295 -0.01852 C 0.72709 0.01945 0.75469 0.05625 0.76684 0.10324 C 0.77882 0.15579 0.78542 0.21667 0.79115 0.27778 C 0.7974 0.33889 0.79115 0.39121 0.78542 0.44792 C 0.77882 0.49908 0.76997 0.55579 0.74827 0.60232 C 0.73038 0.64931 0.69983 0.6875 0.6665 0.71597 C 0.63594 0.74398 0.59931 0.76273 0.56302 0.77269 C 0.52657 0.78125 0.49011 0.78125 0.45625 0.77269 C 0.41997 0.76273 0.38663 0.73959 0.3592 0.70162 C 0.33177 0.66898 0.30747 0.62639 0.29532 0.57431 C 0.28004 0.52709 0.27431 0.46204 0.27431 0.40972 C 0.27101 0.35834 0.27431 0.2963 0.28959 0.24491 C 0.30434 0.19815 0.33177 0.16019 0.36823 0.14167 C 0.40504 0.12732 0.4415 0.14584 0.4658 0.17871 C 0.48698 0.2125 0.50226 0.26343 0.50556 0.32477 C 0.50556 0.38681 0.50226 0.44236 0.48698 0.49005 C 0.47153 0.53727 0.47483 0.5456 0.41407 0.60787 C 0.3592 0.67338 0.30434 0.65486 0.27101 0.65903 C 0.23785 0.65903 0.21025 0.64074 0.17709 0.62222 C 0.14011 0.59815 0.11007 0.55579 0.08837 0.51759 C 0.06736 0.48056 0.05851 0.43357 0.04618 0.35834 C 0.03733 0.28218 0.03733 0.24491 0.03733 0.18843 C 0.03733 0.13172 0.03733 0.075 0.03733 0.01945 E">
                                      <p:cBhvr>
                                        <p:cTn id="10" dur="3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path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006 0.12408 C -2.5E-006 0.02384 0.08229 -0.0581 0.18334 -0.0581 L 0.60712 -0.0581 C 0.70816 -0.0581 0.79063 0.02384 0.79063 0.12408 L 0.79063 0.53797 C 0.79063 0.6382 0.70816 0.72338 0.60712 0.72338 L 0.18334 0.72338 C 0.08229 0.72338 -2.5E-006 0.6382 -2.5E-006 0.53797 L -2.5E-006 0.12408 Z">
                                      <p:cBhvr>
                                        <p:cTn id="14" dur="2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7821" y="3226086"/>
            <a:ext cx="353431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endParaRPr lang="ru-RU" sz="7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942" y="77914"/>
            <a:ext cx="6429375" cy="2476500"/>
          </a:xfrm>
          <a:prstGeom prst="rect">
            <a:avLst/>
          </a:prstGeom>
        </p:spPr>
      </p:pic>
      <p:pic>
        <p:nvPicPr>
          <p:cNvPr id="1028" name="Picture 4" descr="Трафарет Луч Листья деревьев купить по цене 39.9 ₽ в интернет-магазине  Детский ми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494" y="2400301"/>
            <a:ext cx="3327364" cy="258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05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311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По̅ря́до̅к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фо̅нети́ческо̅г̅о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разбо́ра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сло́ва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563" y="978417"/>
            <a:ext cx="892824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Запиши́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сло́во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̅.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По̅счита́й сло́ги и по̅ста́вь ударе́ние.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Запиши транскрипцию слова.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Вы́пиши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бу́квы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сло́ва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в͜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сто́лбик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Ря́до̅м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с͜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ка́ждо̅й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бу́кво̅й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запиши́ 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квадра́тных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ско́бках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звук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э́то̅й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бу́квы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 typeface="+mj-lt"/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06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661" y="164447"/>
            <a:ext cx="89693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Дай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характери́стику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ка́ждо̅му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зву́ку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гла́сный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уда́рный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и́ли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безуда́рный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со̅гла́сный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твёрдый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мя́гкий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зво́нкий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и́ли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глухо́й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По̅счита́й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запиши́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ци́фрами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ко̅ли́чество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̅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зву́ко̅в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букв.</a:t>
            </a:r>
          </a:p>
        </p:txBody>
      </p:sp>
    </p:spTree>
    <p:extLst>
      <p:ext uri="{BB962C8B-B14F-4D97-AF65-F5344CB8AC3E}">
        <p14:creationId xmlns:p14="http://schemas.microsoft.com/office/powerpoint/2010/main" val="5671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15" y="19020"/>
            <a:ext cx="8681663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Зада́ние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Вы́по̅лни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</a:t>
            </a:r>
          </a:p>
          <a:p>
            <a:pPr>
              <a:lnSpc>
                <a:spcPct val="150000"/>
              </a:lnSpc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Я́КО̅РЬ</a:t>
            </a:r>
          </a:p>
          <a:p>
            <a:pPr>
              <a:lnSpc>
                <a:spcPct val="150000"/>
              </a:lnSpc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G:\яко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637" y="2327852"/>
            <a:ext cx="2927380" cy="250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06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88614" y="911204"/>
            <a:ext cx="7407758" cy="3711566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lnSpc>
                <a:spcPts val="3000"/>
              </a:lnSpc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Я́КОРЬ – 2 сло́га -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Й′АКА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Р′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Й′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со̅гла́сный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мя́гкий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зво́нкий</a:t>
            </a:r>
            <a:endParaRPr lang="en-US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гла́сный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уда́рный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со̅гла́сный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твёрдый,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глухо́й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гла́сный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безуда́рный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 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Р′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со̅гла́сный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мя́гкий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зво́нкий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[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–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зву́ка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о̅бо̅знача́ет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</a:t>
            </a:r>
          </a:p>
          <a:p>
            <a:pPr fontAlgn="auto">
              <a:lnSpc>
                <a:spcPts val="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5 букв, 5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зву́ко̅в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pic>
        <p:nvPicPr>
          <p:cNvPr id="9224" name="Picture 2" descr="G:\яко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429" y="1065316"/>
            <a:ext cx="2527443" cy="227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0967" y="102741"/>
            <a:ext cx="7403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Я́КО̅РЬ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5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свою работу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634" y="1268016"/>
            <a:ext cx="8628366" cy="3684128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ошибок – 2 балла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ошибка – 1 балл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ошибки и больше – 0 баллов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7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107" y="186523"/>
            <a:ext cx="88127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О̅тгада́й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ре́бусы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вы́по̅лни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о̅дно̅г̅о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на͜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вы́бо̅р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1930" y="2147298"/>
            <a:ext cx="1969940" cy="2455523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52" y="1397285"/>
            <a:ext cx="2201247" cy="166433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50" y="2229452"/>
            <a:ext cx="2924696" cy="2280862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309" y="3544842"/>
            <a:ext cx="3339099" cy="145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6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742" y="113016"/>
            <a:ext cx="9041258" cy="4888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̅ – не́ – </a:t>
            </a:r>
            <a:r>
              <a:rPr lang="ru-RU" sz="5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</a:p>
          <a:p>
            <a:pPr marL="0" indent="0">
              <a:buNone/>
            </a:pPr>
            <a:r>
              <a:rPr lang="ru-RU" sz="5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фо̅не́тика</a:t>
            </a:r>
            <a:endParaRPr lang="ru-RU" sz="5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о̅нети́ческий разбо́р</a:t>
            </a:r>
          </a:p>
          <a:p>
            <a:pPr marL="0" indent="0"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 разбо́р сло́ва – э́то̅ разбо́р </a:t>
            </a:r>
            <a:r>
              <a:rPr lang="ru-RU" sz="5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по̅͜ зву́кам.</a:t>
            </a:r>
            <a:endParaRPr lang="ru-RU" sz="5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85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725" y="97643"/>
            <a:ext cx="6858000" cy="540536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О̅тгада́й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зага́дки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8179"/>
            <a:ext cx="9102902" cy="4660615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Зелена́,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не луг,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бела́,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не снег,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кудря́ва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го̅ло̅ва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l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3600" b="1" i="1" dirty="0" smtClean="0">
                <a:solidFill>
                  <a:srgbClr val="0070C0"/>
                </a:solidFill>
              </a:rPr>
              <a:t>б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>
                <a:solidFill>
                  <a:srgbClr val="0070C0"/>
                </a:solidFill>
              </a:rPr>
              <a:t>рёза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Сама́ пёстрая, ест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зелёно̅е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даёт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бе́ло̅е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3600" b="1" i="1" dirty="0" err="1" smtClean="0">
                <a:solidFill>
                  <a:srgbClr val="0070C0"/>
                </a:solidFill>
              </a:rPr>
              <a:t>к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i="1" dirty="0" err="1">
                <a:solidFill>
                  <a:srgbClr val="FF0000"/>
                </a:solidFill>
              </a:rPr>
              <a:t>̅</a:t>
            </a:r>
            <a:r>
              <a:rPr lang="ru-RU" sz="3600" b="1" i="1" dirty="0" err="1">
                <a:solidFill>
                  <a:srgbClr val="0070C0"/>
                </a:solidFill>
              </a:rPr>
              <a:t>р</a:t>
            </a:r>
            <a:r>
              <a:rPr lang="ru-RU" sz="3600" b="1" i="1" dirty="0" err="1">
                <a:solidFill>
                  <a:srgbClr val="FF0000"/>
                </a:solidFill>
              </a:rPr>
              <a:t>о́</a:t>
            </a:r>
            <a:r>
              <a:rPr lang="ru-RU" sz="3600" b="1" i="1" dirty="0" err="1">
                <a:solidFill>
                  <a:srgbClr val="0070C0"/>
                </a:solidFill>
              </a:rPr>
              <a:t>ва</a:t>
            </a:r>
            <a:r>
              <a:rPr lang="ru-RU" sz="3600" b="1" i="1" dirty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</a:p>
          <a:p>
            <a:pPr algn="l"/>
            <a:r>
              <a:rPr lang="ru-RU" sz="3200" b="1" i="1" dirty="0" smtClean="0">
                <a:solidFill>
                  <a:srgbClr val="0070C0"/>
                </a:solidFill>
              </a:rPr>
              <a:t>   </a:t>
            </a:r>
          </a:p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На͜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де́реве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сиди́т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кар-кар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кричи́т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endParaRPr lang="ru-RU" sz="2800" b="1" i="1" dirty="0">
              <a:solidFill>
                <a:srgbClr val="FF0000"/>
              </a:solidFill>
            </a:endParaRPr>
          </a:p>
          <a:p>
            <a:pPr algn="l"/>
            <a:r>
              <a:rPr lang="ru-RU" sz="2800" b="1" i="1" dirty="0" smtClean="0">
                <a:solidFill>
                  <a:srgbClr val="0070C0"/>
                </a:solidFill>
              </a:rPr>
              <a:t>                                                           </a:t>
            </a:r>
            <a:r>
              <a:rPr lang="ru-RU" sz="3600" b="1" i="1" dirty="0" err="1" smtClean="0">
                <a:solidFill>
                  <a:srgbClr val="0070C0"/>
                </a:solidFill>
              </a:rPr>
              <a:t>в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о̅</a:t>
            </a:r>
            <a:r>
              <a:rPr lang="ru-RU" sz="3600" b="1" i="1" dirty="0" err="1" smtClean="0">
                <a:solidFill>
                  <a:srgbClr val="0070C0"/>
                </a:solidFill>
              </a:rPr>
              <a:t>р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о́</a:t>
            </a:r>
            <a:r>
              <a:rPr lang="ru-RU" sz="3600" b="1" i="1" dirty="0" err="1" smtClean="0">
                <a:solidFill>
                  <a:srgbClr val="0070C0"/>
                </a:solidFill>
              </a:rPr>
              <a:t>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dirty="0"/>
          </a:p>
        </p:txBody>
      </p:sp>
      <p:pic>
        <p:nvPicPr>
          <p:cNvPr id="1026" name="Picture 2" descr="C:\Users\117\Downloads\istockphoto-507791013-1024x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323" y="0"/>
            <a:ext cx="1900709" cy="23796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7\Downloads\jalovaja-korova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066" y="2724902"/>
            <a:ext cx="2473319" cy="13950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17\Downloads\284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4829"/>
            <a:ext cx="2280863" cy="18086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99517" y="2417862"/>
            <a:ext cx="344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17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3912" y="246581"/>
            <a:ext cx="7205870" cy="554804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До̅ма́шнее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зада́ние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904" y="969265"/>
            <a:ext cx="8398565" cy="2852928"/>
          </a:xfrm>
        </p:spPr>
        <p:txBody>
          <a:bodyPr>
            <a:noAutofit/>
          </a:bodyPr>
          <a:lstStyle/>
          <a:p>
            <a:pPr algn="l">
              <a:lnSpc>
                <a:spcPts val="4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На͜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о̅це́нку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«3» : запиши́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транскри́пцию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сло̅ва́рных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 –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во̅ро́на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ко̅ро́ва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ts val="4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На͜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о̅це́нку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«4»: вы́по̅лни фо̅нети́ческий разбо́р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сло̅ва́рных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слов –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во̅ро́на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ко̅ро́ва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ts val="4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На͜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о̅це́нку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«5»: вы́по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̅лни фо̅нети́ческий разбо́р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сло̅ва́рных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–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во̅ро́на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ко̅ро́ва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Со̅ста́вь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с͜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э́тими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сло̅ва́ми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предло̅же́ния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935" y="236306"/>
            <a:ext cx="8876871" cy="4712319"/>
          </a:xfrm>
        </p:spPr>
        <p:txBody>
          <a:bodyPr>
            <a:normAutofit fontScale="55000" lnSpcReduction="20000"/>
          </a:bodyPr>
          <a:lstStyle/>
          <a:p>
            <a:pPr lvl="0" algn="l">
              <a:lnSpc>
                <a:spcPct val="120000"/>
              </a:lnSpc>
            </a:pPr>
            <a:r>
              <a:rPr lang="ru-RU" sz="8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Фо̅не́тика</a:t>
            </a:r>
            <a:r>
              <a:rPr lang="ru-RU" sz="86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изуча́ет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зву́ки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ре́чи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20000"/>
              </a:lnSpc>
            </a:pP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Что́бы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вы́по̅лнить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</a:t>
            </a:r>
            <a:r>
              <a:rPr lang="ru-RU" sz="8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8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r>
              <a:rPr lang="ru-RU" sz="8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ну́жно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хо̅ро̅шо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 знать </a:t>
            </a: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характери́стику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всех </a:t>
            </a:r>
            <a:r>
              <a:rPr lang="ru-RU" sz="8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зву́ко̅в</a:t>
            </a:r>
            <a:r>
              <a:rPr lang="ru-RU" sz="8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6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677" y="246603"/>
            <a:ext cx="8517276" cy="4321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Рефлекси́я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Те́ма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уро́ка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сего́дня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была́ …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На͜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уро́ке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мы ….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Я на͜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уро́ке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рабо́тала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Те́ма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уро́ка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по̅ня́тна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непо̅ня́тна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Настро̅е́ние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по́сле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уро́ка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у͜ меня́ …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3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7\Downloads\154045667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986" y="131151"/>
            <a:ext cx="6537049" cy="490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101" y="413721"/>
            <a:ext cx="7886700" cy="4828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Про̅ве́рь</a:t>
            </a: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до̅ма́шнее</a:t>
            </a: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зада́ние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9" y="896606"/>
            <a:ext cx="6108192" cy="4034989"/>
          </a:xfrm>
        </p:spPr>
        <p:txBody>
          <a:bodyPr>
            <a:normAutofit/>
          </a:bodyPr>
          <a:lstStyle/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        [в`и с н а]</a:t>
            </a: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беда           [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б`и д 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просьба     [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р о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з`б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     [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 н ы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й`]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гора            [г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р 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[й`у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3400"/>
              </a:lnSpc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вьюн          [в`й`у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4624" y="2992603"/>
            <a:ext cx="39452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ба́л̅ла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нет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о̅ши́бо̅к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ба́л̅ла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о̅ши́бка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балл – 2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о̅ши́бки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ба́л̅ло̅в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3 и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бо́ле̅е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о̅ши́бо̅к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5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758"/>
            <a:ext cx="9144000" cy="477748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Како́й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разде́л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ру́с̅ского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языка́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изуча́ет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зву́ки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на́шей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ре́чи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ФОНЕ́ТИКА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Как͜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называ́ется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звуко̅во́й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 РАЗБО́Р СЛО́ВА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25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4661" y="140997"/>
            <a:ext cx="8700285" cy="99417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Те́ма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уро́ка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Фо̅нети́ческий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разбо́р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сло́ва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4660" y="1135169"/>
            <a:ext cx="881389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вы: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вспо́мните, каки́е быва́ют зву́ки; 2. по̅вто̅ри́те по̅ря́до̅к фо̅нети́ческо̅г̅о разбо́ра слов;</a:t>
            </a:r>
          </a:p>
          <a:p>
            <a:r>
              <a:rPr lang="ru-RU" alt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по̅трениру́етесь само̅сто̅я́тельно̅ ег̅о́ выпо̅лня́ть.</a:t>
            </a: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97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58261"/>
            <a:ext cx="6858000" cy="211894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Зву́ки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08944" y="1978269"/>
            <a:ext cx="1624503" cy="97365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111260" y="1992111"/>
            <a:ext cx="1566942" cy="10593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8686" y="3083233"/>
            <a:ext cx="2711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гла́сные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5605" y="3083233"/>
            <a:ext cx="3046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со̅гла́сные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76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6945" y="315691"/>
            <a:ext cx="53960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Гла́сных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букв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593" y="1058237"/>
            <a:ext cx="88972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 у  э  ы  я  ё  ю  е  и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177" y="1889234"/>
            <a:ext cx="6858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Гла́сных зву́ко̅в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–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4594" y="2808279"/>
            <a:ext cx="85039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08459" y="3831654"/>
            <a:ext cx="1140432" cy="3287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30411" y="3831654"/>
            <a:ext cx="976045" cy="4006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47272" y="4068566"/>
            <a:ext cx="24016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да́рные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29696" y="3996041"/>
            <a:ext cx="32223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езуда́рные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0874" y="41619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59730" y="1914649"/>
            <a:ext cx="692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0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028" y="97246"/>
            <a:ext cx="7407667" cy="11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000"/>
              </a:lnSpc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О̅со́бен̅ная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дво̅йна́я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букв </a:t>
            </a:r>
          </a:p>
          <a:p>
            <a:pPr lvl="0">
              <a:lnSpc>
                <a:spcPts val="4000"/>
              </a:lnSpc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я, ё, ю, е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в͜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ру́с̅ско̅м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языке́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837" y="1345432"/>
            <a:ext cx="85172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ts val="4500"/>
              </a:lnSpc>
              <a:buAutoNum type="arabicPeriod"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Запи́сывают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гла́сные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зву́ки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45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[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],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4500"/>
              </a:lnSpc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о̅бо̅знача́ют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мя́гко̅сть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со̅гла́сно̅г̅о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пе́ред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ни́ми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837" y="3753105"/>
            <a:ext cx="88563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Наприме́р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мяч-[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'ач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], весна́-[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в'исна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се́мя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-[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с'эм'а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19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676" y="65258"/>
            <a:ext cx="885632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500"/>
              </a:lnSpc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О̅со́бен̅ная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дво̅йна́я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букв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ts val="4500"/>
              </a:lnSpc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я, ё, ю, е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в͜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ру́с̅ско̅м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языке́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515" y="3712410"/>
            <a:ext cx="8959065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Наприме́р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я́ма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й'ам'а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за́яц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-[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зай'иц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вью́га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-[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в'й</a:t>
            </a:r>
            <a:r>
              <a:rPr lang="ru-RU" sz="39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39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уга</a:t>
            </a:r>
            <a:r>
              <a:rPr lang="ru-RU" sz="3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2217" y="1311753"/>
            <a:ext cx="868166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О̅бо̅знача́ют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два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зву́ка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ts val="4500"/>
              </a:lnSpc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 в͜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нача́ле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сло́ва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>
              <a:lnSpc>
                <a:spcPts val="4500"/>
              </a:lnSpc>
              <a:buFontTx/>
              <a:buChar char="-"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по́сле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гла́сно̅й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>
              <a:lnSpc>
                <a:spcPts val="4500"/>
              </a:lnSpc>
              <a:buFontTx/>
              <a:buChar char="-"/>
            </a:pP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о̅сле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ь и ъ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зна́ко̅в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</TotalTime>
  <Words>961</Words>
  <Application>Microsoft Office PowerPoint</Application>
  <PresentationFormat>Экран (16:9)</PresentationFormat>
  <Paragraphs>130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Batang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Про̅ве́рь до̅ма́шнее зада́ние </vt:lpstr>
      <vt:lpstr>Презентация PowerPoint</vt:lpstr>
      <vt:lpstr>Те́ма уро́ка:  Фо̅нети́ческий  разбо́р сло́ва</vt:lpstr>
      <vt:lpstr> Зву́ки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По́мни!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 свою работу</vt:lpstr>
      <vt:lpstr>Презентация PowerPoint</vt:lpstr>
      <vt:lpstr>О̅тгада́й зага́дки</vt:lpstr>
      <vt:lpstr>До̅ма́шнее зада́ние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Aliya</dc:creator>
  <cp:lastModifiedBy>1-пк</cp:lastModifiedBy>
  <cp:revision>82</cp:revision>
  <cp:lastPrinted>2023-10-17T05:38:42Z</cp:lastPrinted>
  <dcterms:created xsi:type="dcterms:W3CDTF">2018-11-28T14:59:27Z</dcterms:created>
  <dcterms:modified xsi:type="dcterms:W3CDTF">2023-11-13T05:09:16Z</dcterms:modified>
</cp:coreProperties>
</file>