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7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8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0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1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2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13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14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  <p:sldMasterId id="2147483714" r:id="rId4"/>
    <p:sldMasterId id="2147483732" r:id="rId5"/>
    <p:sldMasterId id="2147483750" r:id="rId6"/>
    <p:sldMasterId id="2147483768" r:id="rId7"/>
    <p:sldMasterId id="2147483786" r:id="rId8"/>
    <p:sldMasterId id="2147483804" r:id="rId9"/>
    <p:sldMasterId id="2147483822" r:id="rId10"/>
    <p:sldMasterId id="2147483840" r:id="rId11"/>
    <p:sldMasterId id="2147483858" r:id="rId12"/>
    <p:sldMasterId id="2147483876" r:id="rId13"/>
    <p:sldMasterId id="2147483894" r:id="rId14"/>
    <p:sldMasterId id="2147483912" r:id="rId15"/>
  </p:sldMasterIdLst>
  <p:sldIdLst>
    <p:sldId id="256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16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57669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73433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5740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36294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8831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395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0132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88904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65677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15549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08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32607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543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4839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9669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9248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492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98772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6493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579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2610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870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35684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292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8855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9962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1724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044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207020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24044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789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14212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88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3446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6157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44894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07848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5104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1233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58600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6078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192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38254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314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2670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3983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3177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78585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3011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98448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99694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05513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3391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0946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361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1898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26426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01220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3174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28664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0344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44173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7680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4231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78199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0929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99995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71244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5644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13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48908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26256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58951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20321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3993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74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68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42795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8115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4287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60936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19719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82478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3446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747173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80272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937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597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83974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45736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707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83541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83992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69245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76927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6173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6508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8338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851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1220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42642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8141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57082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977926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57121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7872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1826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9375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5370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0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979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0577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02820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096163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2200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22329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85441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027858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7067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12893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35347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0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4868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5069473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26497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63604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8350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8783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38743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349127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94444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55689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32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41325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41027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1896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558464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00604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08811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5998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0012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272232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167038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10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6574200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7565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55886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89714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84642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13475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74973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2188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734880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87245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25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31951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834063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288603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51271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25216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5749059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87460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4978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524239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752197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373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433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5052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50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4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331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98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027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6058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456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5132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623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2448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672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9201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5221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81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9194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64176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81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755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850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581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597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324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9559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109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2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7048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9038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176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8308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45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283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4881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018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44179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983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4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1912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383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1308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385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750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0195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186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7753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1771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394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56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6798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5777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5994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627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4490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217348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6073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749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4682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6414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65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5990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672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332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363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253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93390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6737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2427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6119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74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961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9254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99705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637700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484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225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9981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296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35571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6966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069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069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50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Relationship Id="rId22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slideLayout" Target="../slideLayouts/slideLayout177.xml"/><Relationship Id="rId18" Type="http://schemas.openxmlformats.org/officeDocument/2006/relationships/theme" Target="../theme/theme11.xml"/><Relationship Id="rId3" Type="http://schemas.openxmlformats.org/officeDocument/2006/relationships/slideLayout" Target="../slideLayouts/slideLayout167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6.xml"/><Relationship Id="rId17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66.xml"/><Relationship Id="rId16" Type="http://schemas.openxmlformats.org/officeDocument/2006/relationships/slideLayout" Target="../slideLayouts/slideLayout180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69.xml"/><Relationship Id="rId15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7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8.xml"/><Relationship Id="rId22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9.xml"/><Relationship Id="rId13" Type="http://schemas.openxmlformats.org/officeDocument/2006/relationships/slideLayout" Target="../slideLayouts/slideLayout194.xml"/><Relationship Id="rId18" Type="http://schemas.openxmlformats.org/officeDocument/2006/relationships/theme" Target="../theme/theme12.xml"/><Relationship Id="rId3" Type="http://schemas.openxmlformats.org/officeDocument/2006/relationships/slideLayout" Target="../slideLayouts/slideLayout18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93.xml"/><Relationship Id="rId17" Type="http://schemas.openxmlformats.org/officeDocument/2006/relationships/slideLayout" Target="../slideLayouts/slideLayout198.xml"/><Relationship Id="rId2" Type="http://schemas.openxmlformats.org/officeDocument/2006/relationships/slideLayout" Target="../slideLayouts/slideLayout183.xml"/><Relationship Id="rId16" Type="http://schemas.openxmlformats.org/officeDocument/2006/relationships/slideLayout" Target="../slideLayouts/slideLayout19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86.xml"/><Relationship Id="rId1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Relationship Id="rId14" Type="http://schemas.openxmlformats.org/officeDocument/2006/relationships/slideLayout" Target="../slideLayouts/slideLayout195.xml"/><Relationship Id="rId22" Type="http://schemas.openxmlformats.org/officeDocument/2006/relationships/image" Target="../media/image5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slideLayout" Target="../slideLayouts/slideLayout211.xml"/><Relationship Id="rId18" Type="http://schemas.openxmlformats.org/officeDocument/2006/relationships/theme" Target="../theme/theme13.xml"/><Relationship Id="rId3" Type="http://schemas.openxmlformats.org/officeDocument/2006/relationships/slideLayout" Target="../slideLayouts/slideLayout201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05.xml"/><Relationship Id="rId12" Type="http://schemas.openxmlformats.org/officeDocument/2006/relationships/slideLayout" Target="../slideLayouts/slideLayout210.xml"/><Relationship Id="rId17" Type="http://schemas.openxmlformats.org/officeDocument/2006/relationships/slideLayout" Target="../slideLayouts/slideLayout215.xml"/><Relationship Id="rId2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214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5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08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slideLayout" Target="../slideLayouts/slideLayout212.xml"/><Relationship Id="rId22" Type="http://schemas.openxmlformats.org/officeDocument/2006/relationships/image" Target="../media/image5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13" Type="http://schemas.openxmlformats.org/officeDocument/2006/relationships/slideLayout" Target="../slideLayouts/slideLayout228.xml"/><Relationship Id="rId18" Type="http://schemas.openxmlformats.org/officeDocument/2006/relationships/theme" Target="../theme/theme14.xml"/><Relationship Id="rId3" Type="http://schemas.openxmlformats.org/officeDocument/2006/relationships/slideLayout" Target="../slideLayouts/slideLayout21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22.xml"/><Relationship Id="rId12" Type="http://schemas.openxmlformats.org/officeDocument/2006/relationships/slideLayout" Target="../slideLayouts/slideLayout227.xml"/><Relationship Id="rId1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17.xml"/><Relationship Id="rId16" Type="http://schemas.openxmlformats.org/officeDocument/2006/relationships/slideLayout" Target="../slideLayouts/slideLayout23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0.xml"/><Relationship Id="rId1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2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Relationship Id="rId14" Type="http://schemas.openxmlformats.org/officeDocument/2006/relationships/slideLayout" Target="../slideLayouts/slideLayout229.xml"/><Relationship Id="rId22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slideLayout" Target="../slideLayouts/slideLayout245.xml"/><Relationship Id="rId18" Type="http://schemas.openxmlformats.org/officeDocument/2006/relationships/theme" Target="../theme/theme15.xml"/><Relationship Id="rId3" Type="http://schemas.openxmlformats.org/officeDocument/2006/relationships/slideLayout" Target="../slideLayouts/slideLayout235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39.xml"/><Relationship Id="rId12" Type="http://schemas.openxmlformats.org/officeDocument/2006/relationships/slideLayout" Target="../slideLayouts/slideLayout244.xml"/><Relationship Id="rId17" Type="http://schemas.openxmlformats.org/officeDocument/2006/relationships/slideLayout" Target="../slideLayouts/slideLayout249.xml"/><Relationship Id="rId2" Type="http://schemas.openxmlformats.org/officeDocument/2006/relationships/slideLayout" Target="../slideLayouts/slideLayout234.xml"/><Relationship Id="rId16" Type="http://schemas.openxmlformats.org/officeDocument/2006/relationships/slideLayout" Target="../slideLayouts/slideLayout248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4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Relationship Id="rId14" Type="http://schemas.openxmlformats.org/officeDocument/2006/relationships/slideLayout" Target="../slideLayouts/slideLayout246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5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Relationship Id="rId22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2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89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Relationship Id="rId22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99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17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Relationship Id="rId22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16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15.xml"/><Relationship Id="rId16" Type="http://schemas.openxmlformats.org/officeDocument/2006/relationships/slideLayout" Target="../slideLayouts/slideLayout129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Relationship Id="rId22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17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2.xml"/><Relationship Id="rId16" Type="http://schemas.openxmlformats.org/officeDocument/2006/relationships/slideLayout" Target="../slideLayouts/slideLayout14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5" Type="http://schemas.openxmlformats.org/officeDocument/2006/relationships/slideLayout" Target="../slideLayouts/slideLayout145.xml"/><Relationship Id="rId10" Type="http://schemas.openxmlformats.org/officeDocument/2006/relationships/slideLayout" Target="../slideLayouts/slideLayout14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slideLayout" Target="../slideLayouts/slideLayout14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932A4-0C33-4968-A616-FFE69DD707E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B911C-5C4D-4D70-9A5F-7AA4C9E7A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9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2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705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4949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977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4561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749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987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69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375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365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98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235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11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250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Категории этики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8346" y="5582598"/>
            <a:ext cx="8825658" cy="861420"/>
          </a:xfrm>
        </p:spPr>
        <p:txBody>
          <a:bodyPr/>
          <a:lstStyle/>
          <a:p>
            <a:pPr algn="r"/>
            <a:r>
              <a:rPr lang="ru-RU" dirty="0" smtClean="0"/>
              <a:t>МБОУ «</a:t>
            </a:r>
            <a:r>
              <a:rPr lang="ru-RU" dirty="0" err="1" smtClean="0"/>
              <a:t>Ачаирская</a:t>
            </a:r>
            <a:r>
              <a:rPr lang="ru-RU" dirty="0" smtClean="0"/>
              <a:t> </a:t>
            </a:r>
            <a:r>
              <a:rPr lang="ru-RU" dirty="0" err="1" smtClean="0"/>
              <a:t>сощ</a:t>
            </a:r>
            <a:r>
              <a:rPr lang="ru-RU" dirty="0" smtClean="0"/>
              <a:t>»</a:t>
            </a:r>
          </a:p>
          <a:p>
            <a:pPr algn="r"/>
            <a:r>
              <a:rPr lang="ru-RU" dirty="0" smtClean="0"/>
              <a:t>Учитель </a:t>
            </a:r>
            <a:r>
              <a:rPr lang="ru-RU" dirty="0" err="1" smtClean="0"/>
              <a:t>Диулина</a:t>
            </a:r>
            <a:r>
              <a:rPr lang="ru-RU" dirty="0" smtClean="0"/>
              <a:t> Екатерина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674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0925" y="294564"/>
            <a:ext cx="4396338" cy="576262"/>
          </a:xfrm>
        </p:spPr>
        <p:txBody>
          <a:bodyPr/>
          <a:lstStyle/>
          <a:p>
            <a:r>
              <a:rPr lang="ru-RU" dirty="0" smtClean="0"/>
              <a:t>Достоинство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75264" y="972403"/>
            <a:ext cx="5515852" cy="516909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категория </a:t>
            </a:r>
            <a:r>
              <a:rPr lang="ru-RU" sz="2800" dirty="0"/>
              <a:t>этики, означающая особое мо­ральное отношение человека к самому себе и отношение к нему со стороны общества, окружающих, основанное на признании ценности человека как личности</a:t>
            </a:r>
            <a:r>
              <a:rPr lang="ru-RU" sz="2800" dirty="0" smtClean="0"/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991976" y="294564"/>
            <a:ext cx="4396339" cy="576262"/>
          </a:xfrm>
        </p:spPr>
        <p:txBody>
          <a:bodyPr/>
          <a:lstStyle/>
          <a:p>
            <a:r>
              <a:rPr lang="ru-RU" dirty="0" smtClean="0"/>
              <a:t>Честь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95833" y="870826"/>
            <a:ext cx="5704764" cy="554362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категория этики означает моральное отношение человека к самому себе и отношение к нему со стороны общест­ва, окружающих, когда моральная ценность личности связыва­ется с моральными заслугами человека, с его конкретным об­щественным положением, родом деятельности и признаваемы­ми за ним моральными заслугами (честь офицера, честь судьи, .честь ученого, врача, предпринимателя...).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941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Смысл жизни - </a:t>
            </a:r>
            <a:endParaRPr lang="ru-RU" sz="66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29856" y="1637731"/>
            <a:ext cx="8946541" cy="4665259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/>
              <a:t>Смысл жизни - это определенная направленность жизнедеятельности человека. Она реализуется в тех нравственных ценностях, которых, придерживается человек. Смысл жизни - это ее генеральная линия, остающаяся относительно постоянной на протяжении всей жизни человека. </a:t>
            </a:r>
            <a:r>
              <a:rPr lang="ru-RU" sz="2900" dirty="0" smtClean="0"/>
              <a:t>На </a:t>
            </a:r>
            <a:r>
              <a:rPr lang="ru-RU" sz="2900" dirty="0"/>
              <a:t>практике же жизненных путей лишь несколько:</a:t>
            </a:r>
          </a:p>
          <a:p>
            <a:endParaRPr lang="ru-RU" sz="2900" dirty="0"/>
          </a:p>
          <a:p>
            <a:r>
              <a:rPr lang="ru-RU" sz="2900" dirty="0"/>
              <a:t>- жизнь посвящается личному благополучию, личному самоусовершенствованию, личному духовному развитию и спасению (например, религиозному);</a:t>
            </a:r>
          </a:p>
          <a:p>
            <a:endParaRPr lang="ru-RU" sz="2900" dirty="0"/>
          </a:p>
          <a:p>
            <a:r>
              <a:rPr lang="ru-RU" sz="2900" dirty="0"/>
              <a:t>- смысл жизни человека рассматривается вне рамок самого человека (</a:t>
            </a:r>
            <a:r>
              <a:rPr lang="ru-RU" sz="2900" dirty="0" err="1"/>
              <a:t>наприер</a:t>
            </a:r>
            <a:r>
              <a:rPr lang="ru-RU" sz="2900" dirty="0"/>
              <a:t>, служение великой идее, науке и т.д.);</a:t>
            </a:r>
          </a:p>
          <a:p>
            <a:endParaRPr lang="ru-RU" sz="2900" dirty="0"/>
          </a:p>
          <a:p>
            <a:r>
              <a:rPr lang="ru-RU" sz="2900" dirty="0"/>
              <a:t>- вопрос о смысле жизни подводится к понятию Бога</a:t>
            </a:r>
            <a:r>
              <a:rPr lang="ru-RU" sz="2900" dirty="0" smtClean="0"/>
              <a:t>;</a:t>
            </a:r>
            <a:endParaRPr lang="ru-RU" sz="2900" dirty="0"/>
          </a:p>
          <a:p>
            <a:endParaRPr lang="ru-RU" sz="2900" dirty="0"/>
          </a:p>
          <a:p>
            <a:r>
              <a:rPr lang="ru-RU" sz="2900" dirty="0"/>
              <a:t>- французский философ А. Камю вообще отрицает в жизни наличие</a:t>
            </a:r>
          </a:p>
          <a:p>
            <a:pPr marL="0" indent="0">
              <a:buNone/>
            </a:pPr>
            <a:r>
              <a:rPr lang="ru-RU" sz="2900" dirty="0"/>
              <a:t>какого-либо смысла.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9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dirty="0"/>
              <a:t>Счастье</a:t>
            </a:r>
            <a:r>
              <a:rPr lang="ru-RU" sz="8000" dirty="0"/>
              <a:t> -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74" y="2162099"/>
            <a:ext cx="8067983" cy="419548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это </a:t>
            </a:r>
            <a:r>
              <a:rPr lang="ru-RU" sz="2400" dirty="0"/>
              <a:t>состояние наибольшей моральной удовлетворенности жизнью, это ощущение ее полноты и осмысленности. Потребительское отношение к жизни, ориентация на фальшивые ценности могут создать лишь иллюзию счастья. Счастливая жизнь не мыслима без добросовестного, творческого труда, товарищеских отношений с окружающими людьми, активной жизненной позиции.</a:t>
            </a:r>
          </a:p>
        </p:txBody>
      </p:sp>
    </p:spTree>
    <p:extLst>
      <p:ext uri="{BB962C8B-B14F-4D97-AF65-F5344CB8AC3E}">
        <p14:creationId xmlns:p14="http://schemas.microsoft.com/office/powerpoint/2010/main" val="2683878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401" y="797324"/>
            <a:ext cx="9309930" cy="4195481"/>
          </a:xfrm>
        </p:spPr>
        <p:txBody>
          <a:bodyPr/>
          <a:lstStyle/>
          <a:p>
            <a:r>
              <a:rPr lang="ru-RU" dirty="0"/>
              <a:t>Усвоение простейших норм </a:t>
            </a:r>
            <a:r>
              <a:rPr lang="ru-RU" dirty="0" smtClean="0"/>
              <a:t>этики </a:t>
            </a:r>
            <a:r>
              <a:rPr lang="ru-RU" dirty="0"/>
              <a:t>- важнейший залог ста­новления человека как личности. У человека, не постигшего эти нормы с детства, в дальнейшем формируется так называемый тяжелый характер. Работник с подобным характером, как правило, неприятен в общении и зачастую вносит разлад в свой трудовой коллектив. Такому человеку профессия работника контактной зоны противопоказана.</a:t>
            </a:r>
          </a:p>
        </p:txBody>
      </p:sp>
    </p:spTree>
    <p:extLst>
      <p:ext uri="{BB962C8B-B14F-4D97-AF65-F5344CB8AC3E}">
        <p14:creationId xmlns:p14="http://schemas.microsoft.com/office/powerpoint/2010/main" val="834404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702" y="2063154"/>
            <a:ext cx="9404723" cy="140053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1934" y="3957851"/>
            <a:ext cx="6201184" cy="25362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Домашнее задание: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Работа над проектом</a:t>
            </a:r>
          </a:p>
          <a:p>
            <a:pPr marL="457200" indent="-457200">
              <a:buAutoNum type="arabicPeriod"/>
            </a:pPr>
            <a:r>
              <a:rPr lang="ru-RU" dirty="0" smtClean="0"/>
              <a:t>Определить, объект, предмет, цели и задачи проекта</a:t>
            </a:r>
          </a:p>
          <a:p>
            <a:pPr marL="457200" indent="-457200">
              <a:buAutoNum type="arabicPeriod"/>
            </a:pPr>
            <a:r>
              <a:rPr lang="ru-RU" dirty="0" smtClean="0"/>
              <a:t>Написать введение, придумать разделы проекта.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61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/>
              <a:t>изучение </a:t>
            </a:r>
            <a:r>
              <a:rPr lang="ru-RU" sz="5400" dirty="0" smtClean="0"/>
              <a:t>основных категорий этики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17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790713" cy="1400530"/>
          </a:xfrm>
        </p:spPr>
        <p:txBody>
          <a:bodyPr/>
          <a:lstStyle/>
          <a:p>
            <a:r>
              <a:rPr lang="ru-RU" sz="4000" dirty="0" smtClean="0"/>
              <a:t>Этика - </a:t>
            </a:r>
            <a:r>
              <a:rPr lang="ru-RU" sz="4000" dirty="0"/>
              <a:t> (греч. -- </a:t>
            </a:r>
            <a:r>
              <a:rPr lang="ru-RU" sz="4000" dirty="0" err="1"/>
              <a:t>этос</a:t>
            </a:r>
            <a:r>
              <a:rPr lang="ru-RU" sz="4000" dirty="0"/>
              <a:t>, «нрав, обычай»)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2198037"/>
            <a:ext cx="6396134" cy="4195481"/>
          </a:xfrm>
        </p:spPr>
        <p:txBody>
          <a:bodyPr>
            <a:normAutofit/>
          </a:bodyPr>
          <a:lstStyle/>
          <a:p>
            <a:r>
              <a:rPr lang="ru-RU" sz="3600" dirty="0"/>
              <a:t>это область философии, которая изучает моральные принципы и нормы поведения людей.</a:t>
            </a:r>
          </a:p>
        </p:txBody>
      </p:sp>
    </p:spTree>
    <p:extLst>
      <p:ext uri="{BB962C8B-B14F-4D97-AF65-F5344CB8AC3E}">
        <p14:creationId xmlns:p14="http://schemas.microsoft.com/office/powerpoint/2010/main" val="44565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Категории этики -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добро и зло,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благо,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справедливость,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долг,              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совесть,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ответственность,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достоинство и честь.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смысл </a:t>
            </a:r>
            <a:r>
              <a:rPr lang="ru-RU" dirty="0"/>
              <a:t>жизни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счастье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 </a:t>
            </a:r>
            <a:r>
              <a:rPr lang="ru-RU" dirty="0"/>
              <a:t>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347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Добро </a:t>
            </a:r>
            <a:r>
              <a:rPr lang="ru-RU" sz="8000" dirty="0"/>
              <a:t>и </a:t>
            </a:r>
            <a:r>
              <a:rPr lang="ru-RU" sz="8000" dirty="0" smtClean="0"/>
              <a:t>зло</a:t>
            </a: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406" y="2317273"/>
            <a:ext cx="7014949" cy="4395151"/>
          </a:xfrm>
        </p:spPr>
        <p:txBody>
          <a:bodyPr/>
          <a:lstStyle/>
          <a:p>
            <a:r>
              <a:rPr lang="ru-RU" dirty="0"/>
              <a:t>Добро– категория этики, объединяющая все, имеющее положительное нравственное значение, отвечающее требованиям нравственности, служащее отграничению </a:t>
            </a:r>
            <a:r>
              <a:rPr lang="ru-RU" dirty="0" smtClean="0"/>
              <a:t>нравственного </a:t>
            </a:r>
            <a:r>
              <a:rPr lang="ru-RU" dirty="0"/>
              <a:t>от безнравственного, противостоящего злу</a:t>
            </a:r>
            <a:r>
              <a:rPr lang="ru-RU" dirty="0" smtClean="0"/>
              <a:t>.</a:t>
            </a:r>
          </a:p>
          <a:p>
            <a:r>
              <a:rPr lang="ru-RU" dirty="0"/>
              <a:t>Зло– категория этики, по своему содержанию противоположная добру, обобщенно выражающая представление о безнравственном, противоречащем требованиям морали, заслуживающем осуждения.</a:t>
            </a:r>
          </a:p>
        </p:txBody>
      </p:sp>
    </p:spTree>
    <p:extLst>
      <p:ext uri="{BB962C8B-B14F-4D97-AF65-F5344CB8AC3E}">
        <p14:creationId xmlns:p14="http://schemas.microsoft.com/office/powerpoint/2010/main" val="50778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Благо - 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389" y="1853248"/>
            <a:ext cx="8946541" cy="4195481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2800" b="1" dirty="0"/>
              <a:t>наиболее общая этическая категория, охватывающая все то, что имеет для человека и общества положительное значение и служит для удовлетворения их потребностей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3436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Справедливость - 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504" y="1752668"/>
            <a:ext cx="7795028" cy="4195481"/>
          </a:xfrm>
        </p:spPr>
        <p:txBody>
          <a:bodyPr/>
          <a:lstStyle/>
          <a:p>
            <a:r>
              <a:rPr lang="ru-RU" dirty="0"/>
              <a:t>Понятие о должном, содержащее в себе требование соответствия деяния и воздаяния: в частности, соответствия прав и обязанностей, труда и вознаграждения, заслуг и их признания, преступления и наказания, соответствия роли различных социальных слоёв, групп и индивидов в жизни общества и их социального положения в нём.</a:t>
            </a:r>
          </a:p>
        </p:txBody>
      </p:sp>
    </p:spTree>
    <p:extLst>
      <p:ext uri="{BB962C8B-B14F-4D97-AF65-F5344CB8AC3E}">
        <p14:creationId xmlns:p14="http://schemas.microsoft.com/office/powerpoint/2010/main" val="1651346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Совесть - </a:t>
            </a: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661" y="2052918"/>
            <a:ext cx="6960358" cy="4195481"/>
          </a:xfrm>
        </p:spPr>
        <p:txBody>
          <a:bodyPr/>
          <a:lstStyle/>
          <a:p>
            <a:r>
              <a:rPr lang="ru-RU" b="1" dirty="0"/>
              <a:t>способность личности самостоятельно формулировать собственные нравственные обязанности и реализовывать нравственный самоконтроль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Иными </a:t>
            </a:r>
            <a:r>
              <a:rPr lang="ru-RU" dirty="0"/>
              <a:t>словами, совесть – это глубокое осмысление и принятие в себе гражданского долга человека. Это моральный выбор человека в пользу того, чтобы совершать все поступки в своей жизни таким образом, чтобы это не нарушало интересов других людей, и даже более того – чтобы это помогало другим людям.</a:t>
            </a:r>
          </a:p>
        </p:txBody>
      </p:sp>
    </p:spTree>
    <p:extLst>
      <p:ext uri="{BB962C8B-B14F-4D97-AF65-F5344CB8AC3E}">
        <p14:creationId xmlns:p14="http://schemas.microsoft.com/office/powerpoint/2010/main" val="173715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Ответственность - 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561" y="1520655"/>
            <a:ext cx="7931505" cy="493473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категория этики, характеризующая </a:t>
            </a:r>
            <a:r>
              <a:rPr lang="ru-RU" sz="2400" dirty="0"/>
              <a:t>личность с точки зрения выполнения ею нравственных требований, соответствия ее моральной деятельности нравственному долгу.</a:t>
            </a:r>
          </a:p>
          <a:p>
            <a:r>
              <a:rPr lang="ru-RU" sz="2400" dirty="0"/>
              <a:t>Вопрос о нравственной ответственности предполагает учет целого ряда факторов: способен ли человек выполнять предписанные ему нравственные обязанности; правильно ли он их понял; должен ли он отвечать за последствия своих действий, на которые влияют внешние обстоятельства; может ли человек эти последствия предвидеть.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774923"/>
      </p:ext>
    </p:extLst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1.xml><?xml version="1.0" encoding="utf-8"?>
<a:theme xmlns:a="http://schemas.openxmlformats.org/drawingml/2006/main" name="10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2.xml><?xml version="1.0" encoding="utf-8"?>
<a:theme xmlns:a="http://schemas.openxmlformats.org/drawingml/2006/main" name="1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3.xml><?xml version="1.0" encoding="utf-8"?>
<a:theme xmlns:a="http://schemas.openxmlformats.org/drawingml/2006/main" name="12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4.xml><?xml version="1.0" encoding="utf-8"?>
<a:theme xmlns:a="http://schemas.openxmlformats.org/drawingml/2006/main" name="13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5.xml><?xml version="1.0" encoding="utf-8"?>
<a:theme xmlns:a="http://schemas.openxmlformats.org/drawingml/2006/main" name="14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2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3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4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6.xml><?xml version="1.0" encoding="utf-8"?>
<a:theme xmlns:a="http://schemas.openxmlformats.org/drawingml/2006/main" name="5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7.xml><?xml version="1.0" encoding="utf-8"?>
<a:theme xmlns:a="http://schemas.openxmlformats.org/drawingml/2006/main" name="6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8.xml><?xml version="1.0" encoding="utf-8"?>
<a:theme xmlns:a="http://schemas.openxmlformats.org/drawingml/2006/main" name="7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9.xml><?xml version="1.0" encoding="utf-8"?>
<a:theme xmlns:a="http://schemas.openxmlformats.org/drawingml/2006/main" name="8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580</Words>
  <Application>Microsoft Office PowerPoint</Application>
  <PresentationFormat>Широкоэкранный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14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Wingdings</vt:lpstr>
      <vt:lpstr>Wingdings 3</vt:lpstr>
      <vt:lpstr>Тема Office</vt:lpstr>
      <vt:lpstr>Ион</vt:lpstr>
      <vt:lpstr>2_Ион</vt:lpstr>
      <vt:lpstr>3_Ион</vt:lpstr>
      <vt:lpstr>4_Ион</vt:lpstr>
      <vt:lpstr>5_Ион</vt:lpstr>
      <vt:lpstr>6_Ион</vt:lpstr>
      <vt:lpstr>7_Ион</vt:lpstr>
      <vt:lpstr>8_Ион</vt:lpstr>
      <vt:lpstr>9_Ион</vt:lpstr>
      <vt:lpstr>10_Ион</vt:lpstr>
      <vt:lpstr>11_Ион</vt:lpstr>
      <vt:lpstr>12_Ион</vt:lpstr>
      <vt:lpstr>13_Ион</vt:lpstr>
      <vt:lpstr>14_Ион</vt:lpstr>
      <vt:lpstr>Категории этики</vt:lpstr>
      <vt:lpstr>Цель урока:</vt:lpstr>
      <vt:lpstr>Этика -  (греч. -- этос, «нрав, обычай»)</vt:lpstr>
      <vt:lpstr>Категории этики - </vt:lpstr>
      <vt:lpstr>Добро и зло </vt:lpstr>
      <vt:lpstr>Благо - </vt:lpstr>
      <vt:lpstr>Справедливость -  </vt:lpstr>
      <vt:lpstr>Совесть -  </vt:lpstr>
      <vt:lpstr>Ответственность -  </vt:lpstr>
      <vt:lpstr>Презентация PowerPoint</vt:lpstr>
      <vt:lpstr>Смысл жизни - </vt:lpstr>
      <vt:lpstr>Счастье - 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Категории этики</dc:title>
  <dc:creator>Екатерина</dc:creator>
  <cp:lastModifiedBy>Екатерина</cp:lastModifiedBy>
  <cp:revision>3</cp:revision>
  <dcterms:created xsi:type="dcterms:W3CDTF">2023-11-12T17:31:48Z</dcterms:created>
  <dcterms:modified xsi:type="dcterms:W3CDTF">2023-11-13T01:17:12Z</dcterms:modified>
</cp:coreProperties>
</file>