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A6BF1-79A4-4A62-8EAB-49C02D4C0933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854945-3577-419C-B214-BB3367DB9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88640"/>
            <a:ext cx="7818092" cy="56886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Garamond" pitchFamily="18" charset="0"/>
                <a:cs typeface="Arial" pitchFamily="34" charset="0"/>
              </a:rPr>
              <a:t>Урок </a:t>
            </a:r>
            <a:r>
              <a:rPr lang="ru-RU" dirty="0" smtClean="0">
                <a:latin typeface="Garamond" pitchFamily="18" charset="0"/>
                <a:cs typeface="Arial" pitchFamily="34" charset="0"/>
              </a:rPr>
              <a:t>этнической </a:t>
            </a:r>
            <a:r>
              <a:rPr lang="ru-RU" dirty="0" smtClean="0">
                <a:latin typeface="Garamond" pitchFamily="18" charset="0"/>
                <a:cs typeface="Arial" pitchFamily="34" charset="0"/>
              </a:rPr>
              <a:t>грамматики</a:t>
            </a:r>
            <a:br>
              <a:rPr lang="ru-RU" dirty="0" smtClean="0">
                <a:latin typeface="Garamond" pitchFamily="18" charset="0"/>
                <a:cs typeface="Arial" pitchFamily="34" charset="0"/>
              </a:rPr>
            </a:br>
            <a:r>
              <a:rPr lang="ru-RU" dirty="0" smtClean="0">
                <a:latin typeface="Garamond" pitchFamily="18" charset="0"/>
                <a:cs typeface="Arial" pitchFamily="34" charset="0"/>
              </a:rPr>
              <a:t>по </a:t>
            </a:r>
            <a:r>
              <a:rPr lang="ru-RU" dirty="0" smtClean="0">
                <a:latin typeface="Garamond" pitchFamily="18" charset="0"/>
                <a:cs typeface="Arial" pitchFamily="34" charset="0"/>
              </a:rPr>
              <a:t>теме:</a:t>
            </a:r>
            <a:br>
              <a:rPr lang="ru-RU" dirty="0" smtClean="0">
                <a:latin typeface="Garamond" pitchFamily="18" charset="0"/>
                <a:cs typeface="Arial" pitchFamily="34" charset="0"/>
              </a:rPr>
            </a:br>
            <a:r>
              <a:rPr lang="en-US" dirty="0" smtClean="0">
                <a:latin typeface="Garamond" pitchFamily="18" charset="0"/>
                <a:cs typeface="Arial" pitchFamily="34" charset="0"/>
              </a:rPr>
              <a:t>“</a:t>
            </a:r>
            <a:r>
              <a:rPr lang="ru-RU" dirty="0" smtClean="0">
                <a:latin typeface="Garamond" pitchFamily="18" charset="0"/>
                <a:cs typeface="Arial" pitchFamily="34" charset="0"/>
              </a:rPr>
              <a:t>Традиции, обычаи и национальная культура коренных народов Республики Саха (</a:t>
            </a:r>
            <a:r>
              <a:rPr lang="ru-RU" dirty="0" smtClean="0">
                <a:latin typeface="Garamond" pitchFamily="18" charset="0"/>
                <a:cs typeface="Arial" pitchFamily="34" charset="0"/>
              </a:rPr>
              <a:t>Якутия)</a:t>
            </a:r>
            <a:r>
              <a:rPr lang="en-US" dirty="0" smtClean="0">
                <a:latin typeface="Garamond" pitchFamily="18" charset="0"/>
                <a:cs typeface="Arial" pitchFamily="34" charset="0"/>
              </a:rPr>
              <a:t>”</a:t>
            </a:r>
            <a:r>
              <a:rPr lang="ru-RU" dirty="0" smtClean="0">
                <a:latin typeface="Garamond" pitchFamily="18" charset="0"/>
                <a:cs typeface="Arial" pitchFamily="34" charset="0"/>
              </a:rPr>
              <a:t/>
            </a:r>
            <a:br>
              <a:rPr lang="ru-RU" dirty="0" smtClean="0">
                <a:latin typeface="Garamond" pitchFamily="18" charset="0"/>
                <a:cs typeface="Arial" pitchFamily="34" charset="0"/>
              </a:rPr>
            </a:br>
            <a:r>
              <a:rPr lang="ru-RU" dirty="0" smtClean="0">
                <a:latin typeface="Garamond" pitchFamily="18" charset="0"/>
                <a:cs typeface="Arial" pitchFamily="34" charset="0"/>
              </a:rPr>
              <a:t>подготовила: Николаева Т.Б –учитель начальных классов</a:t>
            </a:r>
            <a:endParaRPr lang="ru-RU" dirty="0">
              <a:latin typeface="Garamond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/>
          <a:lstStyle/>
          <a:p>
            <a:r>
              <a:rPr lang="ru-RU" dirty="0" smtClean="0">
                <a:latin typeface="Book Antiqua" pitchFamily="18" charset="0"/>
              </a:rPr>
              <a:t>Балет</a:t>
            </a:r>
            <a:endParaRPr lang="ru-RU" dirty="0">
              <a:latin typeface="Book Antiqua" pitchFamily="18" charset="0"/>
            </a:endParaRPr>
          </a:p>
        </p:txBody>
      </p:sp>
      <p:pic>
        <p:nvPicPr>
          <p:cNvPr id="3074" name="Picture 2" descr="C:\Documents and Settings\Admin\Рабочий стол\111\37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70" y="0"/>
            <a:ext cx="2500330" cy="3359818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111\IMG_32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1071546"/>
            <a:ext cx="5072066" cy="4500594"/>
          </a:xfrm>
          <a:prstGeom prst="rect">
            <a:avLst/>
          </a:prstGeom>
          <a:noFill/>
        </p:spPr>
      </p:pic>
      <p:pic>
        <p:nvPicPr>
          <p:cNvPr id="3076" name="Picture 4" descr="C:\Documents and Settings\Admin\Рабочий стол\111\600p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3429000"/>
            <a:ext cx="4084939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dirty="0" smtClean="0"/>
              <a:t>Времена года Якутии</a:t>
            </a:r>
            <a:endParaRPr lang="ru-RU" dirty="0"/>
          </a:p>
        </p:txBody>
      </p:sp>
      <p:pic>
        <p:nvPicPr>
          <p:cNvPr id="1026" name="Picture 2" descr="C:\Documents and Settings\Admin\Мои документы\Мои рисунки\Рисунок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071546"/>
            <a:ext cx="7370763" cy="5529263"/>
          </a:xfrm>
          <a:prstGeom prst="rect">
            <a:avLst/>
          </a:prstGeom>
          <a:noFill/>
        </p:spPr>
      </p:pic>
    </p:spTree>
  </p:cSld>
  <p:clrMapOvr>
    <a:masterClrMapping/>
  </p:clrMapOvr>
  <p:transition advTm="628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2000"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357166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Garamond" pitchFamily="18" charset="0"/>
              </a:rPr>
              <a:t>Чайнворд</a:t>
            </a:r>
            <a:endParaRPr lang="ru-RU" sz="3200" dirty="0">
              <a:solidFill>
                <a:schemeClr val="bg1"/>
              </a:solidFill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" y="2071678"/>
            <a:ext cx="9144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Какой праздник имел тесную связь со скотоводческим </a:t>
            </a:r>
          </a:p>
          <a:p>
            <a:pPr marL="342900" indent="-342900"/>
            <a:r>
              <a:rPr lang="ru-RU" sz="2800" dirty="0" smtClean="0">
                <a:solidFill>
                  <a:schemeClr val="bg1"/>
                </a:solidFill>
              </a:rPr>
              <a:t>хозяйством?</a:t>
            </a:r>
          </a:p>
          <a:p>
            <a:pPr marL="342900" indent="-342900"/>
            <a:r>
              <a:rPr lang="ru-RU" sz="2800" dirty="0" smtClean="0">
                <a:solidFill>
                  <a:schemeClr val="bg1"/>
                </a:solidFill>
              </a:rPr>
              <a:t>2. Глаз какого животного опускали в прорубь или зарывали в землю из почтения?</a:t>
            </a:r>
          </a:p>
          <a:p>
            <a:pPr marL="342900" indent="-342900"/>
            <a:r>
              <a:rPr lang="ru-RU" sz="2800" dirty="0" smtClean="0">
                <a:solidFill>
                  <a:schemeClr val="bg1"/>
                </a:solidFill>
              </a:rPr>
              <a:t>3. Как назывался напиток, который был главным угощением на празднике?</a:t>
            </a:r>
          </a:p>
          <a:p>
            <a:pPr marL="342900" indent="-342900"/>
            <a:r>
              <a:rPr lang="ru-RU" sz="2800" dirty="0" smtClean="0">
                <a:solidFill>
                  <a:schemeClr val="bg1"/>
                </a:solidFill>
              </a:rPr>
              <a:t>4. Как назывались существа, обитатели злых духов?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357166"/>
            <a:ext cx="735811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Garamond" pitchFamily="18" charset="0"/>
              </a:rPr>
              <a:t>Ты широка, ты велика Якутия.</a:t>
            </a:r>
          </a:p>
          <a:p>
            <a:r>
              <a:rPr lang="ru-RU" sz="3200" dirty="0" smtClean="0">
                <a:latin typeface="Garamond" pitchFamily="18" charset="0"/>
              </a:rPr>
              <a:t>В недрах твоих спят облака Якутии,</a:t>
            </a:r>
          </a:p>
          <a:p>
            <a:r>
              <a:rPr lang="ru-RU" sz="3200" dirty="0" smtClean="0">
                <a:latin typeface="Garamond" pitchFamily="18" charset="0"/>
              </a:rPr>
              <a:t>В дымку снегов как в белый мех закутана,</a:t>
            </a:r>
          </a:p>
          <a:p>
            <a:r>
              <a:rPr lang="ru-RU" sz="3200" dirty="0" smtClean="0">
                <a:latin typeface="Garamond" pitchFamily="18" charset="0"/>
              </a:rPr>
              <a:t>Ты для меня красивей всех, Якутия.</a:t>
            </a:r>
          </a:p>
          <a:p>
            <a:r>
              <a:rPr lang="ru-RU" sz="3200" dirty="0" smtClean="0">
                <a:latin typeface="Garamond" pitchFamily="18" charset="0"/>
              </a:rPr>
              <a:t>Бродит олень в тундре твоей, Якутия.</a:t>
            </a:r>
          </a:p>
          <a:p>
            <a:r>
              <a:rPr lang="ru-RU" sz="3200" dirty="0" smtClean="0">
                <a:latin typeface="Garamond" pitchFamily="18" charset="0"/>
              </a:rPr>
              <a:t>Машет тебе стаи гусей, Якутия</a:t>
            </a:r>
          </a:p>
          <a:p>
            <a:r>
              <a:rPr lang="ru-RU" sz="3200" dirty="0" smtClean="0">
                <a:latin typeface="Garamond" pitchFamily="18" charset="0"/>
              </a:rPr>
              <a:t>Соболя след в тайгу ведет запуганный.</a:t>
            </a:r>
          </a:p>
          <a:p>
            <a:r>
              <a:rPr lang="ru-RU" sz="3200" dirty="0" smtClean="0">
                <a:latin typeface="Garamond" pitchFamily="18" charset="0"/>
              </a:rPr>
              <a:t>Тает весной твой синий лёд, Якутия.</a:t>
            </a:r>
          </a:p>
          <a:p>
            <a:r>
              <a:rPr lang="ru-RU" sz="3200" dirty="0" smtClean="0">
                <a:latin typeface="Garamond" pitchFamily="18" charset="0"/>
              </a:rPr>
              <a:t>Сердце твоё – чистый алмаз, Якутия</a:t>
            </a:r>
          </a:p>
          <a:p>
            <a:r>
              <a:rPr lang="ru-RU" sz="3200" dirty="0" smtClean="0">
                <a:latin typeface="Garamond" pitchFamily="18" charset="0"/>
              </a:rPr>
              <a:t>В песнях звенеть будет не раз, Якутия</a:t>
            </a:r>
          </a:p>
          <a:p>
            <a:r>
              <a:rPr lang="ru-RU" sz="3200" dirty="0" smtClean="0">
                <a:latin typeface="Garamond" pitchFamily="18" charset="0"/>
              </a:rPr>
              <a:t>Мерзнет земля насквозь пургой продутая,</a:t>
            </a:r>
          </a:p>
          <a:p>
            <a:r>
              <a:rPr lang="ru-RU" sz="3200" dirty="0" smtClean="0">
                <a:latin typeface="Garamond" pitchFamily="18" charset="0"/>
              </a:rPr>
              <a:t>Но не ищу земли другой, Якутия.</a:t>
            </a:r>
            <a:endParaRPr lang="ru-RU" sz="3200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221457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Garamond" pitchFamily="18" charset="0"/>
              </a:rPr>
              <a:t>Цель: Познакомить с обычаями, традициями и национальной культурой коренных народов Республики Саха (Якутия)</a:t>
            </a:r>
            <a:endParaRPr lang="ru-RU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429132"/>
            <a:ext cx="8286808" cy="22145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aramond" pitchFamily="18" charset="0"/>
              </a:rPr>
              <a:t>Жрец Айыы-Ойууна (белый шаман) возносил перед огнём благодарность, хвалу и молитву небожителям и духам природы</a:t>
            </a:r>
            <a:endParaRPr lang="ru-RU" dirty="0">
              <a:latin typeface="Garamond" pitchFamily="18" charset="0"/>
            </a:endParaRPr>
          </a:p>
        </p:txBody>
      </p:sp>
      <p:pic>
        <p:nvPicPr>
          <p:cNvPr id="4" name="Содержимое 3" descr="2012-03-27_18091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57290" y="0"/>
            <a:ext cx="6115050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72008"/>
            <a:ext cx="8286808" cy="214314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rgbClr val="FFFF00"/>
                </a:solidFill>
              </a:rPr>
              <a:t>Олонхо - древний героический эпос народа саха, величайший памятник устного народного творчества, в яркой художественной форме отражающий образ жизни, нравственные принципы, обычаи, историю и мировоззрение древнего народа-саха, выражающее торжество добра, гуманизма, гармонии Духа, Человека, Природы. Олонхо передавалось из уст в уста, его хранителями и носителями были сказители-олонхосуты, они были особо почитаемыми и уважаемыми людьми. Олонхосуты были самыми долгожданными и почетными гостями праздника Ысыаха. На празднике денно и нощно слушали олонхо, устраивались состязания онхосутов</a:t>
            </a:r>
            <a:r>
              <a:rPr lang="ru-RU" sz="1800" dirty="0">
                <a:solidFill>
                  <a:srgbClr val="00B0F0"/>
                </a:solidFill>
              </a:rPr>
              <a:t>.</a:t>
            </a:r>
            <a:r>
              <a:rPr lang="ru-RU" sz="2000" dirty="0">
                <a:solidFill>
                  <a:srgbClr val="00B0F0"/>
                </a:solidFill>
              </a:rPr>
              <a:t> </a:t>
            </a:r>
          </a:p>
        </p:txBody>
      </p:sp>
      <p:pic>
        <p:nvPicPr>
          <p:cNvPr id="4" name="Содержимое 3" descr="1245851468_67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00166" y="0"/>
            <a:ext cx="6357982" cy="42386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4493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143108" y="500042"/>
            <a:ext cx="6592850" cy="3286124"/>
          </a:xfrm>
        </p:spPr>
      </p:pic>
      <p:pic>
        <p:nvPicPr>
          <p:cNvPr id="7" name="Содержимое 6" descr="exo-ykt_ru_2360b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14282" y="3429000"/>
            <a:ext cx="3429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29132"/>
            <a:ext cx="8229600" cy="242886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99FF99"/>
                </a:solidFill>
                <a:latin typeface="Garamond" pitchFamily="18" charset="0"/>
              </a:rPr>
              <a:t>Круговой танец </a:t>
            </a:r>
            <a:r>
              <a:rPr lang="ru-RU" sz="2700" b="1" dirty="0">
                <a:solidFill>
                  <a:srgbClr val="99FF99"/>
                </a:solidFill>
                <a:latin typeface="Garamond" pitchFamily="18" charset="0"/>
              </a:rPr>
              <a:t>осуохай</a:t>
            </a:r>
            <a:r>
              <a:rPr lang="ru-RU" sz="2700" dirty="0">
                <a:solidFill>
                  <a:srgbClr val="99FF99"/>
                </a:solidFill>
                <a:latin typeface="Garamond" pitchFamily="18" charset="0"/>
              </a:rPr>
              <a:t> символизирует замкнутый жизненный круг. Танцующие, двигаясь по ходу солнца, как бы совершают круговорот по времени и пространстве. Участники праздника, взявшись за руки, чувствуют положительную биоэнергию друг друга, восприятия красоты и самовыражения человека</a:t>
            </a:r>
            <a:r>
              <a:rPr lang="ru-RU" dirty="0">
                <a:solidFill>
                  <a:srgbClr val="99FF99"/>
                </a:solidFill>
                <a:latin typeface="Garamond" pitchFamily="18" charset="0"/>
              </a:rPr>
              <a:t>.</a:t>
            </a:r>
          </a:p>
        </p:txBody>
      </p:sp>
      <p:pic>
        <p:nvPicPr>
          <p:cNvPr id="5" name="Содержимое 4" descr="1245851494_13191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00166" y="1"/>
            <a:ext cx="6000792" cy="43576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Олонхо – это важная часть духовной культуры якутов. Любое олонхо представляет собой богатырский эпос. В нём изображается добро – с одной стороны, а зло - с другой.</a:t>
            </a:r>
            <a:endParaRPr lang="ru-RU" sz="2800" dirty="0">
              <a:latin typeface="Garamond" pitchFamily="18" charset="0"/>
            </a:endParaRPr>
          </a:p>
        </p:txBody>
      </p:sp>
      <p:pic>
        <p:nvPicPr>
          <p:cNvPr id="5" name="Содержимое 4" descr="images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500034" y="2071654"/>
            <a:ext cx="3388087" cy="4786346"/>
          </a:xfrm>
        </p:spPr>
      </p:pic>
      <p:pic>
        <p:nvPicPr>
          <p:cNvPr id="6" name="Содержимое 5" descr="d_2_b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786314" y="2071654"/>
            <a:ext cx="3591401" cy="478634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3378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357157" y="2428868"/>
            <a:ext cx="3667131" cy="4429132"/>
          </a:xfrm>
        </p:spPr>
      </p:pic>
      <p:pic>
        <p:nvPicPr>
          <p:cNvPr id="7" name="Содержимое 6" descr="IMG_3379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572000" y="2428868"/>
            <a:ext cx="3714776" cy="4429132"/>
          </a:xfrm>
        </p:spPr>
      </p:pic>
      <p:pic>
        <p:nvPicPr>
          <p:cNvPr id="1026" name="Picture 2" descr="C:\Documents and Settings\Admin\Рабочий стол\111\IMG_337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0"/>
            <a:ext cx="3993388" cy="29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42910" y="1"/>
            <a:ext cx="7772400" cy="12144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Garamond" pitchFamily="18" charset="0"/>
              </a:rPr>
              <a:t>Декоративно-прикладное искусство</a:t>
            </a:r>
            <a:endParaRPr lang="ru-RU" dirty="0">
              <a:latin typeface="Garamond" pitchFamily="18" charset="0"/>
            </a:endParaRPr>
          </a:p>
        </p:txBody>
      </p:sp>
      <p:pic>
        <p:nvPicPr>
          <p:cNvPr id="8" name="Содержимое 7" descr="kor_24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0" y="1285875"/>
            <a:ext cx="2500313" cy="2500313"/>
          </a:xfrm>
        </p:spPr>
      </p:pic>
      <p:pic>
        <p:nvPicPr>
          <p:cNvPr id="9" name="Содержимое 8" descr="p1030314.jpg"/>
          <p:cNvPicPr>
            <a:picLocks noGrp="1" noChangeAspect="1"/>
          </p:cNvPicPr>
          <p:nvPr>
            <p:ph sz="half" idx="4294967295"/>
          </p:nvPr>
        </p:nvPicPr>
        <p:blipFill>
          <a:blip r:embed="rId4"/>
          <a:stretch>
            <a:fillRect/>
          </a:stretch>
        </p:blipFill>
        <p:spPr>
          <a:xfrm>
            <a:off x="2643174" y="1285860"/>
            <a:ext cx="3143250" cy="2368550"/>
          </a:xfrm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0" y="4071942"/>
            <a:ext cx="2786050" cy="1214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Garamond" pitchFamily="18" charset="0"/>
                <a:ea typeface="+mj-ea"/>
                <a:cs typeface="+mj-cs"/>
              </a:rPr>
              <a:t>Резьба по дереву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2" name="Заголовок 4"/>
          <p:cNvSpPr txBox="1">
            <a:spLocks/>
          </p:cNvSpPr>
          <p:nvPr/>
        </p:nvSpPr>
        <p:spPr>
          <a:xfrm>
            <a:off x="2786050" y="4071942"/>
            <a:ext cx="2928958" cy="1214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latin typeface="Garamond" pitchFamily="18" charset="0"/>
                <a:ea typeface="+mj-ea"/>
                <a:cs typeface="+mj-cs"/>
              </a:rPr>
              <a:t>Резьба по кости 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+mj-ea"/>
              <a:cs typeface="+mj-cs"/>
            </a:endParaRPr>
          </a:p>
        </p:txBody>
      </p:sp>
      <p:pic>
        <p:nvPicPr>
          <p:cNvPr id="2050" name="Picture 2" descr="C:\Documents and Settings\Admin\Рабочий стол\111\00021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857232"/>
            <a:ext cx="2428892" cy="226976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111\biser.info_3300_vyshivka-dl-a-sumochek._1240887255.previe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3214686"/>
            <a:ext cx="2428892" cy="2250289"/>
          </a:xfrm>
          <a:prstGeom prst="rect">
            <a:avLst/>
          </a:prstGeom>
          <a:noFill/>
        </p:spPr>
      </p:pic>
      <p:sp>
        <p:nvSpPr>
          <p:cNvPr id="15" name="Заголовок 4"/>
          <p:cNvSpPr txBox="1">
            <a:spLocks/>
          </p:cNvSpPr>
          <p:nvPr/>
        </p:nvSpPr>
        <p:spPr>
          <a:xfrm>
            <a:off x="6072198" y="5214950"/>
            <a:ext cx="2500330" cy="1214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+mj-ea"/>
                <a:cs typeface="+mj-cs"/>
              </a:rPr>
              <a:t>Вышивка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312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Урок этнической грамматики по теме: “Традиции, обычаи и национальная культура коренных народов Республики Саха (Якутия)” подготовила: Николаева Т.Б –учитель начальных классов</vt:lpstr>
      <vt:lpstr>Цель: Познакомить с обычаями, традициями и национальной культурой коренных народов Республики Саха (Якутия)</vt:lpstr>
      <vt:lpstr>Жрец Айыы-Ойууна (белый шаман) возносил перед огнём благодарность, хвалу и молитву небожителям и духам природы</vt:lpstr>
      <vt:lpstr>Олонхо - древний героический эпос народа саха, величайший памятник устного народного творчества, в яркой художественной форме отражающий образ жизни, нравственные принципы, обычаи, историю и мировоззрение древнего народа-саха, выражающее торжество добра, гуманизма, гармонии Духа, Человека, Природы. Олонхо передавалось из уст в уста, его хранителями и носителями были сказители-олонхосуты, они были особо почитаемыми и уважаемыми людьми. Олонхосуты были самыми долгожданными и почетными гостями праздника Ысыаха. На празднике денно и нощно слушали олонхо, устраивались состязания онхосутов. </vt:lpstr>
      <vt:lpstr>Презентация PowerPoint</vt:lpstr>
      <vt:lpstr>Круговой танец осуохай символизирует замкнутый жизненный круг. Танцующие, двигаясь по ходу солнца, как бы совершают круговорот по времени и пространстве. Участники праздника, взявшись за руки, чувствуют положительную биоэнергию друг друга, восприятия красоты и самовыражения человека.</vt:lpstr>
      <vt:lpstr>Олонхо – это важная часть духовной культуры якутов. Любое олонхо представляет собой богатырский эпос. В нём изображается добро – с одной стороны, а зло - с другой.</vt:lpstr>
      <vt:lpstr>Презентация PowerPoint</vt:lpstr>
      <vt:lpstr>Декоративно-прикладное искусство</vt:lpstr>
      <vt:lpstr>Балет</vt:lpstr>
      <vt:lpstr>Времена года Якутии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этической грамматики “Развитие” по теме: “Традиции, обычаи и национальная культура коренных народов Республики Саха (Якутия)”</dc:title>
  <dc:creator>Admin</dc:creator>
  <cp:lastModifiedBy>Секретарь</cp:lastModifiedBy>
  <cp:revision>6</cp:revision>
  <dcterms:created xsi:type="dcterms:W3CDTF">2012-04-08T07:26:15Z</dcterms:created>
  <dcterms:modified xsi:type="dcterms:W3CDTF">2023-11-13T02:13:12Z</dcterms:modified>
</cp:coreProperties>
</file>