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31"/>
  </p:notesMasterIdLst>
  <p:sldIdLst>
    <p:sldId id="817" r:id="rId2"/>
    <p:sldId id="819" r:id="rId3"/>
    <p:sldId id="820" r:id="rId4"/>
    <p:sldId id="818" r:id="rId5"/>
    <p:sldId id="824" r:id="rId6"/>
    <p:sldId id="829" r:id="rId7"/>
    <p:sldId id="830" r:id="rId8"/>
    <p:sldId id="831" r:id="rId9"/>
    <p:sldId id="832" r:id="rId10"/>
    <p:sldId id="833" r:id="rId11"/>
    <p:sldId id="821" r:id="rId12"/>
    <p:sldId id="799" r:id="rId13"/>
    <p:sldId id="774" r:id="rId14"/>
    <p:sldId id="773" r:id="rId15"/>
    <p:sldId id="834" r:id="rId16"/>
    <p:sldId id="835" r:id="rId17"/>
    <p:sldId id="848" r:id="rId18"/>
    <p:sldId id="801" r:id="rId19"/>
    <p:sldId id="852" r:id="rId20"/>
    <p:sldId id="839" r:id="rId21"/>
    <p:sldId id="853" r:id="rId22"/>
    <p:sldId id="847" r:id="rId23"/>
    <p:sldId id="854" r:id="rId24"/>
    <p:sldId id="855" r:id="rId25"/>
    <p:sldId id="327" r:id="rId26"/>
    <p:sldId id="813" r:id="rId27"/>
    <p:sldId id="814" r:id="rId28"/>
    <p:sldId id="815" r:id="rId29"/>
    <p:sldId id="816" r:id="rId3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Пользователь" initials="П" lastIdx="1" clrIdx="0">
    <p:extLst>
      <p:ext uri="{19B8F6BF-5375-455C-9EA6-DF929625EA0E}">
        <p15:presenceInfo xmlns:p15="http://schemas.microsoft.com/office/powerpoint/2012/main" userId="Пользователь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F0D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750" autoAdjust="0"/>
    <p:restoredTop sz="94674" autoAdjust="0"/>
  </p:normalViewPr>
  <p:slideViewPr>
    <p:cSldViewPr snapToGrid="0">
      <p:cViewPr varScale="1">
        <p:scale>
          <a:sx n="74" d="100"/>
          <a:sy n="74" d="100"/>
        </p:scale>
        <p:origin x="63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2FAB48-5E05-4B00-A07F-41A66BA87F09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2FD2BA-B09C-4B69-8D4C-BEEA4280D7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26721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05417-94DD-4935-AFD8-1090D1522E0D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68452-ACF3-4494-92F6-5C86709920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24795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05417-94DD-4935-AFD8-1090D1522E0D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68452-ACF3-4494-92F6-5C86709920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95123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05417-94DD-4935-AFD8-1090D1522E0D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68452-ACF3-4494-92F6-5C86709920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62921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05417-94DD-4935-AFD8-1090D1522E0D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68452-ACF3-4494-92F6-5C867099200F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767184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05417-94DD-4935-AFD8-1090D1522E0D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68452-ACF3-4494-92F6-5C86709920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03718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05417-94DD-4935-AFD8-1090D1522E0D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68452-ACF3-4494-92F6-5C86709920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1408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05417-94DD-4935-AFD8-1090D1522E0D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68452-ACF3-4494-92F6-5C86709920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01928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05417-94DD-4935-AFD8-1090D1522E0D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68452-ACF3-4494-92F6-5C86709920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95205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05417-94DD-4935-AFD8-1090D1522E0D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68452-ACF3-4494-92F6-5C86709920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62316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05417-94DD-4935-AFD8-1090D1522E0D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68452-ACF3-4494-92F6-5C86709920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53773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05417-94DD-4935-AFD8-1090D1522E0D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68452-ACF3-4494-92F6-5C86709920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7298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05417-94DD-4935-AFD8-1090D1522E0D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68452-ACF3-4494-92F6-5C86709920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93901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05417-94DD-4935-AFD8-1090D1522E0D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68452-ACF3-4494-92F6-5C86709920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29439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05417-94DD-4935-AFD8-1090D1522E0D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68452-ACF3-4494-92F6-5C86709920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2902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05417-94DD-4935-AFD8-1090D1522E0D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68452-ACF3-4494-92F6-5C86709920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0206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05417-94DD-4935-AFD8-1090D1522E0D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68452-ACF3-4494-92F6-5C86709920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1308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05417-94DD-4935-AFD8-1090D1522E0D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668452-ACF3-4494-92F6-5C86709920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83500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A4805417-94DD-4935-AFD8-1090D1522E0D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668452-ACF3-4494-92F6-5C86709920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101030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  <p:sldLayoutId id="2147483768" r:id="rId12"/>
    <p:sldLayoutId id="2147483769" r:id="rId13"/>
    <p:sldLayoutId id="2147483770" r:id="rId14"/>
    <p:sldLayoutId id="2147483771" r:id="rId15"/>
    <p:sldLayoutId id="2147483772" r:id="rId16"/>
    <p:sldLayoutId id="2147483773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4839520-42C9-D89F-7E99-28DE787491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9193" y="347729"/>
            <a:ext cx="8557892" cy="4868214"/>
          </a:xfrm>
        </p:spPr>
        <p:txBody>
          <a:bodyPr/>
          <a:lstStyle/>
          <a:p>
            <a:r>
              <a:rPr lang="ru-RU" sz="6600" dirty="0"/>
              <a:t>СКЕЛЕТ ЧЕЛОВЕКА, СТРОЕНИЕ ЕГО </a:t>
            </a:r>
            <a:br>
              <a:rPr lang="ru-RU" sz="6600" dirty="0"/>
            </a:br>
            <a:r>
              <a:rPr lang="ru-RU" sz="6600" dirty="0"/>
              <a:t>ОТДЕЛОВ И </a:t>
            </a:r>
            <a:br>
              <a:rPr lang="ru-RU" sz="6600" dirty="0"/>
            </a:br>
            <a:r>
              <a:rPr lang="ru-RU" sz="6600" dirty="0"/>
              <a:t>ФУНКЦИИ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9B1831F-CCDA-1BAF-CB49-2C1B3AEFFCF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9192" y="5634681"/>
            <a:ext cx="4190451" cy="1086237"/>
          </a:xfrm>
        </p:spPr>
        <p:txBody>
          <a:bodyPr>
            <a:normAutofit/>
          </a:bodyPr>
          <a:lstStyle/>
          <a:p>
            <a:endParaRPr lang="ru-RU" dirty="0"/>
          </a:p>
          <a:p>
            <a:pPr algn="ctr"/>
            <a:r>
              <a:rPr lang="ru-RU" sz="3600" dirty="0"/>
              <a:t>Параграф 16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FEFC165-8A56-7397-B3C5-B87A7B77D1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4097" y="0"/>
            <a:ext cx="3044469" cy="6858000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EE7271F-BA0E-5AA4-BDA2-A43B7F979F53}"/>
              </a:ext>
            </a:extLst>
          </p:cNvPr>
          <p:cNvSpPr txBox="1"/>
          <p:nvPr/>
        </p:nvSpPr>
        <p:spPr>
          <a:xfrm>
            <a:off x="4636655" y="5716134"/>
            <a:ext cx="429042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Учитель биологии МБОУ «СШ №1» </a:t>
            </a:r>
          </a:p>
          <a:p>
            <a:pPr algn="ctr"/>
            <a:r>
              <a:rPr lang="ru-RU" dirty="0"/>
              <a:t>г. Вилючинск Камчатский край</a:t>
            </a:r>
          </a:p>
          <a:p>
            <a:pPr algn="ctr"/>
            <a:r>
              <a:rPr lang="ru-RU" dirty="0"/>
              <a:t>Рудная Евгения Викторовна</a:t>
            </a:r>
          </a:p>
        </p:txBody>
      </p:sp>
    </p:spTree>
    <p:extLst>
      <p:ext uri="{BB962C8B-B14F-4D97-AF65-F5344CB8AC3E}">
        <p14:creationId xmlns:p14="http://schemas.microsoft.com/office/powerpoint/2010/main" val="42499334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B8DF328-D2FC-DF07-E6B8-DB397567441B}"/>
              </a:ext>
            </a:extLst>
          </p:cNvPr>
          <p:cNvSpPr txBox="1"/>
          <p:nvPr/>
        </p:nvSpPr>
        <p:spPr>
          <a:xfrm>
            <a:off x="441267" y="502278"/>
            <a:ext cx="9436829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/>
              <a:t>ПОВТОРЕНИЕ</a:t>
            </a:r>
          </a:p>
          <a:p>
            <a:pPr algn="ctr"/>
            <a:endParaRPr lang="ru-RU" sz="3600" dirty="0"/>
          </a:p>
          <a:p>
            <a:pPr algn="ctr"/>
            <a:r>
              <a:rPr lang="ru-RU" sz="3600" dirty="0"/>
              <a:t>9. Твердость костей обеспечивается благодаря наличию в них </a:t>
            </a:r>
          </a:p>
          <a:p>
            <a:pPr algn="ctr"/>
            <a:endParaRPr lang="ru-RU" sz="3600" dirty="0"/>
          </a:p>
          <a:p>
            <a:pPr algn="ctr"/>
            <a:r>
              <a:rPr lang="ru-RU" sz="3600" dirty="0"/>
              <a:t>1)  минеральных солей</a:t>
            </a:r>
          </a:p>
          <a:p>
            <a:pPr algn="ctr"/>
            <a:r>
              <a:rPr lang="ru-RU" sz="3600" dirty="0"/>
              <a:t>2)  углеводов</a:t>
            </a:r>
          </a:p>
          <a:p>
            <a:pPr algn="ctr"/>
            <a:r>
              <a:rPr lang="ru-RU" sz="3600" dirty="0"/>
              <a:t>3)  жиров</a:t>
            </a:r>
          </a:p>
          <a:p>
            <a:pPr algn="ctr"/>
            <a:r>
              <a:rPr lang="ru-RU" sz="3600" dirty="0"/>
              <a:t>4)  белков</a:t>
            </a:r>
          </a:p>
        </p:txBody>
      </p:sp>
    </p:spTree>
    <p:extLst>
      <p:ext uri="{BB962C8B-B14F-4D97-AF65-F5344CB8AC3E}">
        <p14:creationId xmlns:p14="http://schemas.microsoft.com/office/powerpoint/2010/main" val="26455591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B8DF328-D2FC-DF07-E6B8-DB397567441B}"/>
              </a:ext>
            </a:extLst>
          </p:cNvPr>
          <p:cNvSpPr txBox="1"/>
          <p:nvPr/>
        </p:nvSpPr>
        <p:spPr>
          <a:xfrm>
            <a:off x="308639" y="128791"/>
            <a:ext cx="11574722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/>
              <a:t>ПОВТОРЕНИЕ</a:t>
            </a:r>
          </a:p>
          <a:p>
            <a:pPr algn="ctr"/>
            <a:endParaRPr lang="ru-RU" sz="3600" dirty="0"/>
          </a:p>
          <a:p>
            <a:pPr algn="ctr"/>
            <a:r>
              <a:rPr lang="ru-RU" sz="3600" dirty="0"/>
              <a:t>10. Что из перечисленного характерно для скелета человека? (3 из 6)</a:t>
            </a:r>
          </a:p>
          <a:p>
            <a:pPr algn="ctr"/>
            <a:endParaRPr lang="ru-RU" sz="3600" dirty="0"/>
          </a:p>
          <a:p>
            <a:pPr algn="ctr"/>
            <a:r>
              <a:rPr lang="ru-RU" sz="3600" dirty="0"/>
              <a:t>1)  сводчатая стопа</a:t>
            </a:r>
          </a:p>
          <a:p>
            <a:pPr algn="ctr"/>
            <a:r>
              <a:rPr lang="ru-RU" sz="3600" dirty="0"/>
              <a:t>2)  прямой позвоночник без изгибов</a:t>
            </a:r>
          </a:p>
          <a:p>
            <a:pPr algn="ctr"/>
            <a:r>
              <a:rPr lang="ru-RU" sz="3600" dirty="0"/>
              <a:t>3)позвоночник с </a:t>
            </a:r>
            <a:r>
              <a:rPr lang="en-US" sz="3600" dirty="0"/>
              <a:t>S</a:t>
            </a:r>
            <a:r>
              <a:rPr lang="ru-RU" sz="3600" dirty="0"/>
              <a:t>-образным изгибом</a:t>
            </a:r>
          </a:p>
          <a:p>
            <a:pPr algn="ctr"/>
            <a:r>
              <a:rPr lang="ru-RU" sz="3600" dirty="0"/>
              <a:t>4) широкий чашевидный пояс нижних конечностей</a:t>
            </a:r>
          </a:p>
          <a:p>
            <a:pPr algn="ctr"/>
            <a:r>
              <a:rPr lang="ru-RU" sz="3600" dirty="0"/>
              <a:t>5) сжатая с боков грудная клетка</a:t>
            </a:r>
          </a:p>
          <a:p>
            <a:pPr algn="ctr"/>
            <a:r>
              <a:rPr lang="ru-RU" sz="3600" dirty="0"/>
              <a:t>6) массивные челюсти</a:t>
            </a:r>
          </a:p>
        </p:txBody>
      </p:sp>
    </p:spTree>
    <p:extLst>
      <p:ext uri="{BB962C8B-B14F-4D97-AF65-F5344CB8AC3E}">
        <p14:creationId xmlns:p14="http://schemas.microsoft.com/office/powerpoint/2010/main" val="28629479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E26E12D-C36B-A4B5-74BE-60BC025C03ED}"/>
              </a:ext>
            </a:extLst>
          </p:cNvPr>
          <p:cNvSpPr txBox="1"/>
          <p:nvPr/>
        </p:nvSpPr>
        <p:spPr>
          <a:xfrm>
            <a:off x="360607" y="229541"/>
            <a:ext cx="100326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/>
              <a:t>Скелет человека= </a:t>
            </a:r>
            <a:r>
              <a:rPr lang="ru-RU" sz="3600" dirty="0" err="1"/>
              <a:t>кости+соединяющие</a:t>
            </a:r>
            <a:r>
              <a:rPr lang="ru-RU" sz="3600" dirty="0"/>
              <a:t> их связки и хрящи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556A619-97D3-8354-6CAE-66D2FB123018}"/>
              </a:ext>
            </a:extLst>
          </p:cNvPr>
          <p:cNvSpPr txBox="1"/>
          <p:nvPr/>
        </p:nvSpPr>
        <p:spPr>
          <a:xfrm>
            <a:off x="0" y="2498501"/>
            <a:ext cx="38894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/>
              <a:t>скелет головы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A360710-17BA-EF25-7173-386EF0A886E3}"/>
              </a:ext>
            </a:extLst>
          </p:cNvPr>
          <p:cNvSpPr txBox="1"/>
          <p:nvPr/>
        </p:nvSpPr>
        <p:spPr>
          <a:xfrm>
            <a:off x="3760632" y="2359607"/>
            <a:ext cx="41985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/>
              <a:t>скелет туловища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1BC7BC5-A33B-E070-794D-472D47454F56}"/>
              </a:ext>
            </a:extLst>
          </p:cNvPr>
          <p:cNvSpPr txBox="1"/>
          <p:nvPr/>
        </p:nvSpPr>
        <p:spPr>
          <a:xfrm>
            <a:off x="7838942" y="2021817"/>
            <a:ext cx="419851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/>
              <a:t>скелет конечностей</a:t>
            </a:r>
          </a:p>
        </p:txBody>
      </p:sp>
      <p:cxnSp>
        <p:nvCxnSpPr>
          <p:cNvPr id="10" name="Прямая со стрелкой 9">
            <a:extLst>
              <a:ext uri="{FF2B5EF4-FFF2-40B4-BE49-F238E27FC236}">
                <a16:creationId xmlns:a16="http://schemas.microsoft.com/office/drawing/2014/main" id="{FACB6FD3-BCA8-ADB8-037F-A4EAE0088B0B}"/>
              </a:ext>
            </a:extLst>
          </p:cNvPr>
          <p:cNvCxnSpPr/>
          <p:nvPr/>
        </p:nvCxnSpPr>
        <p:spPr>
          <a:xfrm flipH="1">
            <a:off x="2498501" y="1715484"/>
            <a:ext cx="2060620" cy="78301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>
            <a:extLst>
              <a:ext uri="{FF2B5EF4-FFF2-40B4-BE49-F238E27FC236}">
                <a16:creationId xmlns:a16="http://schemas.microsoft.com/office/drawing/2014/main" id="{2DA6F083-4208-B44A-F18C-9CA5B7F00395}"/>
              </a:ext>
            </a:extLst>
          </p:cNvPr>
          <p:cNvCxnSpPr/>
          <p:nvPr/>
        </p:nvCxnSpPr>
        <p:spPr>
          <a:xfrm>
            <a:off x="7044744" y="1715484"/>
            <a:ext cx="1648495" cy="78301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>
            <a:extLst>
              <a:ext uri="{FF2B5EF4-FFF2-40B4-BE49-F238E27FC236}">
                <a16:creationId xmlns:a16="http://schemas.microsoft.com/office/drawing/2014/main" id="{68C9B11E-B501-10F7-3A1C-39FE21639281}"/>
              </a:ext>
            </a:extLst>
          </p:cNvPr>
          <p:cNvCxnSpPr>
            <a:cxnSpLocks/>
          </p:cNvCxnSpPr>
          <p:nvPr/>
        </p:nvCxnSpPr>
        <p:spPr>
          <a:xfrm>
            <a:off x="5893695" y="1637560"/>
            <a:ext cx="61173" cy="87536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8E6DE8F1-B0AA-C800-E086-8FCC917771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080" y="3222170"/>
            <a:ext cx="2468151" cy="3290868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5E3CE0BA-E58B-FC53-4B15-2B99C36C98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6558" y="3498063"/>
            <a:ext cx="4952384" cy="3130396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6142734C-9C40-4C98-0E0A-FD661E6AC31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02029" y="3758966"/>
            <a:ext cx="4189971" cy="2829228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24329758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5BE7ECC-7DF7-765F-BCFE-03C063A160E6}"/>
              </a:ext>
            </a:extLst>
          </p:cNvPr>
          <p:cNvSpPr txBox="1"/>
          <p:nvPr/>
        </p:nvSpPr>
        <p:spPr>
          <a:xfrm>
            <a:off x="6673405" y="1075986"/>
            <a:ext cx="5325411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/>
              <a:t>По весу скелет составляет ~15% от массы тела.</a:t>
            </a:r>
          </a:p>
          <a:p>
            <a:pPr algn="ctr"/>
            <a:endParaRPr lang="ru-RU" sz="3600" dirty="0"/>
          </a:p>
          <a:p>
            <a:pPr algn="ctr"/>
            <a:r>
              <a:rPr lang="ru-RU" sz="3600" dirty="0"/>
              <a:t>Всего в скелете около 200 костей.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BFD6364-C448-A137-3AE1-3316C655E1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34096"/>
            <a:ext cx="6123903" cy="6123903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41202418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5BE7ECC-7DF7-765F-BCFE-03C063A160E6}"/>
              </a:ext>
            </a:extLst>
          </p:cNvPr>
          <p:cNvSpPr txBox="1"/>
          <p:nvPr/>
        </p:nvSpPr>
        <p:spPr>
          <a:xfrm>
            <a:off x="5782614" y="1294927"/>
            <a:ext cx="561089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/>
              <a:t>Скелет</a:t>
            </a:r>
            <a:r>
              <a:rPr lang="ru-RU" sz="3600" dirty="0"/>
              <a:t> – это пассивная часть опорно-двигательного аппарата, естественное костное вместилище для внутренних органов и мозга.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1BB549B-35C8-BC4F-6E1E-2D4FEDC3DC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423" y="2484281"/>
            <a:ext cx="5238750" cy="3924300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329997402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D4985E0-6D3A-76FA-FDF6-6EFE3FCF75DD}"/>
              </a:ext>
            </a:extLst>
          </p:cNvPr>
          <p:cNvSpPr txBox="1"/>
          <p:nvPr/>
        </p:nvSpPr>
        <p:spPr>
          <a:xfrm>
            <a:off x="1468191" y="180588"/>
            <a:ext cx="59114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/>
              <a:t>ФУНКЦИИ СКЕЛЕТА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5CEA7E9-4720-1DF0-2943-FF6FA01C3AF6}"/>
              </a:ext>
            </a:extLst>
          </p:cNvPr>
          <p:cNvSpPr txBox="1"/>
          <p:nvPr/>
        </p:nvSpPr>
        <p:spPr>
          <a:xfrm>
            <a:off x="673996" y="1324129"/>
            <a:ext cx="2189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/>
              <a:t>защитная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15D5C01-09C2-5C8D-91B9-FE2792C51DF0}"/>
              </a:ext>
            </a:extLst>
          </p:cNvPr>
          <p:cNvSpPr txBox="1"/>
          <p:nvPr/>
        </p:nvSpPr>
        <p:spPr>
          <a:xfrm>
            <a:off x="682581" y="4267030"/>
            <a:ext cx="2189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/>
              <a:t>опорная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EEA06BA-0624-E47F-AFBB-CB2D7F1A3B42}"/>
              </a:ext>
            </a:extLst>
          </p:cNvPr>
          <p:cNvSpPr txBox="1"/>
          <p:nvPr/>
        </p:nvSpPr>
        <p:spPr>
          <a:xfrm>
            <a:off x="49371" y="2024325"/>
            <a:ext cx="324762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/>
              <a:t>оберегает внутренние органы от механических воздействий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0AECDBB-2E4A-A124-2880-F347ED2B36EE}"/>
              </a:ext>
            </a:extLst>
          </p:cNvPr>
          <p:cNvSpPr txBox="1"/>
          <p:nvPr/>
        </p:nvSpPr>
        <p:spPr>
          <a:xfrm>
            <a:off x="0" y="5017152"/>
            <a:ext cx="403752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/>
              <a:t>прикрепление мягких тканей, внутренних органов к разным частям скелета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97CA3AE-D1E2-3079-99A1-38F2B5EE6DA6}"/>
              </a:ext>
            </a:extLst>
          </p:cNvPr>
          <p:cNvSpPr txBox="1"/>
          <p:nvPr/>
        </p:nvSpPr>
        <p:spPr>
          <a:xfrm>
            <a:off x="3687651" y="3126025"/>
            <a:ext cx="32991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/>
              <a:t>метаболическая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E432910-8658-A28A-C4FA-14CEDFFA1A11}"/>
              </a:ext>
            </a:extLst>
          </p:cNvPr>
          <p:cNvSpPr txBox="1"/>
          <p:nvPr/>
        </p:nvSpPr>
        <p:spPr>
          <a:xfrm>
            <a:off x="7038305" y="4620002"/>
            <a:ext cx="29192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/>
              <a:t>двигательная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58D6166-56C0-8356-E1EB-FB2339E5E02B}"/>
              </a:ext>
            </a:extLst>
          </p:cNvPr>
          <p:cNvSpPr txBox="1"/>
          <p:nvPr/>
        </p:nvSpPr>
        <p:spPr>
          <a:xfrm>
            <a:off x="3687651" y="3733034"/>
            <a:ext cx="320361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/>
              <a:t>кости являются депо кальция, фосфора, железа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7FC37C6-51D8-8176-04B7-76B93336D41D}"/>
              </a:ext>
            </a:extLst>
          </p:cNvPr>
          <p:cNvSpPr txBox="1"/>
          <p:nvPr/>
        </p:nvSpPr>
        <p:spPr>
          <a:xfrm>
            <a:off x="5542209" y="5217899"/>
            <a:ext cx="59114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/>
              <a:t>кости в местах суставов образуют рычаги, которые приводят в движение мышцы путём сокращения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CBFECF-C033-A92C-6D03-9BD78DE9D884}"/>
              </a:ext>
            </a:extLst>
          </p:cNvPr>
          <p:cNvSpPr txBox="1"/>
          <p:nvPr/>
        </p:nvSpPr>
        <p:spPr>
          <a:xfrm>
            <a:off x="8966914" y="2744183"/>
            <a:ext cx="29256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/>
              <a:t>кроветворная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7E102A8-3614-5A0C-7B6C-8FFCA822A9E3}"/>
              </a:ext>
            </a:extLst>
          </p:cNvPr>
          <p:cNvSpPr txBox="1"/>
          <p:nvPr/>
        </p:nvSpPr>
        <p:spPr>
          <a:xfrm>
            <a:off x="8757634" y="3328311"/>
            <a:ext cx="343436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/>
              <a:t>появление и дифференцировка клеток крови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674EA75-90C6-CC75-72AE-AC2A27D59803}"/>
              </a:ext>
            </a:extLst>
          </p:cNvPr>
          <p:cNvSpPr txBox="1"/>
          <p:nvPr/>
        </p:nvSpPr>
        <p:spPr>
          <a:xfrm>
            <a:off x="8075052" y="465477"/>
            <a:ext cx="29256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/>
              <a:t>резервная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A117489-C65E-C0B0-56FF-4F8EFEC362C5}"/>
              </a:ext>
            </a:extLst>
          </p:cNvPr>
          <p:cNvSpPr txBox="1"/>
          <p:nvPr/>
        </p:nvSpPr>
        <p:spPr>
          <a:xfrm>
            <a:off x="7203584" y="1144069"/>
            <a:ext cx="485533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/>
              <a:t>жёлтый костный мозг в случае кровопотери способен превращаться в красный костный мозг</a:t>
            </a:r>
          </a:p>
        </p:txBody>
      </p:sp>
      <p:cxnSp>
        <p:nvCxnSpPr>
          <p:cNvPr id="16" name="Прямая со стрелкой 15">
            <a:extLst>
              <a:ext uri="{FF2B5EF4-FFF2-40B4-BE49-F238E27FC236}">
                <a16:creationId xmlns:a16="http://schemas.microsoft.com/office/drawing/2014/main" id="{48B511BB-FFE2-F47B-9EE5-276CE89C17FD}"/>
              </a:ext>
            </a:extLst>
          </p:cNvPr>
          <p:cNvCxnSpPr/>
          <p:nvPr/>
        </p:nvCxnSpPr>
        <p:spPr>
          <a:xfrm flipH="1">
            <a:off x="2408349" y="826919"/>
            <a:ext cx="759854" cy="49721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>
            <a:extLst>
              <a:ext uri="{FF2B5EF4-FFF2-40B4-BE49-F238E27FC236}">
                <a16:creationId xmlns:a16="http://schemas.microsoft.com/office/drawing/2014/main" id="{210D5DF1-9064-0F08-5645-3EA2B62E47C9}"/>
              </a:ext>
            </a:extLst>
          </p:cNvPr>
          <p:cNvCxnSpPr/>
          <p:nvPr/>
        </p:nvCxnSpPr>
        <p:spPr>
          <a:xfrm flipH="1">
            <a:off x="2524259" y="910708"/>
            <a:ext cx="1764406" cy="342249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>
            <a:extLst>
              <a:ext uri="{FF2B5EF4-FFF2-40B4-BE49-F238E27FC236}">
                <a16:creationId xmlns:a16="http://schemas.microsoft.com/office/drawing/2014/main" id="{3E4AB150-7933-A212-8AC9-EA2AED6458F3}"/>
              </a:ext>
            </a:extLst>
          </p:cNvPr>
          <p:cNvCxnSpPr/>
          <p:nvPr/>
        </p:nvCxnSpPr>
        <p:spPr>
          <a:xfrm>
            <a:off x="4939048" y="988697"/>
            <a:ext cx="49369" cy="213220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>
            <a:extLst>
              <a:ext uri="{FF2B5EF4-FFF2-40B4-BE49-F238E27FC236}">
                <a16:creationId xmlns:a16="http://schemas.microsoft.com/office/drawing/2014/main" id="{EA240F85-CF55-187F-2F7C-A845B7C45A16}"/>
              </a:ext>
            </a:extLst>
          </p:cNvPr>
          <p:cNvCxnSpPr>
            <a:cxnSpLocks/>
          </p:cNvCxnSpPr>
          <p:nvPr/>
        </p:nvCxnSpPr>
        <p:spPr>
          <a:xfrm>
            <a:off x="5400677" y="929373"/>
            <a:ext cx="2443360" cy="3690629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>
            <a:extLst>
              <a:ext uri="{FF2B5EF4-FFF2-40B4-BE49-F238E27FC236}">
                <a16:creationId xmlns:a16="http://schemas.microsoft.com/office/drawing/2014/main" id="{4AB2B17E-AFC9-410F-C7C5-BC6C377F6020}"/>
              </a:ext>
            </a:extLst>
          </p:cNvPr>
          <p:cNvCxnSpPr>
            <a:cxnSpLocks/>
            <a:endCxn id="11" idx="1"/>
          </p:cNvCxnSpPr>
          <p:nvPr/>
        </p:nvCxnSpPr>
        <p:spPr>
          <a:xfrm>
            <a:off x="5720903" y="1049605"/>
            <a:ext cx="3246011" cy="195618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>
            <a:extLst>
              <a:ext uri="{FF2B5EF4-FFF2-40B4-BE49-F238E27FC236}">
                <a16:creationId xmlns:a16="http://schemas.microsoft.com/office/drawing/2014/main" id="{2A08DAB4-99F8-DF2E-37A7-5A07454430BB}"/>
              </a:ext>
            </a:extLst>
          </p:cNvPr>
          <p:cNvCxnSpPr/>
          <p:nvPr/>
        </p:nvCxnSpPr>
        <p:spPr>
          <a:xfrm>
            <a:off x="6490952" y="812953"/>
            <a:ext cx="1837520" cy="1396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2211137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995B8A4-686C-B4A3-7590-FB613C2E3A86}"/>
              </a:ext>
            </a:extLst>
          </p:cNvPr>
          <p:cNvSpPr txBox="1"/>
          <p:nvPr/>
        </p:nvSpPr>
        <p:spPr>
          <a:xfrm>
            <a:off x="2601532" y="437882"/>
            <a:ext cx="565382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/>
              <a:t>СОЕДИНЕНИЯ КОСТЕЙ</a:t>
            </a:r>
          </a:p>
          <a:p>
            <a:pPr algn="ctr"/>
            <a:r>
              <a:rPr lang="ru-RU" sz="3200" dirty="0"/>
              <a:t>(по строению)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5819466-D050-AD51-6A1A-5068CBF9B3A5}"/>
              </a:ext>
            </a:extLst>
          </p:cNvPr>
          <p:cNvSpPr txBox="1"/>
          <p:nvPr/>
        </p:nvSpPr>
        <p:spPr>
          <a:xfrm>
            <a:off x="412124" y="1583566"/>
            <a:ext cx="316820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/>
              <a:t>неподвижные (непрерывные)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1EDC625-B346-9D23-DD37-74F39265648C}"/>
              </a:ext>
            </a:extLst>
          </p:cNvPr>
          <p:cNvSpPr txBox="1"/>
          <p:nvPr/>
        </p:nvSpPr>
        <p:spPr>
          <a:xfrm>
            <a:off x="4684692" y="3797106"/>
            <a:ext cx="31682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err="1"/>
              <a:t>полуподвижные</a:t>
            </a:r>
            <a:endParaRPr lang="ru-RU" sz="2800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DE54DEF-A532-52BC-98B6-5E7515F5229B}"/>
              </a:ext>
            </a:extLst>
          </p:cNvPr>
          <p:cNvSpPr txBox="1"/>
          <p:nvPr/>
        </p:nvSpPr>
        <p:spPr>
          <a:xfrm>
            <a:off x="7852894" y="1193133"/>
            <a:ext cx="316820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/>
              <a:t>подвижные (прерывные)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75DB998-1EA2-7154-BB4C-79585370BA90}"/>
              </a:ext>
            </a:extLst>
          </p:cNvPr>
          <p:cNvSpPr txBox="1"/>
          <p:nvPr/>
        </p:nvSpPr>
        <p:spPr>
          <a:xfrm>
            <a:off x="31125" y="2736502"/>
            <a:ext cx="465356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/>
              <a:t>швы (сочленения костей черепа – для защиты головного мозга)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F54C3A9-0E4B-40F4-3D9A-A554CBE36226}"/>
              </a:ext>
            </a:extLst>
          </p:cNvPr>
          <p:cNvSpPr txBox="1"/>
          <p:nvPr/>
        </p:nvSpPr>
        <p:spPr>
          <a:xfrm>
            <a:off x="3580326" y="4488737"/>
            <a:ext cx="484245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err="1"/>
              <a:t>полусуставы</a:t>
            </a:r>
            <a:r>
              <a:rPr lang="ru-RU" sz="2800" dirty="0"/>
              <a:t> (кости соединены между собой через упругие хрящевые прокладки)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5AF0C95-B4EF-13AD-0C50-037A52271852}"/>
              </a:ext>
            </a:extLst>
          </p:cNvPr>
          <p:cNvSpPr txBox="1"/>
          <p:nvPr/>
        </p:nvSpPr>
        <p:spPr>
          <a:xfrm>
            <a:off x="7212169" y="2276063"/>
            <a:ext cx="494870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/>
              <a:t>суставы (сгибание и разгибание, отведение и приведение, вращение)</a:t>
            </a:r>
          </a:p>
        </p:txBody>
      </p:sp>
      <p:cxnSp>
        <p:nvCxnSpPr>
          <p:cNvPr id="10" name="Прямая со стрелкой 9">
            <a:extLst>
              <a:ext uri="{FF2B5EF4-FFF2-40B4-BE49-F238E27FC236}">
                <a16:creationId xmlns:a16="http://schemas.microsoft.com/office/drawing/2014/main" id="{CD84CE61-9A61-1B56-2EDE-61EC230FA119}"/>
              </a:ext>
            </a:extLst>
          </p:cNvPr>
          <p:cNvCxnSpPr>
            <a:endCxn id="3" idx="3"/>
          </p:cNvCxnSpPr>
          <p:nvPr/>
        </p:nvCxnSpPr>
        <p:spPr>
          <a:xfrm flipH="1">
            <a:off x="3580326" y="1583566"/>
            <a:ext cx="1455313" cy="47705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>
            <a:extLst>
              <a:ext uri="{FF2B5EF4-FFF2-40B4-BE49-F238E27FC236}">
                <a16:creationId xmlns:a16="http://schemas.microsoft.com/office/drawing/2014/main" id="{AA5F66ED-AC28-00A5-AEB8-1104400613DF}"/>
              </a:ext>
            </a:extLst>
          </p:cNvPr>
          <p:cNvCxnSpPr/>
          <p:nvPr/>
        </p:nvCxnSpPr>
        <p:spPr>
          <a:xfrm>
            <a:off x="5679583" y="1583566"/>
            <a:ext cx="0" cy="207749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>
            <a:extLst>
              <a:ext uri="{FF2B5EF4-FFF2-40B4-BE49-F238E27FC236}">
                <a16:creationId xmlns:a16="http://schemas.microsoft.com/office/drawing/2014/main" id="{C93C25B1-C195-86B2-8056-EAEF478CF36C}"/>
              </a:ext>
            </a:extLst>
          </p:cNvPr>
          <p:cNvCxnSpPr/>
          <p:nvPr/>
        </p:nvCxnSpPr>
        <p:spPr>
          <a:xfrm>
            <a:off x="6096000" y="1583566"/>
            <a:ext cx="1966175" cy="47705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9366986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E26E12D-C36B-A4B5-74BE-60BC025C03ED}"/>
              </a:ext>
            </a:extLst>
          </p:cNvPr>
          <p:cNvSpPr txBox="1"/>
          <p:nvPr/>
        </p:nvSpPr>
        <p:spPr>
          <a:xfrm>
            <a:off x="360607" y="229541"/>
            <a:ext cx="100326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/>
              <a:t>ОТДЕЛЫ СКЕЛЕТА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556A619-97D3-8354-6CAE-66D2FB123018}"/>
              </a:ext>
            </a:extLst>
          </p:cNvPr>
          <p:cNvSpPr txBox="1"/>
          <p:nvPr/>
        </p:nvSpPr>
        <p:spPr>
          <a:xfrm>
            <a:off x="120201" y="2052620"/>
            <a:ext cx="365008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/>
              <a:t>скелет головы</a:t>
            </a:r>
          </a:p>
          <a:p>
            <a:pPr algn="ctr"/>
            <a:r>
              <a:rPr lang="ru-RU" sz="3200" dirty="0"/>
              <a:t>(череп)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A360710-17BA-EF25-7173-386EF0A886E3}"/>
              </a:ext>
            </a:extLst>
          </p:cNvPr>
          <p:cNvSpPr txBox="1"/>
          <p:nvPr/>
        </p:nvSpPr>
        <p:spPr>
          <a:xfrm>
            <a:off x="3278210" y="2183338"/>
            <a:ext cx="257738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/>
              <a:t>скелет </a:t>
            </a:r>
          </a:p>
          <a:p>
            <a:pPr algn="ctr"/>
            <a:r>
              <a:rPr lang="ru-RU" sz="3200" dirty="0"/>
              <a:t>туловища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1BC7BC5-A33B-E070-794D-472D47454F56}"/>
              </a:ext>
            </a:extLst>
          </p:cNvPr>
          <p:cNvSpPr txBox="1"/>
          <p:nvPr/>
        </p:nvSpPr>
        <p:spPr>
          <a:xfrm>
            <a:off x="5780870" y="3412945"/>
            <a:ext cx="293638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/>
              <a:t>верхняя </a:t>
            </a:r>
          </a:p>
          <a:p>
            <a:pPr algn="ctr"/>
            <a:r>
              <a:rPr lang="ru-RU" sz="3200" dirty="0"/>
              <a:t>конечность</a:t>
            </a:r>
          </a:p>
        </p:txBody>
      </p:sp>
      <p:cxnSp>
        <p:nvCxnSpPr>
          <p:cNvPr id="10" name="Прямая со стрелкой 9">
            <a:extLst>
              <a:ext uri="{FF2B5EF4-FFF2-40B4-BE49-F238E27FC236}">
                <a16:creationId xmlns:a16="http://schemas.microsoft.com/office/drawing/2014/main" id="{FACB6FD3-BCA8-ADB8-037F-A4EAE0088B0B}"/>
              </a:ext>
            </a:extLst>
          </p:cNvPr>
          <p:cNvCxnSpPr>
            <a:cxnSpLocks/>
          </p:cNvCxnSpPr>
          <p:nvPr/>
        </p:nvCxnSpPr>
        <p:spPr>
          <a:xfrm flipH="1">
            <a:off x="2796861" y="1081825"/>
            <a:ext cx="1350136" cy="76484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>
            <a:extLst>
              <a:ext uri="{FF2B5EF4-FFF2-40B4-BE49-F238E27FC236}">
                <a16:creationId xmlns:a16="http://schemas.microsoft.com/office/drawing/2014/main" id="{2DA6F083-4208-B44A-F18C-9CA5B7F00395}"/>
              </a:ext>
            </a:extLst>
          </p:cNvPr>
          <p:cNvCxnSpPr>
            <a:cxnSpLocks/>
          </p:cNvCxnSpPr>
          <p:nvPr/>
        </p:nvCxnSpPr>
        <p:spPr>
          <a:xfrm>
            <a:off x="7431645" y="875872"/>
            <a:ext cx="1706451" cy="970629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>
            <a:extLst>
              <a:ext uri="{FF2B5EF4-FFF2-40B4-BE49-F238E27FC236}">
                <a16:creationId xmlns:a16="http://schemas.microsoft.com/office/drawing/2014/main" id="{68C9B11E-B501-10F7-3A1C-39FE21639281}"/>
              </a:ext>
            </a:extLst>
          </p:cNvPr>
          <p:cNvCxnSpPr>
            <a:cxnSpLocks/>
          </p:cNvCxnSpPr>
          <p:nvPr/>
        </p:nvCxnSpPr>
        <p:spPr>
          <a:xfrm flipH="1">
            <a:off x="4417454" y="1041965"/>
            <a:ext cx="444856" cy="114137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E65D0669-328A-3E14-A61E-9DB70F1CAE96}"/>
              </a:ext>
            </a:extLst>
          </p:cNvPr>
          <p:cNvSpPr txBox="1"/>
          <p:nvPr/>
        </p:nvSpPr>
        <p:spPr>
          <a:xfrm>
            <a:off x="226453" y="3477563"/>
            <a:ext cx="293638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/>
              <a:t>мозговой и лицевой отделы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BA620A0-AE02-94B0-21AF-28850BC503AC}"/>
              </a:ext>
            </a:extLst>
          </p:cNvPr>
          <p:cNvSpPr txBox="1"/>
          <p:nvPr/>
        </p:nvSpPr>
        <p:spPr>
          <a:xfrm>
            <a:off x="8448540" y="1317838"/>
            <a:ext cx="388942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/>
              <a:t>нижняя конечность</a:t>
            </a:r>
          </a:p>
        </p:txBody>
      </p:sp>
      <p:cxnSp>
        <p:nvCxnSpPr>
          <p:cNvPr id="18" name="Прямая со стрелкой 17">
            <a:extLst>
              <a:ext uri="{FF2B5EF4-FFF2-40B4-BE49-F238E27FC236}">
                <a16:creationId xmlns:a16="http://schemas.microsoft.com/office/drawing/2014/main" id="{59CD81AD-8DAA-3DC1-3E94-52E6F6FC368C}"/>
              </a:ext>
            </a:extLst>
          </p:cNvPr>
          <p:cNvCxnSpPr>
            <a:cxnSpLocks/>
          </p:cNvCxnSpPr>
          <p:nvPr/>
        </p:nvCxnSpPr>
        <p:spPr>
          <a:xfrm>
            <a:off x="6336406" y="973206"/>
            <a:ext cx="659908" cy="2439739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B078CB59-B6C8-BDE6-156A-7CE51155E90E}"/>
              </a:ext>
            </a:extLst>
          </p:cNvPr>
          <p:cNvSpPr txBox="1"/>
          <p:nvPr/>
        </p:nvSpPr>
        <p:spPr>
          <a:xfrm>
            <a:off x="3118700" y="3519534"/>
            <a:ext cx="293638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/>
              <a:t>позвоночник и грудная клетка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942B4D5-AD13-7344-3F74-B4C5215D48CB}"/>
              </a:ext>
            </a:extLst>
          </p:cNvPr>
          <p:cNvSpPr txBox="1"/>
          <p:nvPr/>
        </p:nvSpPr>
        <p:spPr>
          <a:xfrm>
            <a:off x="5161008" y="4904384"/>
            <a:ext cx="440618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/>
              <a:t>пояс, свободная конечность, кости кисти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DD4A3A8-D785-67B4-823B-54D7BB4FD074}"/>
              </a:ext>
            </a:extLst>
          </p:cNvPr>
          <p:cNvSpPr txBox="1"/>
          <p:nvPr/>
        </p:nvSpPr>
        <p:spPr>
          <a:xfrm>
            <a:off x="8673118" y="2703541"/>
            <a:ext cx="339868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/>
              <a:t>пояс, свободная конечность, стопа</a:t>
            </a:r>
          </a:p>
        </p:txBody>
      </p:sp>
    </p:spTree>
    <p:extLst>
      <p:ext uri="{BB962C8B-B14F-4D97-AF65-F5344CB8AC3E}">
        <p14:creationId xmlns:p14="http://schemas.microsoft.com/office/powerpoint/2010/main" val="274913185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B8DF328-D2FC-DF07-E6B8-DB397567441B}"/>
              </a:ext>
            </a:extLst>
          </p:cNvPr>
          <p:cNvSpPr txBox="1"/>
          <p:nvPr/>
        </p:nvSpPr>
        <p:spPr>
          <a:xfrm>
            <a:off x="5834130" y="1225689"/>
            <a:ext cx="592428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/>
              <a:t> Череп предохраняет от повреждений головной мозг, органы зрения, обоняния и слуха. Всего череп включает в себя 23-25 костей. Череп подразделяют на мозговой и лицевой отделы.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0B84CF3-A9E4-7C49-9D5B-E12F8B1899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589" y="773448"/>
            <a:ext cx="4357352" cy="5809803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90176183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AD025D5B-9502-3743-09AA-EC6BA967D75C}"/>
              </a:ext>
            </a:extLst>
          </p:cNvPr>
          <p:cNvSpPr txBox="1"/>
          <p:nvPr/>
        </p:nvSpPr>
        <p:spPr>
          <a:xfrm>
            <a:off x="270457" y="313700"/>
            <a:ext cx="5242358" cy="60016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Зарисуйте скелет черепа, подпишите кости: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3200" dirty="0">
              <a:solidFill>
                <a:prstClr val="white"/>
              </a:solidFill>
              <a:latin typeface="Century Gothic" panose="020B0502020202020204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Височная кость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dirty="0">
                <a:solidFill>
                  <a:prstClr val="white"/>
                </a:solidFill>
                <a:latin typeface="Century Gothic" panose="020B0502020202020204"/>
              </a:rPr>
              <a:t>Затылочная кость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Теменная кость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dirty="0">
                <a:solidFill>
                  <a:prstClr val="white"/>
                </a:solidFill>
                <a:latin typeface="Century Gothic" panose="020B0502020202020204"/>
              </a:rPr>
              <a:t>Лобная кость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Клиновидная кость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dirty="0">
                <a:solidFill>
                  <a:prstClr val="white"/>
                </a:solidFill>
                <a:latin typeface="Century Gothic" panose="020B0502020202020204"/>
              </a:rPr>
              <a:t>Нижнечелюстная кость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Верхнечелюстная кость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dirty="0">
                <a:solidFill>
                  <a:prstClr val="white"/>
                </a:solidFill>
                <a:latin typeface="Century Gothic" panose="020B0502020202020204"/>
              </a:rPr>
              <a:t>Скуловая кость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68ECCEC-59B8-828E-92C6-32C726A1A3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1755" y="2627290"/>
            <a:ext cx="6335290" cy="3973132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35129980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B8DF328-D2FC-DF07-E6B8-DB397567441B}"/>
              </a:ext>
            </a:extLst>
          </p:cNvPr>
          <p:cNvSpPr txBox="1"/>
          <p:nvPr/>
        </p:nvSpPr>
        <p:spPr>
          <a:xfrm>
            <a:off x="441267" y="502278"/>
            <a:ext cx="9475466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/>
              <a:t>ПОВТОРЕНИЕ</a:t>
            </a:r>
          </a:p>
          <a:p>
            <a:pPr algn="ctr"/>
            <a:endParaRPr lang="ru-RU" sz="3600" dirty="0"/>
          </a:p>
          <a:p>
            <a:pPr algn="ctr"/>
            <a:r>
              <a:rPr lang="ru-RU" sz="3600" dirty="0"/>
              <a:t>1. К механической функции костей скелета человека относят </a:t>
            </a:r>
          </a:p>
          <a:p>
            <a:pPr algn="ctr"/>
            <a:endParaRPr lang="ru-RU" sz="3600" dirty="0"/>
          </a:p>
          <a:p>
            <a:pPr algn="ctr"/>
            <a:r>
              <a:rPr lang="ru-RU" sz="3600" dirty="0"/>
              <a:t>1)  движение</a:t>
            </a:r>
          </a:p>
          <a:p>
            <a:pPr algn="ctr"/>
            <a:r>
              <a:rPr lang="ru-RU" sz="3600" dirty="0"/>
              <a:t>2)  участие в иммунитете</a:t>
            </a:r>
          </a:p>
          <a:p>
            <a:pPr algn="ctr"/>
            <a:r>
              <a:rPr lang="ru-RU" sz="3600" dirty="0"/>
              <a:t>3)  обмен солей</a:t>
            </a:r>
          </a:p>
          <a:p>
            <a:pPr algn="ctr"/>
            <a:r>
              <a:rPr lang="ru-RU" sz="3600" dirty="0"/>
              <a:t>4)  кроветворение</a:t>
            </a:r>
          </a:p>
        </p:txBody>
      </p:sp>
    </p:spTree>
    <p:extLst>
      <p:ext uri="{BB962C8B-B14F-4D97-AF65-F5344CB8AC3E}">
        <p14:creationId xmlns:p14="http://schemas.microsoft.com/office/powerpoint/2010/main" val="69962600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5BE7ECC-7DF7-765F-BCFE-03C063A160E6}"/>
              </a:ext>
            </a:extLst>
          </p:cNvPr>
          <p:cNvSpPr txBox="1"/>
          <p:nvPr/>
        </p:nvSpPr>
        <p:spPr>
          <a:xfrm>
            <a:off x="137374" y="302359"/>
            <a:ext cx="5958625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/>
              <a:t>Основой скелета туловища является позвоночный столб (позвоночник). Он состоит из 33-34 позвонков.</a:t>
            </a:r>
          </a:p>
          <a:p>
            <a:pPr algn="ctr"/>
            <a:endParaRPr lang="ru-RU" sz="3200" dirty="0"/>
          </a:p>
          <a:p>
            <a:pPr algn="ctr"/>
            <a:r>
              <a:rPr lang="ru-RU" sz="3200" dirty="0"/>
              <a:t>Тела позвонков </a:t>
            </a:r>
            <a:r>
              <a:rPr lang="ru-RU" sz="3200" dirty="0" err="1"/>
              <a:t>полуподвижно</a:t>
            </a:r>
            <a:r>
              <a:rPr lang="ru-RU" sz="3200" dirty="0"/>
              <a:t> соединены между собой через хрящевые межпозвоночные диски и удерживаются при помощи многочисленных связок.</a:t>
            </a:r>
          </a:p>
          <a:p>
            <a:pPr algn="ctr"/>
            <a:endParaRPr lang="ru-RU" sz="3600" dirty="0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AB7891BF-31D3-8D94-A8A9-A3A54CEBA3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69889" y="2987899"/>
            <a:ext cx="5784738" cy="3656526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370940426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5BE7ECC-7DF7-765F-BCFE-03C063A160E6}"/>
              </a:ext>
            </a:extLst>
          </p:cNvPr>
          <p:cNvSpPr txBox="1"/>
          <p:nvPr/>
        </p:nvSpPr>
        <p:spPr>
          <a:xfrm>
            <a:off x="626771" y="650088"/>
            <a:ext cx="5958625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/>
              <a:t>Пользуясь учебником перечислите отделы позвоночника и укажите число в каждом отделе:</a:t>
            </a:r>
          </a:p>
          <a:p>
            <a:pPr marL="514350" indent="-514350" algn="ctr">
              <a:buAutoNum type="arabicParenR"/>
            </a:pPr>
            <a:r>
              <a:rPr lang="ru-RU" sz="3200" dirty="0"/>
              <a:t>_________________________</a:t>
            </a:r>
          </a:p>
          <a:p>
            <a:pPr marL="514350" indent="-514350" algn="ctr">
              <a:buAutoNum type="arabicParenR"/>
            </a:pPr>
            <a:r>
              <a:rPr lang="ru-RU" sz="3200" dirty="0"/>
              <a:t>_________________________</a:t>
            </a:r>
          </a:p>
          <a:p>
            <a:pPr marL="514350" indent="-514350" algn="ctr">
              <a:buAutoNum type="arabicParenR"/>
            </a:pPr>
            <a:r>
              <a:rPr lang="ru-RU" sz="3200" dirty="0"/>
              <a:t>_________________________</a:t>
            </a:r>
          </a:p>
          <a:p>
            <a:pPr marL="514350" indent="-514350" algn="ctr">
              <a:buAutoNum type="arabicParenR"/>
            </a:pPr>
            <a:r>
              <a:rPr lang="ru-RU" sz="3200" dirty="0"/>
              <a:t>_________________________</a:t>
            </a:r>
          </a:p>
          <a:p>
            <a:pPr marL="514350" indent="-514350" algn="ctr">
              <a:buAutoNum type="arabicParenR"/>
            </a:pPr>
            <a:r>
              <a:rPr lang="ru-RU" sz="3200" dirty="0"/>
              <a:t>_________________________</a:t>
            </a:r>
          </a:p>
          <a:p>
            <a:pPr algn="ctr"/>
            <a:endParaRPr lang="ru-RU" sz="36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F1A7B2C-CBCA-59D3-BFA4-2C08F1B2D9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42297" y="0"/>
            <a:ext cx="1998358" cy="6858000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407158718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B8DF328-D2FC-DF07-E6B8-DB397567441B}"/>
              </a:ext>
            </a:extLst>
          </p:cNvPr>
          <p:cNvSpPr txBox="1"/>
          <p:nvPr/>
        </p:nvSpPr>
        <p:spPr>
          <a:xfrm>
            <a:off x="308156" y="335845"/>
            <a:ext cx="553885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/>
              <a:t>Формирование изгибов позвоночника у человека происходит постепенно в течение 1-го года жизни.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E0ACB99-C9ED-2010-72E8-5D3A6B7CD3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47008" y="117573"/>
            <a:ext cx="6222638" cy="3266331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0813045-FF50-6B6B-546F-A4C3836694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0485" y="3393733"/>
            <a:ext cx="7568755" cy="3399141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133467788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AD025D5B-9502-3743-09AA-EC6BA967D75C}"/>
              </a:ext>
            </a:extLst>
          </p:cNvPr>
          <p:cNvSpPr txBox="1"/>
          <p:nvPr/>
        </p:nvSpPr>
        <p:spPr>
          <a:xfrm>
            <a:off x="296214" y="305480"/>
            <a:ext cx="5666704" cy="60016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Пользуясь учебником рассмотрите и запишите названия костей верхней конечности:</a:t>
            </a:r>
          </a:p>
          <a:p>
            <a:pPr marL="514350" marR="0" lvl="0" indent="-51435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r>
              <a:rPr lang="ru-RU" sz="3200" dirty="0">
                <a:solidFill>
                  <a:prstClr val="white"/>
                </a:solidFill>
                <a:latin typeface="Century Gothic" panose="020B0502020202020204"/>
              </a:rPr>
              <a:t>____________________</a:t>
            </a:r>
          </a:p>
          <a:p>
            <a:pPr marL="514350" marR="0" lvl="0" indent="-51435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____________________</a:t>
            </a:r>
          </a:p>
          <a:p>
            <a:pPr marL="514350" marR="0" lvl="0" indent="-51435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r>
              <a:rPr lang="ru-RU" sz="3200" dirty="0">
                <a:solidFill>
                  <a:prstClr val="white"/>
                </a:solidFill>
                <a:latin typeface="Century Gothic" panose="020B0502020202020204"/>
              </a:rPr>
              <a:t>____________________</a:t>
            </a:r>
          </a:p>
          <a:p>
            <a:pPr marL="514350" marR="0" lvl="0" indent="-51435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____________________</a:t>
            </a:r>
          </a:p>
          <a:p>
            <a:pPr marL="514350" marR="0" lvl="0" indent="-51435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r>
              <a:rPr lang="ru-RU" sz="3200" dirty="0">
                <a:solidFill>
                  <a:prstClr val="white"/>
                </a:solidFill>
                <a:latin typeface="Century Gothic" panose="020B0502020202020204"/>
              </a:rPr>
              <a:t>____________________</a:t>
            </a:r>
          </a:p>
          <a:p>
            <a:pPr marL="514350" marR="0" lvl="0" indent="-51435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____________________</a:t>
            </a:r>
          </a:p>
          <a:p>
            <a:pPr marL="514350" marR="0" lvl="0" indent="-51435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r>
              <a:rPr lang="ru-RU" sz="3200" dirty="0">
                <a:solidFill>
                  <a:prstClr val="white"/>
                </a:solidFill>
                <a:latin typeface="Century Gothic" panose="020B0502020202020204"/>
              </a:rPr>
              <a:t>____________________</a:t>
            </a:r>
          </a:p>
          <a:p>
            <a:pPr marL="514350" marR="0" lvl="0" indent="-51435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____________________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AECAA6D-37F3-7F0C-7634-02DF4E8F96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6558" y="125941"/>
            <a:ext cx="5765440" cy="6732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632803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4B384189-F235-39B1-F3F4-5463688604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6862" y="20104"/>
            <a:ext cx="5482106" cy="6837896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D025D5B-9502-3743-09AA-EC6BA967D75C}"/>
              </a:ext>
            </a:extLst>
          </p:cNvPr>
          <p:cNvSpPr txBox="1"/>
          <p:nvPr/>
        </p:nvSpPr>
        <p:spPr>
          <a:xfrm>
            <a:off x="231822" y="498663"/>
            <a:ext cx="5864178" cy="5509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Пользуясь учебником рассмотрите и запишите названия костей нижней конечности:</a:t>
            </a:r>
          </a:p>
          <a:p>
            <a:pPr marL="514350" marR="0" lvl="0" indent="-51435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r>
              <a:rPr lang="ru-RU" sz="3200" dirty="0">
                <a:solidFill>
                  <a:prstClr val="white"/>
                </a:solidFill>
                <a:latin typeface="Century Gothic" panose="020B0502020202020204"/>
              </a:rPr>
              <a:t>________________________</a:t>
            </a:r>
          </a:p>
          <a:p>
            <a:pPr marL="514350" marR="0" lvl="0" indent="-51435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________________________</a:t>
            </a:r>
          </a:p>
          <a:p>
            <a:pPr marL="514350" marR="0" lvl="0" indent="-51435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r>
              <a:rPr lang="ru-RU" sz="3200" dirty="0">
                <a:solidFill>
                  <a:prstClr val="white"/>
                </a:solidFill>
                <a:latin typeface="Century Gothic" panose="020B0502020202020204"/>
              </a:rPr>
              <a:t>________________________</a:t>
            </a:r>
          </a:p>
          <a:p>
            <a:pPr marL="514350" marR="0" lvl="0" indent="-51435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_________________________</a:t>
            </a:r>
          </a:p>
          <a:p>
            <a:pPr marL="514350" marR="0" lvl="0" indent="-51435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r>
              <a:rPr lang="ru-RU" sz="3200" dirty="0">
                <a:solidFill>
                  <a:prstClr val="white"/>
                </a:solidFill>
                <a:latin typeface="Century Gothic" panose="020B0502020202020204"/>
              </a:rPr>
              <a:t>_________________________</a:t>
            </a:r>
          </a:p>
          <a:p>
            <a:pPr marL="514350" marR="0" lvl="0" indent="-51435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_________________________</a:t>
            </a:r>
          </a:p>
          <a:p>
            <a:pPr marL="514350" marR="0" lvl="0" indent="-51435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r>
              <a:rPr lang="ru-RU" sz="3200" dirty="0">
                <a:solidFill>
                  <a:prstClr val="white"/>
                </a:solidFill>
                <a:latin typeface="Century Gothic" panose="020B0502020202020204"/>
              </a:rPr>
              <a:t>_________________________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9497782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4F40330A-C8AB-49E9-619B-7A275030F3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34886" y="1184855"/>
            <a:ext cx="6481146" cy="5473521"/>
          </a:xfrm>
        </p:spPr>
        <p:txBody>
          <a:bodyPr>
            <a:normAutofit fontScale="85000" lnSpcReduction="10000"/>
          </a:bodyPr>
          <a:lstStyle/>
          <a:p>
            <a:pPr marL="0" indent="0" algn="ctr">
              <a:buNone/>
            </a:pPr>
            <a:r>
              <a:rPr lang="ru-RU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</a:t>
            </a:r>
          </a:p>
          <a:p>
            <a:pPr marL="0" indent="0" algn="ctr">
              <a:buNone/>
            </a:pP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Параграф 16  прочитать, вопросы 1-8. Выучить наименование </a:t>
            </a:r>
            <a:r>
              <a:rPr lang="ru-RU" sz="5400">
                <a:latin typeface="Times New Roman" panose="02020603050405020304" pitchFamily="18" charset="0"/>
                <a:cs typeface="Times New Roman" panose="02020603050405020304" pitchFamily="18" charset="0"/>
              </a:rPr>
              <a:t>и расположение костей </a:t>
            </a: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скелета</a:t>
            </a:r>
          </a:p>
          <a:p>
            <a:pPr marL="0" indent="0" algn="ctr">
              <a:buNone/>
            </a:pP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F9F1314-0012-FA84-47FD-B18480D894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260" y="3078050"/>
            <a:ext cx="4482764" cy="3769181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249442368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B8DF328-D2FC-DF07-E6B8-DB397567441B}"/>
              </a:ext>
            </a:extLst>
          </p:cNvPr>
          <p:cNvSpPr txBox="1"/>
          <p:nvPr/>
        </p:nvSpPr>
        <p:spPr>
          <a:xfrm>
            <a:off x="196568" y="412126"/>
            <a:ext cx="623713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/>
              <a:t>ЗАКРЕПЛЕНИЕ</a:t>
            </a:r>
          </a:p>
          <a:p>
            <a:pPr algn="ctr"/>
            <a:endParaRPr lang="ru-RU" sz="3600" dirty="0"/>
          </a:p>
          <a:p>
            <a:pPr algn="ctr"/>
            <a:r>
              <a:rPr lang="ru-RU" sz="3600" dirty="0"/>
              <a:t>Под каким номером изображена кость человека?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884EDEF-465D-B25B-9FB4-430821D128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59132" y="1172593"/>
            <a:ext cx="5762223" cy="5464717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21865390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B8DF328-D2FC-DF07-E6B8-DB397567441B}"/>
              </a:ext>
            </a:extLst>
          </p:cNvPr>
          <p:cNvSpPr txBox="1"/>
          <p:nvPr/>
        </p:nvSpPr>
        <p:spPr>
          <a:xfrm>
            <a:off x="441267" y="502278"/>
            <a:ext cx="6036806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/>
              <a:t>ЗАКРЕПЛЕНИЕ</a:t>
            </a:r>
          </a:p>
          <a:p>
            <a:pPr algn="ctr"/>
            <a:endParaRPr lang="ru-RU" sz="3600" dirty="0"/>
          </a:p>
          <a:p>
            <a:pPr algn="ctr"/>
            <a:r>
              <a:rPr lang="ru-RU" sz="3600" dirty="0"/>
              <a:t>Какой цифрой обозначена кость предплечья? </a:t>
            </a:r>
          </a:p>
          <a:p>
            <a:pPr algn="ctr"/>
            <a:endParaRPr lang="ru-RU" sz="3600" dirty="0"/>
          </a:p>
          <a:p>
            <a:pPr algn="ctr"/>
            <a:r>
              <a:rPr lang="ru-RU" sz="3600" dirty="0"/>
              <a:t>1)  1</a:t>
            </a:r>
          </a:p>
          <a:p>
            <a:pPr algn="ctr"/>
            <a:r>
              <a:rPr lang="ru-RU" sz="3600" dirty="0"/>
              <a:t>2)  2</a:t>
            </a:r>
          </a:p>
          <a:p>
            <a:pPr algn="ctr"/>
            <a:r>
              <a:rPr lang="ru-RU" sz="3600" dirty="0"/>
              <a:t>3)  3</a:t>
            </a:r>
          </a:p>
          <a:p>
            <a:pPr algn="ctr"/>
            <a:r>
              <a:rPr lang="ru-RU" sz="3600" dirty="0"/>
              <a:t>4)  4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C0A02CE-898B-F396-F157-4D532FB355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47143" y="259979"/>
            <a:ext cx="4212958" cy="6530085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42709718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B8DF328-D2FC-DF07-E6B8-DB397567441B}"/>
              </a:ext>
            </a:extLst>
          </p:cNvPr>
          <p:cNvSpPr txBox="1"/>
          <p:nvPr/>
        </p:nvSpPr>
        <p:spPr>
          <a:xfrm>
            <a:off x="441267" y="502278"/>
            <a:ext cx="947546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/>
              <a:t>ЗАКРЕПЛЕНИЕ</a:t>
            </a:r>
          </a:p>
          <a:p>
            <a:pPr algn="ctr"/>
            <a:endParaRPr lang="ru-RU" sz="3600" dirty="0"/>
          </a:p>
          <a:p>
            <a:pPr algn="ctr"/>
            <a:r>
              <a:rPr lang="ru-RU" sz="3600" dirty="0"/>
              <a:t>Под каким номером изображена кость, входящая в состав пояса верхних конечностей?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1A7A163E-D1EC-CC3F-1930-3146C3C80C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8622" y="3720123"/>
            <a:ext cx="10318209" cy="2862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600418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B8DF328-D2FC-DF07-E6B8-DB397567441B}"/>
              </a:ext>
            </a:extLst>
          </p:cNvPr>
          <p:cNvSpPr txBox="1"/>
          <p:nvPr/>
        </p:nvSpPr>
        <p:spPr>
          <a:xfrm>
            <a:off x="441267" y="502278"/>
            <a:ext cx="6835296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/>
              <a:t>ЗАКРЕПЛЕНИЕ</a:t>
            </a:r>
          </a:p>
          <a:p>
            <a:pPr algn="ctr"/>
            <a:endParaRPr lang="ru-RU" sz="3600" dirty="0"/>
          </a:p>
          <a:p>
            <a:pPr algn="ctr"/>
            <a:r>
              <a:rPr lang="ru-RU" sz="3600" dirty="0"/>
              <a:t>Как называется кость нижней конечности, обозначенная на рисунке буквой А? </a:t>
            </a:r>
          </a:p>
          <a:p>
            <a:pPr algn="ctr"/>
            <a:endParaRPr lang="ru-RU" sz="3600" dirty="0"/>
          </a:p>
          <a:p>
            <a:pPr algn="ctr"/>
            <a:r>
              <a:rPr lang="ru-RU" sz="3600" dirty="0"/>
              <a:t>1)  бедренная</a:t>
            </a:r>
          </a:p>
          <a:p>
            <a:pPr algn="ctr"/>
            <a:r>
              <a:rPr lang="ru-RU" sz="3600" dirty="0"/>
              <a:t>2)  лучевая</a:t>
            </a:r>
          </a:p>
          <a:p>
            <a:pPr algn="ctr"/>
            <a:r>
              <a:rPr lang="ru-RU" sz="3600" dirty="0"/>
              <a:t>3)  большая берцовая</a:t>
            </a:r>
          </a:p>
          <a:p>
            <a:pPr algn="ctr"/>
            <a:r>
              <a:rPr lang="ru-RU" sz="3600" dirty="0"/>
              <a:t>4)  малая берцовая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C028B33-765A-BC7E-3211-A86E3F101B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23537" y="247487"/>
            <a:ext cx="2276005" cy="6363025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36103175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B8DF328-D2FC-DF07-E6B8-DB397567441B}"/>
              </a:ext>
            </a:extLst>
          </p:cNvPr>
          <p:cNvSpPr txBox="1"/>
          <p:nvPr/>
        </p:nvSpPr>
        <p:spPr>
          <a:xfrm>
            <a:off x="441267" y="502278"/>
            <a:ext cx="9475466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/>
              <a:t>ПОВТОРЕНИЕ</a:t>
            </a:r>
          </a:p>
          <a:p>
            <a:pPr algn="ctr"/>
            <a:endParaRPr lang="ru-RU" sz="3600" dirty="0"/>
          </a:p>
          <a:p>
            <a:pPr algn="ctr"/>
            <a:r>
              <a:rPr lang="ru-RU" sz="3600" dirty="0"/>
              <a:t>2. Какие из перечисленных химических соединений придают костям твердость? </a:t>
            </a:r>
          </a:p>
          <a:p>
            <a:pPr algn="ctr"/>
            <a:endParaRPr lang="ru-RU" sz="3600" dirty="0"/>
          </a:p>
          <a:p>
            <a:pPr algn="ctr"/>
            <a:r>
              <a:rPr lang="ru-RU" sz="3600" dirty="0"/>
              <a:t>1)  соли кальция</a:t>
            </a:r>
          </a:p>
          <a:p>
            <a:pPr algn="ctr"/>
            <a:r>
              <a:rPr lang="ru-RU" sz="3600" dirty="0"/>
              <a:t>2)  белки</a:t>
            </a:r>
          </a:p>
          <a:p>
            <a:pPr algn="ctr"/>
            <a:r>
              <a:rPr lang="ru-RU" sz="3600" dirty="0"/>
              <a:t>3)  жиры</a:t>
            </a:r>
          </a:p>
          <a:p>
            <a:pPr algn="ctr"/>
            <a:r>
              <a:rPr lang="ru-RU" sz="3600" dirty="0"/>
              <a:t>4)  углеводы</a:t>
            </a:r>
          </a:p>
        </p:txBody>
      </p:sp>
    </p:spTree>
    <p:extLst>
      <p:ext uri="{BB962C8B-B14F-4D97-AF65-F5344CB8AC3E}">
        <p14:creationId xmlns:p14="http://schemas.microsoft.com/office/powerpoint/2010/main" val="19660813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B8DF328-D2FC-DF07-E6B8-DB397567441B}"/>
              </a:ext>
            </a:extLst>
          </p:cNvPr>
          <p:cNvSpPr txBox="1"/>
          <p:nvPr/>
        </p:nvSpPr>
        <p:spPr>
          <a:xfrm>
            <a:off x="441267" y="502278"/>
            <a:ext cx="9475466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/>
              <a:t>ПОВТОРЕНИЕ</a:t>
            </a:r>
          </a:p>
          <a:p>
            <a:pPr algn="ctr"/>
            <a:endParaRPr lang="ru-RU" sz="3600" dirty="0"/>
          </a:p>
          <a:p>
            <a:pPr algn="ctr"/>
            <a:r>
              <a:rPr lang="ru-RU" sz="3600" dirty="0"/>
              <a:t>3. К механической функции скелета человека относят </a:t>
            </a:r>
          </a:p>
          <a:p>
            <a:pPr algn="ctr"/>
            <a:endParaRPr lang="ru-RU" sz="3600" dirty="0"/>
          </a:p>
          <a:p>
            <a:pPr algn="ctr"/>
            <a:r>
              <a:rPr lang="ru-RU" sz="3600" dirty="0"/>
              <a:t>1)  кроветворение</a:t>
            </a:r>
          </a:p>
          <a:p>
            <a:pPr algn="ctr"/>
            <a:r>
              <a:rPr lang="ru-RU" sz="3600" dirty="0"/>
              <a:t>2)  обмен минеральных солей</a:t>
            </a:r>
          </a:p>
          <a:p>
            <a:pPr algn="ctr"/>
            <a:r>
              <a:rPr lang="ru-RU" sz="3600" dirty="0"/>
              <a:t>3)  смягчение ударов при ходьбе</a:t>
            </a:r>
          </a:p>
          <a:p>
            <a:pPr algn="ctr"/>
            <a:r>
              <a:rPr lang="ru-RU" sz="3600" dirty="0"/>
              <a:t>4)  участие в иммунитете</a:t>
            </a:r>
          </a:p>
        </p:txBody>
      </p:sp>
    </p:spTree>
    <p:extLst>
      <p:ext uri="{BB962C8B-B14F-4D97-AF65-F5344CB8AC3E}">
        <p14:creationId xmlns:p14="http://schemas.microsoft.com/office/powerpoint/2010/main" val="17212513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B8DF328-D2FC-DF07-E6B8-DB397567441B}"/>
              </a:ext>
            </a:extLst>
          </p:cNvPr>
          <p:cNvSpPr txBox="1"/>
          <p:nvPr/>
        </p:nvSpPr>
        <p:spPr>
          <a:xfrm>
            <a:off x="210355" y="302359"/>
            <a:ext cx="11771289" cy="60631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/>
              <a:t>ПОВТОРЕНИЕ</a:t>
            </a:r>
          </a:p>
          <a:p>
            <a:pPr algn="ctr"/>
            <a:endParaRPr lang="ru-RU" sz="3200" dirty="0"/>
          </a:p>
          <a:p>
            <a:pPr algn="ctr"/>
            <a:r>
              <a:rPr lang="ru-RU" sz="3200" dirty="0"/>
              <a:t>4. Верны ли следующие суждения об отделах нервной системы? </a:t>
            </a:r>
          </a:p>
          <a:p>
            <a:pPr algn="ctr"/>
            <a:r>
              <a:rPr lang="ru-RU" sz="3200" dirty="0"/>
              <a:t>А.  Работа соматической нервной системы подчинена воле человека.</a:t>
            </a:r>
          </a:p>
          <a:p>
            <a:pPr algn="ctr"/>
            <a:r>
              <a:rPr lang="ru-RU" sz="3200" dirty="0"/>
              <a:t>Б.  В автономной нервной системе различают два отдела: симпатический и парасимпатический. </a:t>
            </a:r>
          </a:p>
          <a:p>
            <a:pPr algn="ctr"/>
            <a:r>
              <a:rPr lang="ru-RU" sz="3200" dirty="0"/>
              <a:t>1)  верно только А</a:t>
            </a:r>
          </a:p>
          <a:p>
            <a:pPr algn="ctr"/>
            <a:r>
              <a:rPr lang="ru-RU" sz="3200" dirty="0"/>
              <a:t>2)  верно только Б</a:t>
            </a:r>
          </a:p>
          <a:p>
            <a:pPr algn="ctr"/>
            <a:r>
              <a:rPr lang="ru-RU" sz="3200" dirty="0"/>
              <a:t>3)  верны оба суждения</a:t>
            </a:r>
          </a:p>
          <a:p>
            <a:pPr algn="ctr"/>
            <a:r>
              <a:rPr lang="ru-RU" sz="3200" dirty="0"/>
              <a:t>4)  оба суждения неверны</a:t>
            </a:r>
          </a:p>
        </p:txBody>
      </p:sp>
    </p:spTree>
    <p:extLst>
      <p:ext uri="{BB962C8B-B14F-4D97-AF65-F5344CB8AC3E}">
        <p14:creationId xmlns:p14="http://schemas.microsoft.com/office/powerpoint/2010/main" val="9038584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B8DF328-D2FC-DF07-E6B8-DB397567441B}"/>
              </a:ext>
            </a:extLst>
          </p:cNvPr>
          <p:cNvSpPr txBox="1"/>
          <p:nvPr/>
        </p:nvSpPr>
        <p:spPr>
          <a:xfrm>
            <a:off x="441267" y="502278"/>
            <a:ext cx="9475466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/>
              <a:t>ПОВТОРЕНИЕ</a:t>
            </a:r>
          </a:p>
          <a:p>
            <a:pPr algn="ctr"/>
            <a:endParaRPr lang="ru-RU" sz="3600" dirty="0"/>
          </a:p>
          <a:p>
            <a:pPr algn="ctr"/>
            <a:r>
              <a:rPr lang="ru-RU" sz="3600" dirty="0"/>
              <a:t>5. Функцию питания и роста кости в толщину выполняет </a:t>
            </a:r>
          </a:p>
          <a:p>
            <a:pPr algn="ctr"/>
            <a:endParaRPr lang="ru-RU" sz="3600" dirty="0"/>
          </a:p>
          <a:p>
            <a:pPr algn="ctr"/>
            <a:r>
              <a:rPr lang="ru-RU" sz="3600" dirty="0"/>
              <a:t>1)  желтый костный мозг</a:t>
            </a:r>
          </a:p>
          <a:p>
            <a:pPr algn="ctr"/>
            <a:r>
              <a:rPr lang="ru-RU" sz="3600" dirty="0"/>
              <a:t>2)  красный костный мозг</a:t>
            </a:r>
          </a:p>
          <a:p>
            <a:pPr algn="ctr"/>
            <a:r>
              <a:rPr lang="ru-RU" sz="3600" dirty="0"/>
              <a:t>3)  надкостница</a:t>
            </a:r>
          </a:p>
          <a:p>
            <a:pPr algn="ctr"/>
            <a:r>
              <a:rPr lang="ru-RU" sz="3600" dirty="0"/>
              <a:t>4)  губчатое вещество</a:t>
            </a:r>
          </a:p>
        </p:txBody>
      </p:sp>
    </p:spTree>
    <p:extLst>
      <p:ext uri="{BB962C8B-B14F-4D97-AF65-F5344CB8AC3E}">
        <p14:creationId xmlns:p14="http://schemas.microsoft.com/office/powerpoint/2010/main" val="35899059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B8DF328-D2FC-DF07-E6B8-DB397567441B}"/>
              </a:ext>
            </a:extLst>
          </p:cNvPr>
          <p:cNvSpPr txBox="1"/>
          <p:nvPr/>
        </p:nvSpPr>
        <p:spPr>
          <a:xfrm>
            <a:off x="441267" y="502278"/>
            <a:ext cx="9475466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/>
              <a:t>ПОВТОРЕНИЕ</a:t>
            </a:r>
          </a:p>
          <a:p>
            <a:pPr algn="ctr"/>
            <a:endParaRPr lang="ru-RU" sz="3600" dirty="0"/>
          </a:p>
          <a:p>
            <a:pPr algn="ctr"/>
            <a:r>
              <a:rPr lang="ru-RU" sz="3600" dirty="0"/>
              <a:t>6. На рисунке изображена Эйфелева башня, расположенная в Париже. Строение какого внутреннего органа человека она имитирует? </a:t>
            </a:r>
          </a:p>
          <a:p>
            <a:pPr algn="ctr"/>
            <a:endParaRPr lang="ru-RU" sz="3600" dirty="0"/>
          </a:p>
          <a:p>
            <a:pPr algn="ctr"/>
            <a:r>
              <a:rPr lang="ru-RU" sz="3600" dirty="0"/>
              <a:t>1)  печени</a:t>
            </a:r>
          </a:p>
          <a:p>
            <a:pPr algn="ctr"/>
            <a:r>
              <a:rPr lang="ru-RU" sz="3600" dirty="0"/>
              <a:t>2)  мозга</a:t>
            </a:r>
          </a:p>
          <a:p>
            <a:pPr algn="ctr"/>
            <a:r>
              <a:rPr lang="ru-RU" sz="3600" dirty="0"/>
              <a:t>3)  почки</a:t>
            </a:r>
          </a:p>
          <a:p>
            <a:pPr algn="ctr"/>
            <a:r>
              <a:rPr lang="ru-RU" sz="3600" dirty="0"/>
              <a:t>4)  кости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1F7D7A5-593E-E147-DEA1-465EC1E210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7476" y="3818740"/>
            <a:ext cx="4209111" cy="2869848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8679323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B8DF328-D2FC-DF07-E6B8-DB397567441B}"/>
              </a:ext>
            </a:extLst>
          </p:cNvPr>
          <p:cNvSpPr txBox="1"/>
          <p:nvPr/>
        </p:nvSpPr>
        <p:spPr>
          <a:xfrm>
            <a:off x="441267" y="502278"/>
            <a:ext cx="9436829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/>
              <a:t>ПОВТОРЕНИЕ</a:t>
            </a:r>
          </a:p>
          <a:p>
            <a:pPr algn="ctr"/>
            <a:endParaRPr lang="ru-RU" sz="3600" dirty="0"/>
          </a:p>
          <a:p>
            <a:pPr algn="ctr"/>
            <a:r>
              <a:rPr lang="ru-RU" sz="3600" dirty="0"/>
              <a:t>7. Какие вещества придают костям эластичность? </a:t>
            </a:r>
          </a:p>
          <a:p>
            <a:pPr algn="ctr"/>
            <a:endParaRPr lang="ru-RU" sz="3600" dirty="0"/>
          </a:p>
          <a:p>
            <a:pPr algn="ctr"/>
            <a:r>
              <a:rPr lang="ru-RU" sz="3600" dirty="0"/>
              <a:t>1)  соли кальция</a:t>
            </a:r>
          </a:p>
          <a:p>
            <a:pPr algn="ctr"/>
            <a:r>
              <a:rPr lang="ru-RU" sz="3600" dirty="0"/>
              <a:t>2)  углеводы</a:t>
            </a:r>
          </a:p>
          <a:p>
            <a:pPr algn="ctr"/>
            <a:r>
              <a:rPr lang="ru-RU" sz="3600" dirty="0"/>
              <a:t>3)  жиры</a:t>
            </a:r>
          </a:p>
          <a:p>
            <a:pPr algn="ctr"/>
            <a:r>
              <a:rPr lang="ru-RU" sz="3600" dirty="0"/>
              <a:t>4)  белки</a:t>
            </a:r>
          </a:p>
        </p:txBody>
      </p:sp>
    </p:spTree>
    <p:extLst>
      <p:ext uri="{BB962C8B-B14F-4D97-AF65-F5344CB8AC3E}">
        <p14:creationId xmlns:p14="http://schemas.microsoft.com/office/powerpoint/2010/main" val="8872454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B8DF328-D2FC-DF07-E6B8-DB397567441B}"/>
              </a:ext>
            </a:extLst>
          </p:cNvPr>
          <p:cNvSpPr txBox="1"/>
          <p:nvPr/>
        </p:nvSpPr>
        <p:spPr>
          <a:xfrm>
            <a:off x="441267" y="502278"/>
            <a:ext cx="9436829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/>
              <a:t>ПОВТОРЕНИЕ</a:t>
            </a:r>
          </a:p>
          <a:p>
            <a:pPr algn="ctr"/>
            <a:endParaRPr lang="ru-RU" sz="3600" dirty="0"/>
          </a:p>
          <a:p>
            <a:pPr algn="ctr"/>
            <a:r>
              <a:rPr lang="ru-RU" sz="3600" dirty="0"/>
              <a:t>8. Что придает костям упругость? </a:t>
            </a:r>
          </a:p>
          <a:p>
            <a:pPr algn="ctr"/>
            <a:endParaRPr lang="ru-RU" sz="3600" dirty="0"/>
          </a:p>
          <a:p>
            <a:pPr algn="ctr"/>
            <a:r>
              <a:rPr lang="ru-RU" sz="3600" dirty="0"/>
              <a:t>1)  вода</a:t>
            </a:r>
          </a:p>
          <a:p>
            <a:pPr algn="ctr"/>
            <a:r>
              <a:rPr lang="ru-RU" sz="3600" dirty="0"/>
              <a:t>2)  белки</a:t>
            </a:r>
          </a:p>
          <a:p>
            <a:pPr algn="ctr"/>
            <a:r>
              <a:rPr lang="ru-RU" sz="3600" dirty="0"/>
              <a:t>3)  углеводы</a:t>
            </a:r>
          </a:p>
          <a:p>
            <a:pPr algn="ctr"/>
            <a:r>
              <a:rPr lang="ru-RU" sz="3600" dirty="0"/>
              <a:t>4)  соединения фосфора</a:t>
            </a:r>
          </a:p>
        </p:txBody>
      </p:sp>
    </p:spTree>
    <p:extLst>
      <p:ext uri="{BB962C8B-B14F-4D97-AF65-F5344CB8AC3E}">
        <p14:creationId xmlns:p14="http://schemas.microsoft.com/office/powerpoint/2010/main" val="269802753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TM02836342[[fn=Ион]]</Template>
  <TotalTime>4342</TotalTime>
  <Words>771</Words>
  <Application>Microsoft Office PowerPoint</Application>
  <PresentationFormat>Широкоэкранный</PresentationFormat>
  <Paragraphs>193</Paragraphs>
  <Slides>29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5" baseType="lpstr">
      <vt:lpstr>Arial</vt:lpstr>
      <vt:lpstr>Calibri</vt:lpstr>
      <vt:lpstr>Century Gothic</vt:lpstr>
      <vt:lpstr>Times New Roman</vt:lpstr>
      <vt:lpstr>Wingdings 3</vt:lpstr>
      <vt:lpstr>Ион</vt:lpstr>
      <vt:lpstr>СКЕЛЕТ ЧЕЛОВЕКА, СТРОЕНИЕ ЕГО  ОТДЕЛОВ И  ФУНКЦИИ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Природные ресурсы - первоисточник благосостояния страны</dc:title>
  <dc:creator>Пользователь</dc:creator>
  <cp:lastModifiedBy>polina.rudnaya08@gmail.com</cp:lastModifiedBy>
  <cp:revision>410</cp:revision>
  <dcterms:created xsi:type="dcterms:W3CDTF">2021-09-19T03:02:14Z</dcterms:created>
  <dcterms:modified xsi:type="dcterms:W3CDTF">2023-11-13T03:46:06Z</dcterms:modified>
</cp:coreProperties>
</file>