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2"/>
  </p:notesMasterIdLst>
  <p:sldIdLst>
    <p:sldId id="296" r:id="rId2"/>
    <p:sldId id="257" r:id="rId3"/>
    <p:sldId id="299" r:id="rId4"/>
    <p:sldId id="336" r:id="rId5"/>
    <p:sldId id="289" r:id="rId6"/>
    <p:sldId id="291" r:id="rId7"/>
    <p:sldId id="302" r:id="rId8"/>
    <p:sldId id="284" r:id="rId9"/>
    <p:sldId id="260" r:id="rId10"/>
    <p:sldId id="326" r:id="rId11"/>
    <p:sldId id="335" r:id="rId12"/>
    <p:sldId id="277" r:id="rId13"/>
    <p:sldId id="338" r:id="rId14"/>
    <p:sldId id="288" r:id="rId15"/>
    <p:sldId id="281" r:id="rId16"/>
    <p:sldId id="300" r:id="rId17"/>
    <p:sldId id="318" r:id="rId18"/>
    <p:sldId id="276" r:id="rId19"/>
    <p:sldId id="320" r:id="rId20"/>
    <p:sldId id="321" r:id="rId21"/>
    <p:sldId id="287" r:id="rId22"/>
    <p:sldId id="259" r:id="rId23"/>
    <p:sldId id="267" r:id="rId24"/>
    <p:sldId id="315" r:id="rId25"/>
    <p:sldId id="312" r:id="rId26"/>
    <p:sldId id="328" r:id="rId27"/>
    <p:sldId id="329" r:id="rId28"/>
    <p:sldId id="310" r:id="rId29"/>
    <p:sldId id="332" r:id="rId30"/>
    <p:sldId id="339" r:id="rId31"/>
    <p:sldId id="333" r:id="rId32"/>
    <p:sldId id="334" r:id="rId33"/>
    <p:sldId id="340" r:id="rId34"/>
    <p:sldId id="292" r:id="rId35"/>
    <p:sldId id="293" r:id="rId36"/>
    <p:sldId id="294" r:id="rId37"/>
    <p:sldId id="261" r:id="rId38"/>
    <p:sldId id="290" r:id="rId39"/>
    <p:sldId id="295" r:id="rId40"/>
    <p:sldId id="268" r:id="rId4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6726" autoAdjust="0"/>
    <p:restoredTop sz="94613" autoAdjust="0"/>
  </p:normalViewPr>
  <p:slideViewPr>
    <p:cSldViewPr>
      <p:cViewPr>
        <p:scale>
          <a:sx n="66" d="100"/>
          <a:sy n="66" d="100"/>
        </p:scale>
        <p:origin x="-288" y="-2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58" d="100"/>
          <a:sy n="58" d="100"/>
        </p:scale>
        <p:origin x="-1764"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D078067-BF9E-4368-A7E5-FEB64AE19080}" type="datetimeFigureOut">
              <a:rPr lang="ru-RU"/>
              <a:pPr>
                <a:defRPr/>
              </a:pPr>
              <a:t>26.06.2017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F665816-4FA4-4F87-B519-E84C1F63C675}"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TextEdit="1"/>
          </p:cNvSpPr>
          <p:nvPr>
            <p:ph type="sldImg"/>
          </p:nvPr>
        </p:nvSpPr>
        <p:spPr bwMode="auto">
          <a:noFill/>
          <a:ln>
            <a:solidFill>
              <a:srgbClr val="000000"/>
            </a:solidFill>
            <a:miter lim="800000"/>
            <a:headEnd/>
            <a:tailEnd/>
          </a:ln>
        </p:spPr>
      </p:sp>
      <p:sp>
        <p:nvSpPr>
          <p:cNvPr id="14338"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Человека всю его жизнь с рождения и до самой смерти – окружают предметы быта. Что же входит в это понятие? Это – мебель, посуда, одежда и многое другое.</a:t>
            </a:r>
          </a:p>
          <a:p>
            <a:r>
              <a:rPr lang="ru-RU" smtClean="0">
                <a:latin typeface="Arial" charset="0"/>
              </a:rPr>
              <a:t>С предметами народного быта связано огромное количество пословиц и поговорок. О них идёт речь в сказках, о них пишут стихи и загадывают загадки.</a:t>
            </a:r>
          </a:p>
          <a:p>
            <a:r>
              <a:rPr lang="ru-RU" smtClean="0">
                <a:latin typeface="Arial" charset="0"/>
              </a:rPr>
              <a:t>Сегодня мы с вами поговорим о предметах быта на Руси, о том, какие вещи и предметы ушли из нашей жизни, а какие поменяли название.</a:t>
            </a:r>
          </a:p>
          <a:p>
            <a:endParaRPr lang="ru-R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TextEdit="1"/>
          </p:cNvSpPr>
          <p:nvPr>
            <p:ph type="sldImg"/>
          </p:nvPr>
        </p:nvSpPr>
        <p:spPr bwMode="auto">
          <a:noFill/>
          <a:ln>
            <a:solidFill>
              <a:srgbClr val="000000"/>
            </a:solidFill>
            <a:miter lim="800000"/>
            <a:headEnd/>
            <a:tailEnd/>
          </a:ln>
        </p:spPr>
      </p:sp>
      <p:sp>
        <p:nvSpPr>
          <p:cNvPr id="32770"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А теперь отгадайте загадку.</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noFill/>
          <a:ln>
            <a:solidFill>
              <a:srgbClr val="000000"/>
            </a:solidFill>
            <a:miter lim="800000"/>
            <a:headEnd/>
            <a:tailEnd/>
          </a:ln>
        </p:spPr>
      </p:sp>
      <p:sp>
        <p:nvSpPr>
          <p:cNvPr id="34818"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Конечно это- печь</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noFill/>
          <a:ln>
            <a:solidFill>
              <a:srgbClr val="000000"/>
            </a:solidFill>
            <a:miter lim="800000"/>
            <a:headEnd/>
            <a:tailEnd/>
          </a:ln>
        </p:spPr>
      </p:sp>
      <p:sp>
        <p:nvSpPr>
          <p:cNvPr id="36866"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Добра речь, коли в избе печь.</a:t>
            </a:r>
          </a:p>
          <a:p>
            <a:r>
              <a:rPr lang="ru-RU" smtClean="0">
                <a:latin typeface="Arial" charset="0"/>
              </a:rPr>
              <a:t> Без этого предмета невозможно представить жизнь наших далёких предков. В печи готовили еду, она обогревала жилище, особенно в сильные морозы на печи спали. Её тепло спасало от многих болезней. Благодаря различным полочкам здесь хранилась посуда. Еда, приготовленная в русской печи необычайно вкусная, ароматная. Здесь можно приготовить и наваристый суп и кашу и выпечку и другое. </a:t>
            </a:r>
          </a:p>
          <a:p>
            <a:r>
              <a:rPr lang="ru-RU" smtClean="0">
                <a:latin typeface="Arial" charset="0"/>
              </a:rPr>
              <a:t>А главное, что печь это то место в доме, вокруг которого постоянно находились люди.</a:t>
            </a:r>
          </a:p>
          <a:p>
            <a:r>
              <a:rPr lang="ru-RU" smtClean="0">
                <a:latin typeface="Arial" charset="0"/>
              </a:rPr>
              <a:t> Не случайно в русских сказках главные герои то ездят на ней (Емеля), то спят (Илья Муромец).</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Это чугуны- специальная прочная посуда для приготовления еды в печи.</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TextEdit="1"/>
          </p:cNvSpPr>
          <p:nvPr>
            <p:ph type="sldImg"/>
          </p:nvPr>
        </p:nvSpPr>
        <p:spPr bwMode="auto">
          <a:noFill/>
          <a:ln>
            <a:solidFill>
              <a:srgbClr val="000000"/>
            </a:solidFill>
            <a:miter lim="800000"/>
            <a:headEnd/>
            <a:tailEnd/>
          </a:ln>
        </p:spPr>
      </p:sp>
      <p:sp>
        <p:nvSpPr>
          <p:cNvPr id="40962"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Кочерга – это предмет народного быта, имеющий непосредственное отношение к печи. Когда дрова прогорали кочергой сдвигали угли, чтобы не было недогоревших поленьев.</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TextEdit="1"/>
          </p:cNvSpPr>
          <p:nvPr>
            <p:ph type="sldImg"/>
          </p:nvPr>
        </p:nvSpPr>
        <p:spPr bwMode="auto">
          <a:noFill/>
          <a:ln>
            <a:solidFill>
              <a:srgbClr val="000000"/>
            </a:solidFill>
            <a:miter lim="800000"/>
            <a:headEnd/>
            <a:tailEnd/>
          </a:ln>
        </p:spPr>
      </p:sp>
      <p:sp>
        <p:nvSpPr>
          <p:cNvPr id="43010"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Ухват или рогач использовали, чтобы доставать из печи горячий чугунок. Это приспособление крепилось к длинной палке- ручке. Чугун можно поставить глубже в печь и не обжечься.</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TextEdit="1"/>
          </p:cNvSpPr>
          <p:nvPr>
            <p:ph type="sldImg"/>
          </p:nvPr>
        </p:nvSpPr>
        <p:spPr bwMode="auto">
          <a:noFill/>
          <a:ln>
            <a:solidFill>
              <a:srgbClr val="000000"/>
            </a:solidFill>
            <a:miter lim="800000"/>
            <a:headEnd/>
            <a:tailEnd/>
          </a:ln>
        </p:spPr>
      </p:sp>
      <p:sp>
        <p:nvSpPr>
          <p:cNvPr id="45058"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А теперь внимательно рассмотрим картинки. Какие сказки узнали?</a:t>
            </a:r>
          </a:p>
          <a:p>
            <a:r>
              <a:rPr lang="ru-RU" smtClean="0">
                <a:latin typeface="Arial" charset="0"/>
              </a:rPr>
              <a:t>(Дети отвечают: Емеля из сказки «По щучьему велению», «Гуси- лебеди», «Жихарка», «Колобок»).</a:t>
            </a:r>
          </a:p>
          <a:p>
            <a:endParaRPr lang="ru-RU" smtClean="0">
              <a:latin typeface="Arial" charset="0"/>
            </a:endParaRPr>
          </a:p>
          <a:p>
            <a:r>
              <a:rPr lang="ru-RU" smtClean="0">
                <a:latin typeface="Arial" charset="0"/>
              </a:rPr>
              <a:t>На всех картинках изображена печь.</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А теперь отгадайте загадку.</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TextEdit="1"/>
          </p:cNvSpPr>
          <p:nvPr>
            <p:ph type="sldImg"/>
          </p:nvPr>
        </p:nvSpPr>
        <p:spPr bwMode="auto">
          <a:noFill/>
          <a:ln>
            <a:solidFill>
              <a:srgbClr val="000000"/>
            </a:solidFill>
            <a:miter lim="800000"/>
            <a:headEnd/>
            <a:tailEnd/>
          </a:ln>
        </p:spPr>
      </p:sp>
      <p:sp>
        <p:nvSpPr>
          <p:cNvPr id="49154"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Стол занимал в доме важное место.</a:t>
            </a:r>
          </a:p>
          <a:p>
            <a:r>
              <a:rPr lang="ru-RU" smtClean="0">
                <a:latin typeface="Arial" charset="0"/>
              </a:rPr>
              <a:t>Вспоминайте, где он стоял?</a:t>
            </a:r>
          </a:p>
          <a:p>
            <a:r>
              <a:rPr lang="ru-RU" smtClean="0">
                <a:latin typeface="Arial" charset="0"/>
              </a:rPr>
              <a:t>(Дети отвечают: «Красный угол»)</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Ещё загадка.</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bwMode="auto">
          <a:noFill/>
          <a:ln>
            <a:solidFill>
              <a:srgbClr val="000000"/>
            </a:solidFill>
            <a:miter lim="800000"/>
            <a:headEnd/>
            <a:tailEnd/>
          </a:ln>
        </p:spPr>
      </p:sp>
      <p:sp>
        <p:nvSpPr>
          <p:cNvPr id="16386"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Перед вами русская изба. Слово  «Изба» произошло от слова «истьба» – «истопка» – «топить» - «отапливать».</a:t>
            </a:r>
          </a:p>
          <a:p>
            <a:r>
              <a:rPr lang="ru-RU" smtClean="0">
                <a:latin typeface="Arial" charset="0"/>
              </a:rPr>
              <a:t>Это сейчас мы с вами живём в квартирах. У нас есть электричество, телевизор, интернет. На кухне- плита, микроволновка, электрический чайник. А раньше люди жили в избах.</a:t>
            </a:r>
          </a:p>
          <a:p>
            <a:endParaRPr lang="ru-RU"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noFill/>
          <a:ln>
            <a:solidFill>
              <a:srgbClr val="000000"/>
            </a:solidFill>
            <a:miter lim="800000"/>
            <a:headEnd/>
            <a:tailEnd/>
          </a:ln>
        </p:spPr>
      </p:sp>
      <p:sp>
        <p:nvSpPr>
          <p:cNvPr id="53250" name="Rectangle 3"/>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Самовар берегли и передавали по наследству.</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Rot="1" noChangeAspect="1" noTextEdit="1"/>
          </p:cNvSpPr>
          <p:nvPr>
            <p:ph type="sldImg"/>
          </p:nvPr>
        </p:nvSpPr>
        <p:spPr bwMode="auto">
          <a:noFill/>
          <a:ln>
            <a:solidFill>
              <a:srgbClr val="000000"/>
            </a:solidFill>
            <a:miter lim="800000"/>
            <a:headEnd/>
            <a:tailEnd/>
          </a:ln>
        </p:spPr>
      </p:sp>
      <p:sp>
        <p:nvSpPr>
          <p:cNvPr id="57346" name="Rectangle 3"/>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TextEdit="1"/>
          </p:cNvSpPr>
          <p:nvPr>
            <p:ph type="sldImg"/>
          </p:nvPr>
        </p:nvSpPr>
        <p:spPr bwMode="auto">
          <a:noFill/>
          <a:ln>
            <a:solidFill>
              <a:srgbClr val="000000"/>
            </a:solidFill>
            <a:miter lim="800000"/>
            <a:headEnd/>
            <a:tailEnd/>
          </a:ln>
        </p:spPr>
      </p:sp>
      <p:sp>
        <p:nvSpPr>
          <p:cNvPr id="63490" name="Rectangle 3"/>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Rot="1" noChangeAspect="1" noTextEdit="1"/>
          </p:cNvSpPr>
          <p:nvPr>
            <p:ph type="sldImg"/>
          </p:nvPr>
        </p:nvSpPr>
        <p:spPr bwMode="auto">
          <a:noFill/>
          <a:ln>
            <a:solidFill>
              <a:srgbClr val="000000"/>
            </a:solidFill>
            <a:miter lim="800000"/>
            <a:headEnd/>
            <a:tailEnd/>
          </a:ln>
        </p:spPr>
      </p:sp>
      <p:sp>
        <p:nvSpPr>
          <p:cNvPr id="65538"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Загадка.</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spect="1" noTextEdit="1"/>
          </p:cNvSpPr>
          <p:nvPr>
            <p:ph type="sldImg"/>
          </p:nvPr>
        </p:nvSpPr>
        <p:spPr bwMode="auto">
          <a:noFill/>
          <a:ln>
            <a:solidFill>
              <a:srgbClr val="000000"/>
            </a:solidFill>
            <a:miter lim="800000"/>
            <a:headEnd/>
            <a:tailEnd/>
          </a:ln>
        </p:spPr>
      </p:sp>
      <p:sp>
        <p:nvSpPr>
          <p:cNvPr id="67586"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Раньше ложки были деревянными, а вилок и вовсе не было.</a:t>
            </a:r>
          </a:p>
          <a:p>
            <a:r>
              <a:rPr lang="ru-RU" smtClean="0">
                <a:latin typeface="Arial" charset="0"/>
              </a:rPr>
              <a:t>Это теперь мы пользуемся железными ложками и вилками.</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spect="1" noTextEdit="1"/>
          </p:cNvSpPr>
          <p:nvPr>
            <p:ph type="sldImg"/>
          </p:nvPr>
        </p:nvSpPr>
        <p:spPr bwMode="auto">
          <a:noFill/>
          <a:ln>
            <a:solidFill>
              <a:srgbClr val="000000"/>
            </a:solidFill>
            <a:miter lim="800000"/>
            <a:headEnd/>
            <a:tailEnd/>
          </a:ln>
        </p:spPr>
      </p:sp>
      <p:sp>
        <p:nvSpPr>
          <p:cNvPr id="69634"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Рассмотрим предметы русского быта.</a:t>
            </a:r>
          </a:p>
          <a:p>
            <a:r>
              <a:rPr lang="ru-RU" smtClean="0">
                <a:latin typeface="Arial" charset="0"/>
              </a:rPr>
              <a:t>Поиграем в игру « Что было раньше, а что теперь».</a:t>
            </a:r>
          </a:p>
          <a:p>
            <a:r>
              <a:rPr lang="ru-RU" smtClean="0">
                <a:latin typeface="Arial" charset="0"/>
              </a:rPr>
              <a:t>Раньше еду готовили в чугуне, а теперь? (Дети отвечают: А теперь, в кастрюле, на сковороде.)</a:t>
            </a:r>
          </a:p>
          <a:p>
            <a:r>
              <a:rPr lang="ru-RU" smtClean="0">
                <a:latin typeface="Arial" charset="0"/>
              </a:rPr>
              <a:t>Раньше огурцы солили в кадке, а теперь- в стеклянных банках.</a:t>
            </a:r>
          </a:p>
          <a:p>
            <a:r>
              <a:rPr lang="ru-RU" smtClean="0">
                <a:latin typeface="Arial" charset="0"/>
              </a:rPr>
              <a:t>Раньше был ухват, а теперь он не нужен, используем прихватки из ткани.</a:t>
            </a:r>
          </a:p>
          <a:p>
            <a:r>
              <a:rPr lang="ru-RU" smtClean="0">
                <a:latin typeface="Arial" charset="0"/>
              </a:rPr>
              <a:t>Раньше ребёнок спал в подвешенной к потолку колыбели, а теперь- спит в детской кроватке.</a:t>
            </a:r>
          </a:p>
          <a:p>
            <a:r>
              <a:rPr lang="ru-RU" smtClean="0">
                <a:latin typeface="Arial" charset="0"/>
              </a:rPr>
              <a:t>Раньше продукты перемалывали, измельчали в ступе, а теперь есть специальные электрические миксеры, мясорубки.  </a:t>
            </a:r>
          </a:p>
          <a:p>
            <a:r>
              <a:rPr lang="ru-RU" smtClean="0">
                <a:latin typeface="Arial" charset="0"/>
              </a:rPr>
              <a:t>Раньше ложки были деревянные, а теперь-  железные. Ещё есть вилки.</a:t>
            </a:r>
          </a:p>
          <a:p>
            <a:r>
              <a:rPr lang="ru-RU" smtClean="0">
                <a:latin typeface="Arial" charset="0"/>
              </a:rPr>
              <a:t>Раньше бельё стирали в корыте, а теперь- в стиральной машине.</a:t>
            </a:r>
          </a:p>
          <a:p>
            <a:r>
              <a:rPr lang="ru-RU" smtClean="0">
                <a:latin typeface="Arial" charset="0"/>
              </a:rPr>
              <a:t>Раньше еду готовили в печи, а теперь- на плите.</a:t>
            </a:r>
          </a:p>
          <a:p>
            <a:r>
              <a:rPr lang="ru-RU" smtClean="0">
                <a:latin typeface="Arial" charset="0"/>
              </a:rPr>
              <a:t>Раньше жилище отапливали с помощью печи, а теперь нас греют батареи. </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Загадка.</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TextEdit="1"/>
          </p:cNvSpPr>
          <p:nvPr>
            <p:ph type="sldImg"/>
          </p:nvPr>
        </p:nvSpPr>
        <p:spPr bwMode="auto">
          <a:noFill/>
          <a:ln>
            <a:solidFill>
              <a:srgbClr val="000000"/>
            </a:solidFill>
            <a:miter lim="800000"/>
            <a:headEnd/>
            <a:tailEnd/>
          </a:ln>
        </p:spPr>
      </p:sp>
      <p:sp>
        <p:nvSpPr>
          <p:cNvPr id="18434"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На Руси избы строились на берегах рек, озёр, ведь рыболовство считалось одним из важных промыслов.</a:t>
            </a:r>
          </a:p>
          <a:p>
            <a:r>
              <a:rPr lang="ru-RU" smtClean="0">
                <a:latin typeface="Arial" charset="0"/>
              </a:rPr>
              <a:t>Место для постройки выбиралось очень тщательно. Новая изба никогда не строилась на месте старой. Ориентиром для выбора места для избы служили домашние животные. Где животное ляжет отдыхать, там самое благоприятное место для постройки. Жилище делали из дерева, и говорили: не построить избу, а «срубить дом». Делали это при помощи одного топора, а позднее- пилы.</a:t>
            </a:r>
          </a:p>
          <a:p>
            <a:r>
              <a:rPr lang="ru-RU" smtClean="0">
                <a:latin typeface="Arial" charset="0"/>
              </a:rPr>
              <a:t>Избы делали квадратными или прямоугольными, одноэтажными. Ничего лишнего.</a:t>
            </a:r>
          </a:p>
          <a:p>
            <a:endParaRPr lang="ru-RU"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Рубель- это деревянная доска с поперечными желобками. Его использовали для глажки так: наматывали бельё на валик и колотили по нему.</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Rot="1" noChangeAspect="1" noTextEdit="1"/>
          </p:cNvSpPr>
          <p:nvPr>
            <p:ph type="sldImg"/>
          </p:nvPr>
        </p:nvSpPr>
        <p:spPr bwMode="auto">
          <a:noFill/>
          <a:ln>
            <a:solidFill>
              <a:srgbClr val="000000"/>
            </a:solidFill>
            <a:miter lim="800000"/>
            <a:headEnd/>
            <a:tailEnd/>
          </a:ln>
        </p:spPr>
      </p:sp>
      <p:sp>
        <p:nvSpPr>
          <p:cNvPr id="75778"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Чугунный утюг от привычного нам отличался тем, что работал без электричества. Его наполняли углями и долгое время держали над пламенем печи. Такой утюг весил более 10 кг.</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Rot="1" noChangeAspect="1" noTextEdit="1"/>
          </p:cNvSpPr>
          <p:nvPr>
            <p:ph type="sldImg"/>
          </p:nvPr>
        </p:nvSpPr>
        <p:spPr bwMode="auto">
          <a:noFill/>
          <a:ln>
            <a:solidFill>
              <a:srgbClr val="000000"/>
            </a:solidFill>
            <a:miter lim="800000"/>
            <a:headEnd/>
            <a:tailEnd/>
          </a:ln>
        </p:spPr>
      </p:sp>
      <p:sp>
        <p:nvSpPr>
          <p:cNvPr id="77826" name="Rectangle 3"/>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bwMode="auto">
          <a:noFill/>
          <a:ln>
            <a:solidFill>
              <a:srgbClr val="000000"/>
            </a:solidFill>
            <a:miter lim="800000"/>
            <a:headEnd/>
            <a:tailEnd/>
          </a:ln>
        </p:spPr>
      </p:sp>
      <p:sp>
        <p:nvSpPr>
          <p:cNvPr id="81922" name="Rectangle 3"/>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TextEdit="1"/>
          </p:cNvSpPr>
          <p:nvPr>
            <p:ph type="sldImg"/>
          </p:nvPr>
        </p:nvSpPr>
        <p:spPr bwMode="auto">
          <a:xfrm>
            <a:off x="1125538" y="684213"/>
            <a:ext cx="4572000" cy="3429000"/>
          </a:xfrm>
          <a:noFill/>
          <a:ln>
            <a:solidFill>
              <a:srgbClr val="000000"/>
            </a:solidFill>
            <a:miter lim="800000"/>
            <a:headEnd/>
            <a:tailEnd/>
          </a:ln>
        </p:spPr>
      </p:sp>
      <p:sp>
        <p:nvSpPr>
          <p:cNvPr id="83970" name="Rectangle 3"/>
          <p:cNvSpPr>
            <a:spLocks noGrp="1"/>
          </p:cNvSpPr>
          <p:nvPr>
            <p:ph type="body" idx="1"/>
          </p:nvPr>
        </p:nvSpPr>
        <p:spPr bwMode="auto">
          <a:xfrm>
            <a:off x="692150" y="4356100"/>
            <a:ext cx="5486400" cy="4114800"/>
          </a:xfrm>
          <a:noFill/>
        </p:spPr>
        <p:txBody>
          <a:bodyPr wrap="square" numCol="1" anchor="t" anchorCtr="0" compatLnSpc="1">
            <a:prstTxWarp prst="textNoShape">
              <a:avLst/>
            </a:prstTxWarp>
          </a:bodyPr>
          <a:lstStyle/>
          <a:p>
            <a:r>
              <a:rPr lang="ru-RU" smtClean="0">
                <a:latin typeface="Arial" charset="0"/>
              </a:rPr>
              <a:t>Девушка должна была прясть с 6-8 лет, чтобы приготовить себе приданое.</a:t>
            </a:r>
          </a:p>
          <a:p>
            <a:r>
              <a:rPr lang="ru-RU" smtClean="0">
                <a:latin typeface="Arial" charset="0"/>
              </a:rPr>
              <a:t>Прялки делали из дерева (берёза, липа, осина). Отец дарил прялку дочери на свадьбу. Прялки принято было украшать и расписывать, поэтому ни одна прялка не похожа на другую.</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Rot="1" noChangeAspect="1" noTextEdit="1"/>
          </p:cNvSpPr>
          <p:nvPr>
            <p:ph type="sldImg"/>
          </p:nvPr>
        </p:nvSpPr>
        <p:spPr bwMode="auto">
          <a:noFill/>
          <a:ln>
            <a:solidFill>
              <a:srgbClr val="000000"/>
            </a:solidFill>
            <a:miter lim="800000"/>
            <a:headEnd/>
            <a:tailEnd/>
          </a:ln>
        </p:spPr>
      </p:sp>
      <p:sp>
        <p:nvSpPr>
          <p:cNvPr id="86018" name="Rectangle 3"/>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Rot="1" noChangeAspect="1" noTextEdit="1"/>
          </p:cNvSpPr>
          <p:nvPr>
            <p:ph type="sldImg"/>
          </p:nvPr>
        </p:nvSpPr>
        <p:spPr bwMode="auto">
          <a:noFill/>
          <a:ln>
            <a:solidFill>
              <a:srgbClr val="000000"/>
            </a:solidFill>
            <a:miter lim="800000"/>
            <a:headEnd/>
            <a:tailEnd/>
          </a:ln>
        </p:spPr>
      </p:sp>
      <p:sp>
        <p:nvSpPr>
          <p:cNvPr id="88066" name="Rectangle 3"/>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Rot="1" noChangeAspect="1" noTextEdit="1"/>
          </p:cNvSpPr>
          <p:nvPr>
            <p:ph type="sldImg"/>
          </p:nvPr>
        </p:nvSpPr>
        <p:spPr bwMode="auto">
          <a:noFill/>
          <a:ln>
            <a:solidFill>
              <a:srgbClr val="000000"/>
            </a:solidFill>
            <a:miter lim="800000"/>
            <a:headEnd/>
            <a:tailEnd/>
          </a:ln>
        </p:spPr>
      </p:sp>
      <p:sp>
        <p:nvSpPr>
          <p:cNvPr id="90114" name="Rectangle 3"/>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TextEdit="1"/>
          </p:cNvSpPr>
          <p:nvPr>
            <p:ph type="sldImg"/>
          </p:nvPr>
        </p:nvSpPr>
        <p:spPr bwMode="auto">
          <a:noFill/>
          <a:ln>
            <a:solidFill>
              <a:srgbClr val="000000"/>
            </a:solidFill>
            <a:miter lim="800000"/>
            <a:headEnd/>
            <a:tailEnd/>
          </a:ln>
        </p:spPr>
      </p:sp>
      <p:sp>
        <p:nvSpPr>
          <p:cNvPr id="20482"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Главным украшением избы были окна, поэтому ставни на окнах делали резными, расписными. Они служили не только украшением, но и защитой от солнца, ветра и воров.</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TextEdit="1"/>
          </p:cNvSpPr>
          <p:nvPr>
            <p:ph type="sldImg"/>
          </p:nvPr>
        </p:nvSpPr>
        <p:spPr bwMode="auto">
          <a:noFill/>
          <a:ln>
            <a:solidFill>
              <a:srgbClr val="000000"/>
            </a:solidFill>
            <a:miter lim="800000"/>
            <a:headEnd/>
            <a:tailEnd/>
          </a:ln>
        </p:spPr>
      </p:sp>
      <p:sp>
        <p:nvSpPr>
          <p:cNvPr id="94210" name="Rectangle 3"/>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TextEdit="1"/>
          </p:cNvSpPr>
          <p:nvPr>
            <p:ph type="sldImg"/>
          </p:nvPr>
        </p:nvSpPr>
        <p:spPr bwMode="auto">
          <a:noFill/>
          <a:ln>
            <a:solidFill>
              <a:srgbClr val="000000"/>
            </a:solidFill>
            <a:miter lim="800000"/>
            <a:headEnd/>
            <a:tailEnd/>
          </a:ln>
        </p:spPr>
      </p:sp>
      <p:sp>
        <p:nvSpPr>
          <p:cNvPr id="22530"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Люди верили, что в каждой избе жил свой домовой – покровитель дома. Если в избе происходило что-то плохое, например пропадали вещи, то это списывали на проделки домового. Старались его удобрить, в тёмном уголке ставили мисочку с молоком. Если молоко исчезало, то домовой принял дар и больше не шалил, а вещи, что удивительно, находились.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TextEdit="1"/>
          </p:cNvSpPr>
          <p:nvPr>
            <p:ph type="sldImg"/>
          </p:nvPr>
        </p:nvSpPr>
        <p:spPr bwMode="auto">
          <a:noFill/>
          <a:ln>
            <a:solidFill>
              <a:srgbClr val="000000"/>
            </a:solidFill>
            <a:miter lim="800000"/>
            <a:headEnd/>
            <a:tailEnd/>
          </a:ln>
        </p:spPr>
      </p:sp>
      <p:sp>
        <p:nvSpPr>
          <p:cNvPr id="24578"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Внутри жилища всё было очень просто- ничего лишнего, только самое необходимое для жизни.</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TextEdit="1"/>
          </p:cNvSpPr>
          <p:nvPr>
            <p:ph type="sldImg"/>
          </p:nvPr>
        </p:nvSpPr>
        <p:spPr bwMode="auto">
          <a:noFill/>
          <a:ln>
            <a:solidFill>
              <a:srgbClr val="000000"/>
            </a:solidFill>
            <a:miter lim="800000"/>
            <a:headEnd/>
            <a:tailEnd/>
          </a:ln>
        </p:spPr>
      </p:sp>
      <p:sp>
        <p:nvSpPr>
          <p:cNvPr id="26626"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Стены и потолки в русской избе не красили. В избе была одна комната – горница, она была и кухней и спальней.</a:t>
            </a:r>
          </a:p>
          <a:p>
            <a:r>
              <a:rPr lang="ru-RU" smtClean="0">
                <a:latin typeface="Arial" charset="0"/>
              </a:rPr>
              <a:t> В избе находились деревянные предметы быта – стол, лавки, колыбель, полки для посуды. На полу могли лежать цветные половики или дорожки.</a:t>
            </a:r>
          </a:p>
          <a:p>
            <a:r>
              <a:rPr lang="ru-RU" smtClean="0">
                <a:latin typeface="Arial" charset="0"/>
              </a:rPr>
              <a:t> Стол занимал главное место в доме. Угол, где он стоял назывался «красным», то есть самым важным, почётным. Стол покрывали скатертью, и за ним собиралась вся семья. У каждого за столом своё место. Центральное занимал глава дома – хозяин.</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TextEdit="1"/>
          </p:cNvSpPr>
          <p:nvPr>
            <p:ph type="sldImg"/>
          </p:nvPr>
        </p:nvSpPr>
        <p:spPr bwMode="auto">
          <a:noFill/>
          <a:ln>
            <a:solidFill>
              <a:srgbClr val="000000"/>
            </a:solidFill>
            <a:miter lim="800000"/>
            <a:headEnd/>
            <a:tailEnd/>
          </a:ln>
        </p:spPr>
      </p:sp>
      <p:sp>
        <p:nvSpPr>
          <p:cNvPr id="28674"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Мебель в русской избе: лавки, шкаф для посуды и сундук, где хранили одежду, да ценные вещи.</a:t>
            </a:r>
          </a:p>
          <a:p>
            <a:r>
              <a:rPr lang="ru-RU" smtClean="0">
                <a:latin typeface="Arial" charset="0"/>
              </a:rPr>
              <a:t> Сундук – неотъемлемая часть предметов народного быта русского народа. Они могли быть как большими, так и маленькими. Самое главное, что они должны соответствовать нескольким требованиям: вместительность, прочность, художественное оформление.</a:t>
            </a:r>
          </a:p>
          <a:p>
            <a:r>
              <a:rPr lang="ru-RU" smtClean="0">
                <a:latin typeface="Arial" charset="0"/>
              </a:rPr>
              <a:t>Если в семье рождалась девочка, то мать начинала собирать ей приданое, которое складывалось в сундук. Девушка, выходящая замуж, забирала его с собой в дом мужа.</a:t>
            </a:r>
          </a:p>
          <a:p>
            <a:r>
              <a:rPr lang="ru-RU" smtClean="0">
                <a:latin typeface="Arial" charset="0"/>
              </a:rPr>
              <a:t> Существовало большое количество любопытных традиций, связанных с сундуком. Вот некоторые из них: девушкам нельзя было свой сундук кому-то дарить, иначе замуж не выйдет. Во время Масленицы открывать сундук было нельзя. Считалось, что так можно выпустить на волю своё богатство и удачу.</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TextEdit="1"/>
          </p:cNvSpPr>
          <p:nvPr>
            <p:ph type="sldImg"/>
          </p:nvPr>
        </p:nvSpPr>
        <p:spPr bwMode="auto">
          <a:noFill/>
          <a:ln>
            <a:solidFill>
              <a:srgbClr val="000000"/>
            </a:solidFill>
            <a:miter lim="800000"/>
            <a:headEnd/>
            <a:tailEnd/>
          </a:ln>
        </p:spPr>
      </p:sp>
      <p:sp>
        <p:nvSpPr>
          <p:cNvPr id="30722" name="Rectangle 3"/>
          <p:cNvSpPr>
            <a:spLocks noGrp="1"/>
          </p:cNvSpPr>
          <p:nvPr>
            <p:ph type="body" idx="1"/>
          </p:nvPr>
        </p:nvSpPr>
        <p:spPr bwMode="auto">
          <a:noFill/>
        </p:spPr>
        <p:txBody>
          <a:bodyPr wrap="square" numCol="1" anchor="t" anchorCtr="0" compatLnSpc="1">
            <a:prstTxWarp prst="textNoShape">
              <a:avLst/>
            </a:prstTxWarp>
          </a:bodyPr>
          <a:lstStyle/>
          <a:p>
            <a:r>
              <a:rPr lang="ru-RU" smtClean="0">
                <a:latin typeface="Arial" charset="0"/>
              </a:rPr>
              <a:t>В «красном углу» отводилось место для икон (изображения святых).</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7"/>
          <p:cNvSpPr/>
          <p:nvPr/>
        </p:nvSpPr>
        <p:spPr>
          <a:xfrm flipH="1">
            <a:off x="2667000" y="0"/>
            <a:ext cx="6477000" cy="6858000"/>
          </a:xfrm>
          <a:prstGeom prst="rect">
            <a:avLst/>
          </a:prstGeom>
          <a:blipFill>
            <a:blip r:embed="rId2" cstate="email">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Заголовок 11"/>
          <p:cNvSpPr>
            <a:spLocks noGrp="1"/>
          </p:cNvSpPr>
          <p:nvPr>
            <p:ph type="ctrTitle"/>
          </p:nvPr>
        </p:nvSpPr>
        <p:spPr>
          <a:xfrm>
            <a:off x="3366868" y="533400"/>
            <a:ext cx="5105400" cy="2868168"/>
          </a:xfrm>
        </p:spPr>
        <p:txBody>
          <a:bodyPr>
            <a:noAutofit/>
          </a:bodyPr>
          <a:lstStyle>
            <a:lvl1pPr algn="r">
              <a:defRPr sz="4200" b="1"/>
            </a:lvl1pPr>
            <a:extLst/>
          </a:lstStyle>
          <a:p>
            <a:r>
              <a:rPr lang="ru-RU" smtClean="0"/>
              <a:t>Образец заголовка</a:t>
            </a:r>
            <a:endParaRPr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fld id="{DE5A9E7D-11A7-4BC2-AABB-9BDE88035F5D}" type="datetimeFigureOut">
              <a:rPr lang="ru-RU"/>
              <a:pPr>
                <a:defRPr/>
              </a:pPr>
              <a:t>26.06.2017</a:t>
            </a:fld>
            <a:endParaRPr lang="ru-RU"/>
          </a:p>
        </p:txBody>
      </p:sp>
      <p:sp>
        <p:nvSpPr>
          <p:cNvPr id="7" name="Нижний колонтитул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ru-RU"/>
          </a:p>
        </p:txBody>
      </p:sp>
      <p:sp>
        <p:nvSpPr>
          <p:cNvPr id="8" name="Номер слайда 28"/>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74330056-10A5-4EF4-AB6D-EECC610E2AF3}"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4243388" y="6557963"/>
            <a:ext cx="2001837" cy="227012"/>
          </a:xfrm>
        </p:spPr>
        <p:txBody>
          <a:bodyPr/>
          <a:lstStyle>
            <a:lvl1pPr>
              <a:defRPr/>
            </a:lvl1pPr>
            <a:extLst/>
          </a:lstStyle>
          <a:p>
            <a:pPr>
              <a:defRPr/>
            </a:pPr>
            <a:fld id="{6A0FD56D-BCF3-435E-A6F7-C3A3A5172510}" type="datetimeFigureOut">
              <a:rPr lang="ru-RU"/>
              <a:pPr>
                <a:defRPr/>
              </a:pPr>
              <a:t>26.06.2017</a:t>
            </a:fld>
            <a:endParaRPr lang="ru-RU"/>
          </a:p>
        </p:txBody>
      </p:sp>
      <p:sp>
        <p:nvSpPr>
          <p:cNvPr id="5" name="Нижний колонтитул 4"/>
          <p:cNvSpPr>
            <a:spLocks noGrp="1"/>
          </p:cNvSpPr>
          <p:nvPr>
            <p:ph type="ftr" sz="quarter" idx="11"/>
          </p:nvPr>
        </p:nvSpPr>
        <p:spPr>
          <a:xfrm>
            <a:off x="457200" y="6556375"/>
            <a:ext cx="3657600" cy="228600"/>
          </a:xfrm>
        </p:spPr>
        <p:txBody>
          <a:bodyPr/>
          <a:lstStyle>
            <a:lvl1pPr>
              <a:defRPr/>
            </a:lvl1pPr>
            <a:extLst/>
          </a:lstStyle>
          <a:p>
            <a:pPr>
              <a:defRPr/>
            </a:pPr>
            <a:endParaRPr lang="ru-RU"/>
          </a:p>
        </p:txBody>
      </p:sp>
      <p:sp>
        <p:nvSpPr>
          <p:cNvPr id="6" name="Номер слайда 5"/>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6B679C7F-EDC2-46E8-AA2E-4DC8A354C3C0}" type="slidenum">
              <a:rPr lang="ru-RU"/>
              <a:pPr>
                <a:defRPr/>
              </a:pPr>
              <a:t>‹#›</a:t>
            </a:fld>
            <a:endParaRPr lang="ru-RU"/>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extLst/>
          </a:lstStyle>
          <a:p>
            <a:pPr>
              <a:defRPr/>
            </a:pPr>
            <a:fld id="{86509C19-B306-4B8C-A4C6-FAC2F5EF3C2B}" type="datetimeFigureOut">
              <a:rPr lang="ru-RU"/>
              <a:pPr>
                <a:defRPr/>
              </a:pPr>
              <a:t>26.06.2017</a:t>
            </a:fld>
            <a:endParaRPr lang="ru-RU"/>
          </a:p>
        </p:txBody>
      </p:sp>
      <p:sp>
        <p:nvSpPr>
          <p:cNvPr id="5" name="Нижний колонтитул 4"/>
          <p:cNvSpPr>
            <a:spLocks noGrp="1"/>
          </p:cNvSpPr>
          <p:nvPr>
            <p:ph type="ftr" sz="quarter" idx="11"/>
          </p:nvPr>
        </p:nvSpPr>
        <p:spPr/>
        <p:txBody>
          <a:bodyPr/>
          <a:lstStyle>
            <a:lvl1pPr>
              <a:defRPr/>
            </a:lvl1pPr>
            <a:extLst/>
          </a:lstStyle>
          <a:p>
            <a:pPr>
              <a:defRPr/>
            </a:pPr>
            <a:endParaRPr lang="ru-RU"/>
          </a:p>
        </p:txBody>
      </p:sp>
      <p:sp>
        <p:nvSpPr>
          <p:cNvPr id="6" name="Номер слайда 5"/>
          <p:cNvSpPr>
            <a:spLocks noGrp="1"/>
          </p:cNvSpPr>
          <p:nvPr>
            <p:ph type="sldNum" sz="quarter" idx="12"/>
          </p:nvPr>
        </p:nvSpPr>
        <p:spPr/>
        <p:txBody>
          <a:bodyPr/>
          <a:lstStyle>
            <a:lvl1pPr>
              <a:defRPr/>
            </a:lvl1pPr>
            <a:extLst/>
          </a:lstStyle>
          <a:p>
            <a:pPr>
              <a:defRPr/>
            </a:pPr>
            <a:fld id="{610DDB8F-D66F-4EEF-94E6-660C6852D1C2}" type="slidenum">
              <a:rPr lang="ru-RU"/>
              <a:pPr>
                <a:defRPr/>
              </a:pPr>
              <a:t>‹#›</a:t>
            </a:fld>
            <a:endParaRPr lang="ru-RU"/>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anchor="t"/>
          <a:lstStyle>
            <a:lvl1pPr algn="r">
              <a:buNone/>
              <a:defRPr sz="4200" b="1" cap="all"/>
            </a:lvl1pPr>
            <a:extLst/>
          </a:lstStyle>
          <a:p>
            <a:r>
              <a:rPr lang="ru-RU" smtClean="0"/>
              <a:t>Образец заголовка</a:t>
            </a:r>
            <a:endParaRPr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4" name="Дата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fld id="{B42190D8-49F2-4DF2-8C25-F57BDB0FFD17}" type="datetimeFigureOut">
              <a:rPr lang="ru-RU"/>
              <a:pPr>
                <a:defRPr/>
              </a:pPr>
              <a:t>26.06.2017</a:t>
            </a:fld>
            <a:endParaRPr lang="ru-RU"/>
          </a:p>
        </p:txBody>
      </p:sp>
      <p:sp>
        <p:nvSpPr>
          <p:cNvPr id="5" name="Нижний колонтитул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ru-RU"/>
          </a:p>
        </p:txBody>
      </p:sp>
      <p:sp>
        <p:nvSpPr>
          <p:cNvPr id="6" name="Номер слайда 5"/>
          <p:cNvSpPr>
            <a:spLocks noGrp="1"/>
          </p:cNvSpPr>
          <p:nvPr>
            <p:ph type="sldNum" sz="quarter" idx="12"/>
          </p:nvPr>
        </p:nvSpPr>
        <p:spPr>
          <a:xfrm>
            <a:off x="6734175" y="6554788"/>
            <a:ext cx="587375" cy="228600"/>
          </a:xfrm>
        </p:spPr>
        <p:txBody>
          <a:bodyPr/>
          <a:lstStyle>
            <a:lvl1pPr>
              <a:defRPr/>
            </a:lvl1pPr>
            <a:extLst/>
          </a:lstStyle>
          <a:p>
            <a:pPr>
              <a:defRPr/>
            </a:pPr>
            <a:fld id="{81310C07-FA24-4E6B-B98B-21B0A6E03C6E}"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C77C562C-1725-4840-BA09-3B408FD67741}" type="datetimeFigureOut">
              <a:rPr lang="ru-RU"/>
              <a:pPr>
                <a:defRPr/>
              </a:pPr>
              <a:t>26.06.2017</a:t>
            </a:fld>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0D488D08-E7C5-4194-8C8B-5A8FC57E2A37}" type="slidenum">
              <a:rPr lang="ru-RU"/>
              <a:pPr>
                <a:defRPr/>
              </a:pPr>
              <a:t>‹#›</a:t>
            </a:fld>
            <a:endParaRPr lang="ru-RU"/>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4EC9F5FF-49EA-4AE0-835C-92CAABB315E3}" type="datetimeFigureOut">
              <a:rPr lang="ru-RU"/>
              <a:pPr>
                <a:defRPr/>
              </a:pPr>
              <a:t>26.06.2017</a:t>
            </a:fld>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942B114B-978D-4247-8D28-18790E130309}" type="slidenum">
              <a:rPr lang="ru-RU"/>
              <a:pPr>
                <a:defRPr/>
              </a:pPr>
              <a:t>‹#›</a:t>
            </a:fld>
            <a:endParaRPr lang="ru-RU"/>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pPr>
              <a:defRPr/>
            </a:pPr>
            <a:fld id="{27921673-56CA-43DE-9C77-6E49737EB32D}" type="datetimeFigureOut">
              <a:rPr lang="ru-RU"/>
              <a:pPr>
                <a:defRPr/>
              </a:pPr>
              <a:t>26.06.2017</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pPr>
              <a:defRPr/>
            </a:pPr>
            <a:endParaRPr lang="ru-RU"/>
          </a:p>
        </p:txBody>
      </p:sp>
      <p:sp>
        <p:nvSpPr>
          <p:cNvPr id="4" name="Номер слайда 3"/>
          <p:cNvSpPr>
            <a:spLocks noGrp="1"/>
          </p:cNvSpPr>
          <p:nvPr>
            <p:ph type="sldNum" sz="quarter" idx="12"/>
          </p:nvPr>
        </p:nvSpPr>
        <p:spPr/>
        <p:txBody>
          <a:bodyPr/>
          <a:lstStyle>
            <a:lvl1pPr>
              <a:defRPr/>
            </a:lvl1pPr>
            <a:extLst/>
          </a:lstStyle>
          <a:p>
            <a:pPr>
              <a:defRPr/>
            </a:pPr>
            <a:fld id="{B95F905E-3798-4D16-B299-99193BC68AAE}" type="slidenum">
              <a:rPr lang="ru-RU"/>
              <a:pPr>
                <a:defRPr/>
              </a:pPr>
              <a:t>‹#›</a:t>
            </a:fld>
            <a:endParaRPr lang="ru-RU"/>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ru-RU" smtClean="0"/>
              <a:t>Образец заголовка</a:t>
            </a:r>
            <a:endParaRPr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1E1AB0F9-3E5D-43C6-A639-6509B76A0C1B}" type="datetimeFigureOut">
              <a:rPr lang="ru-RU"/>
              <a:pPr>
                <a:defRPr/>
              </a:pPr>
              <a:t>26.06.2017</a:t>
            </a:fld>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828649BF-35F3-413E-9A0C-58A93BBB0F13}" type="slidenum">
              <a:rPr lang="ru-RU"/>
              <a:pPr>
                <a:defRPr/>
              </a:pPr>
              <a:t>‹#›</a:t>
            </a:fld>
            <a:endParaRPr lang="ru-RU"/>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7"/>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Прямоугольник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ru-RU" smtClean="0"/>
              <a:t>Образец заголовка</a:t>
            </a:r>
            <a:endParaRPr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7" name="Дата 4"/>
          <p:cNvSpPr>
            <a:spLocks noGrp="1"/>
          </p:cNvSpPr>
          <p:nvPr>
            <p:ph type="dt" sz="half" idx="10"/>
          </p:nvPr>
        </p:nvSpPr>
        <p:spPr/>
        <p:txBody>
          <a:bodyPr/>
          <a:lstStyle>
            <a:lvl1pPr>
              <a:defRPr/>
            </a:lvl1pPr>
            <a:extLst/>
          </a:lstStyle>
          <a:p>
            <a:pPr>
              <a:defRPr/>
            </a:pPr>
            <a:fld id="{8AE02CE9-E4D9-470D-8A33-F05D4D9194C6}" type="datetimeFigureOut">
              <a:rPr lang="ru-RU"/>
              <a:pPr>
                <a:defRPr/>
              </a:pPr>
              <a:t>26.06.2017</a:t>
            </a:fld>
            <a:endParaRPr lang="ru-RU"/>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p>
        </p:txBody>
      </p:sp>
      <p:sp>
        <p:nvSpPr>
          <p:cNvPr id="9" name="Номер слайда 6"/>
          <p:cNvSpPr>
            <a:spLocks noGrp="1"/>
          </p:cNvSpPr>
          <p:nvPr>
            <p:ph type="sldNum" sz="quarter" idx="12"/>
          </p:nvPr>
        </p:nvSpPr>
        <p:spPr/>
        <p:txBody>
          <a:bodyPr/>
          <a:lstStyle>
            <a:lvl1pPr>
              <a:defRPr/>
            </a:lvl1pPr>
            <a:extLst/>
          </a:lstStyle>
          <a:p>
            <a:pPr>
              <a:defRPr/>
            </a:pPr>
            <a:fld id="{D7D94C37-6822-48B8-8C75-1D9B629124AB}"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extLst/>
          </a:lstStyle>
          <a:p>
            <a:pPr>
              <a:defRPr/>
            </a:pPr>
            <a:fld id="{9F293242-626D-4F5E-888F-0C5630450764}" type="datetimeFigureOut">
              <a:rPr lang="ru-RU"/>
              <a:pPr>
                <a:defRPr/>
              </a:pPr>
              <a:t>26.06.2017</a:t>
            </a:fld>
            <a:endParaRPr lang="ru-RU"/>
          </a:p>
        </p:txBody>
      </p:sp>
      <p:sp>
        <p:nvSpPr>
          <p:cNvPr id="5" name="Нижний колонтитул 4"/>
          <p:cNvSpPr>
            <a:spLocks noGrp="1"/>
          </p:cNvSpPr>
          <p:nvPr>
            <p:ph type="ftr" sz="quarter" idx="11"/>
          </p:nvPr>
        </p:nvSpPr>
        <p:spPr/>
        <p:txBody>
          <a:bodyPr/>
          <a:lstStyle>
            <a:lvl1pPr>
              <a:defRPr/>
            </a:lvl1pPr>
            <a:extLst/>
          </a:lstStyle>
          <a:p>
            <a:pPr>
              <a:defRPr/>
            </a:pPr>
            <a:endParaRPr lang="ru-RU"/>
          </a:p>
        </p:txBody>
      </p:sp>
      <p:sp>
        <p:nvSpPr>
          <p:cNvPr id="6" name="Номер слайда 5"/>
          <p:cNvSpPr>
            <a:spLocks noGrp="1"/>
          </p:cNvSpPr>
          <p:nvPr>
            <p:ph type="sldNum" sz="quarter" idx="12"/>
          </p:nvPr>
        </p:nvSpPr>
        <p:spPr/>
        <p:txBody>
          <a:bodyPr/>
          <a:lstStyle>
            <a:lvl1pPr>
              <a:defRPr/>
            </a:lvl1pPr>
            <a:extLst/>
          </a:lstStyle>
          <a:p>
            <a:pPr>
              <a:defRPr/>
            </a:pPr>
            <a:fld id="{63A6F338-D7F3-4E29-853A-7EA7DB431DCD}" type="slidenum">
              <a:rPr lang="ru-RU"/>
              <a:pPr>
                <a:defRPr/>
              </a:pPr>
              <a:t>‹#›</a:t>
            </a:fld>
            <a:endParaRPr lang="ru-RU"/>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srcRect/>
          <a:tile tx="0" ty="0" sx="100000" sy="100000" flip="none" algn="tl"/>
        </a:blipFill>
        <a:effectLst/>
      </p:bgPr>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email">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Заголовок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ru-RU" smtClean="0"/>
              <a:t>Образец заголовка</a:t>
            </a:r>
            <a:endParaRPr lang="en-US"/>
          </a:p>
        </p:txBody>
      </p:sp>
      <p:sp>
        <p:nvSpPr>
          <p:cNvPr id="1030" name="Текст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7" name="Дата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a:solidFill>
                  <a:schemeClr val="tx2"/>
                </a:solidFill>
                <a:latin typeface="+mn-lt"/>
                <a:cs typeface="+mn-cs"/>
              </a:defRPr>
            </a:lvl1pPr>
            <a:extLst/>
          </a:lstStyle>
          <a:p>
            <a:pPr>
              <a:defRPr/>
            </a:pPr>
            <a:fld id="{81EAC676-87C2-462D-8B7E-A5552C8AC7C9}" type="datetimeFigureOut">
              <a:rPr lang="ru-RU"/>
              <a:pPr>
                <a:defRPr/>
              </a:pPr>
              <a:t>26.06.2017</a:t>
            </a:fld>
            <a:endParaRPr lang="ru-RU"/>
          </a:p>
        </p:txBody>
      </p:sp>
      <p:sp>
        <p:nvSpPr>
          <p:cNvPr id="4" name="Нижний колонтитул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cs typeface="+mn-cs"/>
              </a:defRPr>
            </a:lvl1pPr>
            <a:extLst/>
          </a:lstStyle>
          <a:p>
            <a:pPr>
              <a:defRPr/>
            </a:pPr>
            <a:endParaRPr lang="ru-RU"/>
          </a:p>
        </p:txBody>
      </p:sp>
      <p:sp>
        <p:nvSpPr>
          <p:cNvPr id="16" name="Номер слайда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a:solidFill>
                  <a:schemeClr val="tx2"/>
                </a:solidFill>
                <a:latin typeface="+mn-lt"/>
                <a:cs typeface="+mn-cs"/>
              </a:defRPr>
            </a:lvl1pPr>
            <a:extLst/>
          </a:lstStyle>
          <a:p>
            <a:pPr>
              <a:defRPr/>
            </a:pPr>
            <a:fld id="{27CFEF99-2F94-4A46-80D9-81EA783530B0}"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Lst>
  <p:transition>
    <p:dissolve/>
  </p:transition>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Constantia" pitchFamily="18" charset="0"/>
        </a:defRPr>
      </a:lvl2pPr>
      <a:lvl3pPr algn="l" rtl="0" eaLnBrk="0" fontAlgn="base" hangingPunct="0">
        <a:spcBef>
          <a:spcPct val="0"/>
        </a:spcBef>
        <a:spcAft>
          <a:spcPct val="0"/>
        </a:spcAft>
        <a:defRPr sz="3800" b="1">
          <a:solidFill>
            <a:schemeClr val="tx1"/>
          </a:solidFill>
          <a:latin typeface="Constantia" pitchFamily="18" charset="0"/>
        </a:defRPr>
      </a:lvl3pPr>
      <a:lvl4pPr algn="l" rtl="0" eaLnBrk="0" fontAlgn="base" hangingPunct="0">
        <a:spcBef>
          <a:spcPct val="0"/>
        </a:spcBef>
        <a:spcAft>
          <a:spcPct val="0"/>
        </a:spcAft>
        <a:defRPr sz="3800" b="1">
          <a:solidFill>
            <a:schemeClr val="tx1"/>
          </a:solidFill>
          <a:latin typeface="Constantia" pitchFamily="18" charset="0"/>
        </a:defRPr>
      </a:lvl4pPr>
      <a:lvl5pPr algn="l" rtl="0" eaLnBrk="0" fontAlgn="base" hangingPunct="0">
        <a:spcBef>
          <a:spcPct val="0"/>
        </a:spcBef>
        <a:spcAft>
          <a:spcPct val="0"/>
        </a:spcAft>
        <a:defRPr sz="3800" b="1">
          <a:solidFill>
            <a:schemeClr val="tx1"/>
          </a:solidFill>
          <a:latin typeface="Constantia" pitchFamily="18" charset="0"/>
        </a:defRPr>
      </a:lvl5pPr>
      <a:lvl6pPr marL="457200" algn="l" rtl="0" fontAlgn="base">
        <a:spcBef>
          <a:spcPct val="0"/>
        </a:spcBef>
        <a:spcAft>
          <a:spcPct val="0"/>
        </a:spcAft>
        <a:defRPr sz="3800" b="1">
          <a:solidFill>
            <a:schemeClr val="tx1"/>
          </a:solidFill>
          <a:latin typeface="Constantia" pitchFamily="18" charset="0"/>
        </a:defRPr>
      </a:lvl6pPr>
      <a:lvl7pPr marL="914400" algn="l" rtl="0" fontAlgn="base">
        <a:spcBef>
          <a:spcPct val="0"/>
        </a:spcBef>
        <a:spcAft>
          <a:spcPct val="0"/>
        </a:spcAft>
        <a:defRPr sz="3800" b="1">
          <a:solidFill>
            <a:schemeClr val="tx1"/>
          </a:solidFill>
          <a:latin typeface="Constantia" pitchFamily="18" charset="0"/>
        </a:defRPr>
      </a:lvl7pPr>
      <a:lvl8pPr marL="1371600" algn="l" rtl="0" fontAlgn="base">
        <a:spcBef>
          <a:spcPct val="0"/>
        </a:spcBef>
        <a:spcAft>
          <a:spcPct val="0"/>
        </a:spcAft>
        <a:defRPr sz="3800" b="1">
          <a:solidFill>
            <a:schemeClr val="tx1"/>
          </a:solidFill>
          <a:latin typeface="Constantia" pitchFamily="18" charset="0"/>
        </a:defRPr>
      </a:lvl8pPr>
      <a:lvl9pPr marL="1828800" algn="l" rtl="0" fontAlgn="base">
        <a:spcBef>
          <a:spcPct val="0"/>
        </a:spcBef>
        <a:spcAft>
          <a:spcPct val="0"/>
        </a:spcAft>
        <a:defRPr sz="3800" b="1">
          <a:solidFill>
            <a:schemeClr val="tx1"/>
          </a:solidFill>
          <a:latin typeface="Constantia" pitchFamily="18"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eaLnBrk="0" fontAlgn="base" hangingPunct="0">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38.jpeg"/></Relationships>
</file>

<file path=ppt/slides/_rels/slide3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41.jpeg"/></Relationships>
</file>

<file path=ppt/slides/_rels/slide3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3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3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3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3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3" name="TextBox 2"/>
          <p:cNvSpPr txBox="1">
            <a:spLocks noChangeArrowheads="1"/>
          </p:cNvSpPr>
          <p:nvPr/>
        </p:nvSpPr>
        <p:spPr bwMode="auto">
          <a:xfrm>
            <a:off x="1571625" y="357188"/>
            <a:ext cx="184150" cy="369887"/>
          </a:xfrm>
          <a:prstGeom prst="rect">
            <a:avLst/>
          </a:prstGeom>
          <a:noFill/>
          <a:ln w="9525">
            <a:noFill/>
            <a:miter lim="800000"/>
            <a:headEnd/>
            <a:tailEnd/>
          </a:ln>
        </p:spPr>
        <p:txBody>
          <a:bodyPr wrap="none">
            <a:spAutoFit/>
          </a:bodyPr>
          <a:lstStyle/>
          <a:p>
            <a:endParaRPr lang="ru-RU">
              <a:latin typeface="Constantia" pitchFamily="18" charset="0"/>
            </a:endParaRPr>
          </a:p>
        </p:txBody>
      </p:sp>
      <p:pic>
        <p:nvPicPr>
          <p:cNvPr id="13314" name="Picture 7" descr="G:\хохлома\х17.jpg"/>
          <p:cNvPicPr>
            <a:picLocks noChangeAspect="1" noChangeArrowheads="1"/>
          </p:cNvPicPr>
          <p:nvPr/>
        </p:nvPicPr>
        <p:blipFill>
          <a:blip r:embed="rId3"/>
          <a:srcRect/>
          <a:stretch>
            <a:fillRect/>
          </a:stretch>
        </p:blipFill>
        <p:spPr bwMode="auto">
          <a:xfrm>
            <a:off x="0" y="0"/>
            <a:ext cx="928688" cy="3810000"/>
          </a:xfrm>
          <a:prstGeom prst="rect">
            <a:avLst/>
          </a:prstGeom>
          <a:noFill/>
          <a:ln w="9525">
            <a:noFill/>
            <a:miter lim="800000"/>
            <a:headEnd/>
            <a:tailEnd/>
          </a:ln>
        </p:spPr>
      </p:pic>
      <p:pic>
        <p:nvPicPr>
          <p:cNvPr id="13315" name="Picture 7" descr="G:\хохлома\х17.jpg"/>
          <p:cNvPicPr>
            <a:picLocks noChangeAspect="1" noChangeArrowheads="1"/>
          </p:cNvPicPr>
          <p:nvPr/>
        </p:nvPicPr>
        <p:blipFill>
          <a:blip r:embed="rId3"/>
          <a:srcRect/>
          <a:stretch>
            <a:fillRect/>
          </a:stretch>
        </p:blipFill>
        <p:spPr bwMode="auto">
          <a:xfrm>
            <a:off x="0" y="3786188"/>
            <a:ext cx="928688" cy="3071812"/>
          </a:xfrm>
          <a:prstGeom prst="rect">
            <a:avLst/>
          </a:prstGeom>
          <a:noFill/>
          <a:ln w="9525">
            <a:noFill/>
            <a:miter lim="800000"/>
            <a:headEnd/>
            <a:tailEnd/>
          </a:ln>
        </p:spPr>
      </p:pic>
      <p:pic>
        <p:nvPicPr>
          <p:cNvPr id="13316" name="Picture 7" descr="G:\хохлома\х17.jpg"/>
          <p:cNvPicPr>
            <a:picLocks noChangeAspect="1" noChangeArrowheads="1"/>
          </p:cNvPicPr>
          <p:nvPr/>
        </p:nvPicPr>
        <p:blipFill>
          <a:blip r:embed="rId3"/>
          <a:srcRect/>
          <a:stretch>
            <a:fillRect/>
          </a:stretch>
        </p:blipFill>
        <p:spPr bwMode="auto">
          <a:xfrm>
            <a:off x="8286750" y="0"/>
            <a:ext cx="857250" cy="3810000"/>
          </a:xfrm>
          <a:prstGeom prst="rect">
            <a:avLst/>
          </a:prstGeom>
          <a:noFill/>
          <a:ln w="9525">
            <a:noFill/>
            <a:miter lim="800000"/>
            <a:headEnd/>
            <a:tailEnd/>
          </a:ln>
        </p:spPr>
      </p:pic>
      <p:pic>
        <p:nvPicPr>
          <p:cNvPr id="13317" name="Picture 7" descr="G:\хохлома\х17.jpg"/>
          <p:cNvPicPr>
            <a:picLocks noChangeAspect="1" noChangeArrowheads="1"/>
          </p:cNvPicPr>
          <p:nvPr/>
        </p:nvPicPr>
        <p:blipFill>
          <a:blip r:embed="rId3"/>
          <a:srcRect/>
          <a:stretch>
            <a:fillRect/>
          </a:stretch>
        </p:blipFill>
        <p:spPr bwMode="auto">
          <a:xfrm>
            <a:off x="8286750" y="3786188"/>
            <a:ext cx="857250" cy="3071812"/>
          </a:xfrm>
          <a:prstGeom prst="rect">
            <a:avLst/>
          </a:prstGeom>
          <a:noFill/>
          <a:ln w="9525">
            <a:noFill/>
            <a:miter lim="800000"/>
            <a:headEnd/>
            <a:tailEnd/>
          </a:ln>
        </p:spPr>
      </p:pic>
      <p:sp>
        <p:nvSpPr>
          <p:cNvPr id="11" name="Заголовок 10"/>
          <p:cNvSpPr>
            <a:spLocks noGrp="1"/>
          </p:cNvSpPr>
          <p:nvPr>
            <p:ph type="title"/>
          </p:nvPr>
        </p:nvSpPr>
        <p:spPr>
          <a:xfrm>
            <a:off x="1074737" y="2801200"/>
            <a:ext cx="6791348" cy="1362075"/>
          </a:xfrm>
        </p:spPr>
        <p:txBody>
          <a:bodyPr/>
          <a:lstStyle/>
          <a:p>
            <a:pPr algn="ctr" eaLnBrk="1" fontAlgn="auto" hangingPunct="1">
              <a:spcAft>
                <a:spcPts val="0"/>
              </a:spcAft>
              <a:defRPr/>
            </a:pPr>
            <a:r>
              <a:rPr lang="ru-RU" i="1" dirty="0" smtClean="0">
                <a:ln w="500">
                  <a:solidFill>
                    <a:schemeClr val="tx1"/>
                  </a:solidFill>
                </a:ln>
                <a:solidFill>
                  <a:srgbClr val="FF0000"/>
                </a:solidFill>
              </a:rPr>
              <a:t>«Быт   Русской избы»</a:t>
            </a:r>
            <a:endParaRPr lang="ru-RU" i="1" dirty="0">
              <a:ln w="500">
                <a:solidFill>
                  <a:schemeClr val="tx1"/>
                </a:solidFill>
              </a:ln>
              <a:solidFill>
                <a:srgbClr val="FF0000"/>
              </a:solidFill>
            </a:endParaRPr>
          </a:p>
        </p:txBody>
      </p:sp>
      <p:sp>
        <p:nvSpPr>
          <p:cNvPr id="13319" name="TextBox 14"/>
          <p:cNvSpPr txBox="1">
            <a:spLocks noChangeArrowheads="1"/>
          </p:cNvSpPr>
          <p:nvPr/>
        </p:nvSpPr>
        <p:spPr bwMode="auto">
          <a:xfrm>
            <a:off x="1785938" y="4214813"/>
            <a:ext cx="5500687" cy="366712"/>
          </a:xfrm>
          <a:prstGeom prst="rect">
            <a:avLst/>
          </a:prstGeom>
          <a:noFill/>
          <a:ln w="9525">
            <a:noFill/>
            <a:miter lim="800000"/>
            <a:headEnd/>
            <a:tailEnd/>
          </a:ln>
        </p:spPr>
        <p:txBody>
          <a:bodyPr>
            <a:spAutoFit/>
          </a:bodyPr>
          <a:lstStyle/>
          <a:p>
            <a:pPr algn="ctr"/>
            <a:endParaRPr lang="ru-RU">
              <a:latin typeface="Constantia" pitchFamily="18" charset="0"/>
            </a:endParaRPr>
          </a:p>
        </p:txBody>
      </p:sp>
      <p:sp>
        <p:nvSpPr>
          <p:cNvPr id="13320" name="TextBox 16"/>
          <p:cNvSpPr txBox="1">
            <a:spLocks noChangeArrowheads="1"/>
          </p:cNvSpPr>
          <p:nvPr/>
        </p:nvSpPr>
        <p:spPr bwMode="auto">
          <a:xfrm>
            <a:off x="5508625" y="5084763"/>
            <a:ext cx="2663825" cy="641350"/>
          </a:xfrm>
          <a:prstGeom prst="rect">
            <a:avLst/>
          </a:prstGeom>
          <a:noFill/>
          <a:ln w="9525">
            <a:noFill/>
            <a:miter lim="800000"/>
            <a:headEnd/>
            <a:tailEnd/>
          </a:ln>
        </p:spPr>
        <p:txBody>
          <a:bodyPr>
            <a:spAutoFit/>
          </a:bodyPr>
          <a:lstStyle/>
          <a:p>
            <a:r>
              <a:rPr lang="ru-RU"/>
              <a:t>Выполнила: Черкашина Ю.А</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7" name="Rectangle 3"/>
          <p:cNvSpPr>
            <a:spLocks noGrp="1" noChangeArrowheads="1"/>
          </p:cNvSpPr>
          <p:nvPr>
            <p:ph type="body" idx="4294967295"/>
          </p:nvPr>
        </p:nvSpPr>
        <p:spPr>
          <a:xfrm>
            <a:off x="0" y="1524000"/>
            <a:ext cx="8839200" cy="4572000"/>
          </a:xfrm>
        </p:spPr>
        <p:txBody>
          <a:bodyPr>
            <a:normAutofit/>
          </a:bodyPr>
          <a:lstStyle/>
          <a:p>
            <a:pPr marL="274320" indent="-274320" algn="ctr" eaLnBrk="1" fontAlgn="auto" hangingPunct="1">
              <a:spcAft>
                <a:spcPts val="0"/>
              </a:spcAft>
              <a:buFont typeface="Wingdings" pitchFamily="2" charset="2"/>
              <a:buNone/>
              <a:defRPr/>
            </a:pPr>
            <a:r>
              <a:rPr lang="ru-RU" sz="4000" smtClean="0">
                <a:solidFill>
                  <a:srgbClr val="080808"/>
                </a:solidFill>
                <a:effectLst>
                  <a:outerShdw blurRad="38100" dist="38100" dir="2700000" algn="tl">
                    <a:srgbClr val="FFFFFF"/>
                  </a:outerShdw>
                </a:effectLst>
              </a:rPr>
              <a:t>В избе – изба, на избе – труба.</a:t>
            </a:r>
          </a:p>
          <a:p>
            <a:pPr marL="274320" indent="-274320" algn="ctr" eaLnBrk="1" fontAlgn="auto" hangingPunct="1">
              <a:spcAft>
                <a:spcPts val="0"/>
              </a:spcAft>
              <a:buFont typeface="Wingdings" pitchFamily="2" charset="2"/>
              <a:buNone/>
              <a:defRPr/>
            </a:pPr>
            <a:r>
              <a:rPr lang="ru-RU" sz="4000" smtClean="0">
                <a:solidFill>
                  <a:srgbClr val="080808"/>
                </a:solidFill>
                <a:effectLst>
                  <a:outerShdw blurRad="38100" dist="38100" dir="2700000" algn="tl">
                    <a:srgbClr val="FFFFFF"/>
                  </a:outerShdw>
                </a:effectLst>
              </a:rPr>
              <a:t>Зашумело в избе, загудело в трубе,</a:t>
            </a:r>
          </a:p>
          <a:p>
            <a:pPr marL="274320" indent="-274320" algn="ctr" eaLnBrk="1" fontAlgn="auto" hangingPunct="1">
              <a:spcAft>
                <a:spcPts val="0"/>
              </a:spcAft>
              <a:buFont typeface="Wingdings" pitchFamily="2" charset="2"/>
              <a:buNone/>
              <a:defRPr/>
            </a:pPr>
            <a:r>
              <a:rPr lang="ru-RU" sz="4000" smtClean="0">
                <a:solidFill>
                  <a:srgbClr val="080808"/>
                </a:solidFill>
                <a:effectLst>
                  <a:outerShdw blurRad="38100" dist="38100" dir="2700000" algn="tl">
                    <a:srgbClr val="FFFFFF"/>
                  </a:outerShdw>
                </a:effectLst>
              </a:rPr>
              <a:t>Видит пламя народ,</a:t>
            </a:r>
          </a:p>
          <a:p>
            <a:pPr marL="274320" indent="-274320" algn="ctr" eaLnBrk="1" fontAlgn="auto" hangingPunct="1">
              <a:spcAft>
                <a:spcPts val="0"/>
              </a:spcAft>
              <a:buFont typeface="Wingdings" pitchFamily="2" charset="2"/>
              <a:buNone/>
              <a:defRPr/>
            </a:pPr>
            <a:r>
              <a:rPr lang="ru-RU" sz="4000" smtClean="0">
                <a:solidFill>
                  <a:srgbClr val="080808"/>
                </a:solidFill>
                <a:effectLst>
                  <a:outerShdw blurRad="38100" dist="38100" dir="2700000" algn="tl">
                    <a:srgbClr val="FFFFFF"/>
                  </a:outerShdw>
                </a:effectLst>
              </a:rPr>
              <a:t>А тушить не идет</a:t>
            </a:r>
          </a:p>
        </p:txBody>
      </p:sp>
    </p:spTree>
  </p:cSld>
  <p:clrMapOvr>
    <a:masterClrMapping/>
  </p:clrMapOvr>
  <p:transition advTm="5000">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4" descr="предметы народного быта для детей"/>
          <p:cNvPicPr>
            <a:picLocks noChangeAspect="1" noChangeArrowheads="1"/>
          </p:cNvPicPr>
          <p:nvPr/>
        </p:nvPicPr>
        <p:blipFill>
          <a:blip r:embed="rId3"/>
          <a:srcRect/>
          <a:stretch>
            <a:fillRect/>
          </a:stretch>
        </p:blipFill>
        <p:spPr bwMode="auto">
          <a:xfrm>
            <a:off x="0" y="0"/>
            <a:ext cx="9144000" cy="6669088"/>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85728"/>
            <a:ext cx="7559752" cy="2000264"/>
          </a:xfrm>
        </p:spPr>
        <p:txBody>
          <a:bodyPr>
            <a:normAutofit fontScale="90000"/>
          </a:bodyPr>
          <a:lstStyle/>
          <a:p>
            <a:pPr eaLnBrk="1" fontAlgn="auto" hangingPunct="1">
              <a:spcAft>
                <a:spcPts val="0"/>
              </a:spcAft>
              <a:defRPr/>
            </a:pPr>
            <a:r>
              <a:rPr lang="ru-RU" dirty="0" smtClean="0">
                <a:solidFill>
                  <a:srgbClr val="FF0000"/>
                </a:solidFill>
              </a:rPr>
              <a:t>В каждой избе была печь, она не только обогревала избу, В ней пекли  хлеб готовили еду.</a:t>
            </a:r>
            <a:endParaRPr lang="ru-RU" dirty="0">
              <a:solidFill>
                <a:srgbClr val="FF0000"/>
              </a:solidFill>
            </a:endParaRPr>
          </a:p>
        </p:txBody>
      </p:sp>
      <p:pic>
        <p:nvPicPr>
          <p:cNvPr id="35842" name="Содержимое 4" descr="97337916_4551.jpg"/>
          <p:cNvPicPr>
            <a:picLocks noGrp="1" noChangeAspect="1"/>
          </p:cNvPicPr>
          <p:nvPr>
            <p:ph idx="1"/>
          </p:nvPr>
        </p:nvPicPr>
        <p:blipFill>
          <a:blip r:embed="rId3"/>
          <a:srcRect/>
          <a:stretch>
            <a:fillRect/>
          </a:stretch>
        </p:blipFill>
        <p:spPr>
          <a:xfrm>
            <a:off x="1285875" y="2428875"/>
            <a:ext cx="6376988" cy="4227513"/>
          </a:xfrm>
        </p:spPr>
      </p:pic>
    </p:spTree>
  </p:cSld>
  <p:clrMapOvr>
    <a:masterClrMapping/>
  </p:clrMapOvr>
  <p:transition advTm="5304">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idx="4294967295"/>
          </p:nvPr>
        </p:nvSpPr>
        <p:spPr>
          <a:xfrm>
            <a:off x="928662" y="381000"/>
            <a:ext cx="7300938" cy="1371600"/>
          </a:xfrm>
        </p:spPr>
        <p:txBody>
          <a:bodyPr/>
          <a:lstStyle/>
          <a:p>
            <a:pPr eaLnBrk="1" fontAlgn="auto" hangingPunct="1">
              <a:spcAft>
                <a:spcPts val="0"/>
              </a:spcAft>
              <a:defRPr/>
            </a:pPr>
            <a:r>
              <a:rPr lang="ru-RU" dirty="0" smtClean="0">
                <a:solidFill>
                  <a:srgbClr val="FF0000"/>
                </a:solidFill>
              </a:rPr>
              <a:t>ПЕЧЬ</a:t>
            </a:r>
          </a:p>
        </p:txBody>
      </p:sp>
      <p:pic>
        <p:nvPicPr>
          <p:cNvPr id="37890" name="Picture 4" descr="C:\Users\Пользователь\Desktop\Новая папка\img_1464_pech_2[1].jpg"/>
          <p:cNvPicPr>
            <a:picLocks noChangeAspect="1" noChangeArrowheads="1"/>
          </p:cNvPicPr>
          <p:nvPr/>
        </p:nvPicPr>
        <p:blipFill>
          <a:blip r:embed="rId3"/>
          <a:srcRect/>
          <a:stretch>
            <a:fillRect/>
          </a:stretch>
        </p:blipFill>
        <p:spPr bwMode="auto">
          <a:xfrm>
            <a:off x="1371600" y="1828800"/>
            <a:ext cx="6248400" cy="4683125"/>
          </a:xfrm>
          <a:prstGeom prst="rect">
            <a:avLst/>
          </a:prstGeom>
          <a:noFill/>
          <a:ln w="9525">
            <a:noFill/>
            <a:miter lim="800000"/>
            <a:headEnd/>
            <a:tailEnd/>
          </a:ln>
        </p:spPr>
      </p:pic>
    </p:spTree>
  </p:cSld>
  <p:clrMapOvr>
    <a:masterClrMapping/>
  </p:clrMapOvr>
  <p:transition advTm="5000">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7571184" cy="2428892"/>
          </a:xfrm>
        </p:spPr>
        <p:txBody>
          <a:bodyPr/>
          <a:lstStyle/>
          <a:p>
            <a:pPr eaLnBrk="1" fontAlgn="auto" hangingPunct="1">
              <a:spcAft>
                <a:spcPts val="0"/>
              </a:spcAft>
              <a:defRPr/>
            </a:pPr>
            <a:r>
              <a:rPr lang="ru-RU" dirty="0" smtClean="0">
                <a:solidFill>
                  <a:srgbClr val="FF0000"/>
                </a:solidFill>
              </a:rPr>
              <a:t>Кочерга - предмет для печи, которым распределяли дрова</a:t>
            </a:r>
            <a:br>
              <a:rPr lang="ru-RU" dirty="0" smtClean="0">
                <a:solidFill>
                  <a:srgbClr val="FF0000"/>
                </a:solidFill>
              </a:rPr>
            </a:br>
            <a:endParaRPr lang="ru-RU" dirty="0">
              <a:solidFill>
                <a:srgbClr val="FF0000"/>
              </a:solidFill>
            </a:endParaRPr>
          </a:p>
        </p:txBody>
      </p:sp>
      <p:pic>
        <p:nvPicPr>
          <p:cNvPr id="39938" name="Содержимое 5" descr="51a44071-863d-6943-863d-694cc8dc0f5d_photo_0.jpg"/>
          <p:cNvPicPr>
            <a:picLocks noGrp="1" noChangeAspect="1"/>
          </p:cNvPicPr>
          <p:nvPr>
            <p:ph idx="1"/>
          </p:nvPr>
        </p:nvPicPr>
        <p:blipFill>
          <a:blip r:embed="rId3"/>
          <a:srcRect/>
          <a:stretch>
            <a:fillRect/>
          </a:stretch>
        </p:blipFill>
        <p:spPr>
          <a:xfrm>
            <a:off x="1071563" y="2143125"/>
            <a:ext cx="6357937" cy="4403725"/>
          </a:xfrm>
        </p:spPr>
      </p:pic>
    </p:spTree>
  </p:cSld>
  <p:clrMapOvr>
    <a:masterClrMapping/>
  </p:clrMapOvr>
  <p:transition advTm="6303">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7424"/>
            <a:ext cx="8329642" cy="2601978"/>
          </a:xfrm>
        </p:spPr>
        <p:txBody>
          <a:bodyPr/>
          <a:lstStyle/>
          <a:p>
            <a:pPr eaLnBrk="1" fontAlgn="auto" hangingPunct="1">
              <a:spcAft>
                <a:spcPts val="0"/>
              </a:spcAft>
              <a:defRPr/>
            </a:pPr>
            <a:r>
              <a:rPr lang="ru-RU" sz="3200" dirty="0">
                <a:solidFill>
                  <a:srgbClr val="FF0000"/>
                </a:solidFill>
              </a:rPr>
              <a:t>УХВАТ ИЛИ РОГАЧ </a:t>
            </a:r>
            <a:r>
              <a:rPr lang="ru-RU" sz="3200" dirty="0" smtClean="0">
                <a:solidFill>
                  <a:srgbClr val="FF0000"/>
                </a:solidFill>
              </a:rPr>
              <a:t>–использовали для того, чтобы достать из печи на стол   чугунок с горячей едой </a:t>
            </a:r>
            <a:endParaRPr lang="ru-RU" sz="3200" dirty="0">
              <a:solidFill>
                <a:srgbClr val="FF0000"/>
              </a:solidFill>
            </a:endParaRPr>
          </a:p>
        </p:txBody>
      </p:sp>
      <p:sp>
        <p:nvSpPr>
          <p:cNvPr id="41986" name="Содержимое 2"/>
          <p:cNvSpPr>
            <a:spLocks noGrp="1"/>
          </p:cNvSpPr>
          <p:nvPr>
            <p:ph idx="1"/>
          </p:nvPr>
        </p:nvSpPr>
        <p:spPr>
          <a:xfrm>
            <a:off x="0" y="2133600"/>
            <a:ext cx="8229600" cy="3992563"/>
          </a:xfrm>
        </p:spPr>
        <p:txBody>
          <a:bodyPr/>
          <a:lstStyle/>
          <a:p>
            <a:pPr eaLnBrk="1" hangingPunct="1">
              <a:buFont typeface="Wingdings 2" pitchFamily="18" charset="2"/>
              <a:buNone/>
            </a:pPr>
            <a:endParaRPr lang="ru-RU" smtClean="0"/>
          </a:p>
        </p:txBody>
      </p:sp>
      <p:pic>
        <p:nvPicPr>
          <p:cNvPr id="41987" name="Picture 2" descr="C:\Users\123\Desktop\презентация изба\i (5).jpg"/>
          <p:cNvPicPr>
            <a:picLocks noChangeAspect="1" noChangeArrowheads="1"/>
          </p:cNvPicPr>
          <p:nvPr/>
        </p:nvPicPr>
        <p:blipFill>
          <a:blip r:embed="rId3"/>
          <a:srcRect/>
          <a:stretch>
            <a:fillRect/>
          </a:stretch>
        </p:blipFill>
        <p:spPr bwMode="auto">
          <a:xfrm>
            <a:off x="900113" y="2492375"/>
            <a:ext cx="6643687" cy="3781425"/>
          </a:xfrm>
          <a:prstGeom prst="rect">
            <a:avLst/>
          </a:prstGeom>
          <a:noFill/>
          <a:ln w="9525">
            <a:noFill/>
            <a:miter lim="800000"/>
            <a:headEnd/>
            <a:tailEnd/>
          </a:ln>
        </p:spPr>
      </p:pic>
    </p:spTree>
  </p:cSld>
  <p:clrMapOvr>
    <a:masterClrMapping/>
  </p:clrMapOvr>
  <p:transition advTm="5288">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2" descr="C:\Users\Пользователь\Desktop\Новая папка\10061711330636833_f14_3[1].jpg"/>
          <p:cNvPicPr>
            <a:picLocks noChangeAspect="1" noChangeArrowheads="1"/>
          </p:cNvPicPr>
          <p:nvPr/>
        </p:nvPicPr>
        <p:blipFill>
          <a:blip r:embed="rId3"/>
          <a:srcRect/>
          <a:stretch>
            <a:fillRect/>
          </a:stretch>
        </p:blipFill>
        <p:spPr bwMode="auto">
          <a:xfrm>
            <a:off x="228600" y="228600"/>
            <a:ext cx="4038600" cy="3051175"/>
          </a:xfrm>
          <a:prstGeom prst="rect">
            <a:avLst/>
          </a:prstGeom>
          <a:noFill/>
          <a:ln w="9525">
            <a:noFill/>
            <a:miter lim="800000"/>
            <a:headEnd/>
            <a:tailEnd/>
          </a:ln>
        </p:spPr>
      </p:pic>
      <p:pic>
        <p:nvPicPr>
          <p:cNvPr id="44034" name="Picture 3" descr="C:\Users\Пользователь\Desktop\Новая папка\iCASX58XA.jpg"/>
          <p:cNvPicPr>
            <a:picLocks noChangeAspect="1" noChangeArrowheads="1"/>
          </p:cNvPicPr>
          <p:nvPr/>
        </p:nvPicPr>
        <p:blipFill>
          <a:blip r:embed="rId4"/>
          <a:srcRect/>
          <a:stretch>
            <a:fillRect/>
          </a:stretch>
        </p:blipFill>
        <p:spPr bwMode="auto">
          <a:xfrm>
            <a:off x="6934200" y="838200"/>
            <a:ext cx="2209800" cy="1768475"/>
          </a:xfrm>
          <a:prstGeom prst="rect">
            <a:avLst/>
          </a:prstGeom>
          <a:noFill/>
          <a:ln w="9525">
            <a:noFill/>
            <a:miter lim="800000"/>
            <a:headEnd/>
            <a:tailEnd/>
          </a:ln>
        </p:spPr>
      </p:pic>
      <p:pic>
        <p:nvPicPr>
          <p:cNvPr id="44035" name="Picture 4" descr="C:\Users\Пользователь\Desktop\Новая папка\0013[1].jpg"/>
          <p:cNvPicPr>
            <a:picLocks noChangeAspect="1" noChangeArrowheads="1"/>
          </p:cNvPicPr>
          <p:nvPr/>
        </p:nvPicPr>
        <p:blipFill>
          <a:blip r:embed="rId5"/>
          <a:srcRect/>
          <a:stretch>
            <a:fillRect/>
          </a:stretch>
        </p:blipFill>
        <p:spPr bwMode="auto">
          <a:xfrm>
            <a:off x="228600" y="3276600"/>
            <a:ext cx="4572000" cy="3108325"/>
          </a:xfrm>
          <a:prstGeom prst="rect">
            <a:avLst/>
          </a:prstGeom>
          <a:noFill/>
          <a:ln w="9525">
            <a:noFill/>
            <a:miter lim="800000"/>
            <a:headEnd/>
            <a:tailEnd/>
          </a:ln>
        </p:spPr>
      </p:pic>
      <p:pic>
        <p:nvPicPr>
          <p:cNvPr id="44036" name="Picture 5" descr="C:\Users\Пользователь\Desktop\Новая папка\012laba0811240998049[1].jpg"/>
          <p:cNvPicPr>
            <a:picLocks noChangeAspect="1" noChangeArrowheads="1"/>
          </p:cNvPicPr>
          <p:nvPr/>
        </p:nvPicPr>
        <p:blipFill>
          <a:blip r:embed="rId6"/>
          <a:srcRect/>
          <a:stretch>
            <a:fillRect/>
          </a:stretch>
        </p:blipFill>
        <p:spPr bwMode="auto">
          <a:xfrm>
            <a:off x="6019800" y="2743200"/>
            <a:ext cx="2862263" cy="3746500"/>
          </a:xfrm>
          <a:prstGeom prst="rect">
            <a:avLst/>
          </a:prstGeom>
          <a:noFill/>
          <a:ln w="9525">
            <a:noFill/>
            <a:miter lim="800000"/>
            <a:headEnd/>
            <a:tailEnd/>
          </a:ln>
        </p:spPr>
      </p:pic>
      <p:pic>
        <p:nvPicPr>
          <p:cNvPr id="44037" name="Picture 6" descr="C:\Users\Пользователь\Desktop\Новая папка\77[1].jpg"/>
          <p:cNvPicPr>
            <a:picLocks noChangeAspect="1" noChangeArrowheads="1"/>
          </p:cNvPicPr>
          <p:nvPr/>
        </p:nvPicPr>
        <p:blipFill>
          <a:blip r:embed="rId7"/>
          <a:srcRect/>
          <a:stretch>
            <a:fillRect/>
          </a:stretch>
        </p:blipFill>
        <p:spPr bwMode="auto">
          <a:xfrm>
            <a:off x="4343400" y="228600"/>
            <a:ext cx="2527300" cy="3200400"/>
          </a:xfrm>
          <a:prstGeom prst="rect">
            <a:avLst/>
          </a:prstGeom>
          <a:noFill/>
          <a:ln w="9525">
            <a:noFill/>
            <a:miter lim="800000"/>
            <a:headEnd/>
            <a:tailEnd/>
          </a:ln>
        </p:spPr>
      </p:pic>
    </p:spTree>
  </p:cSld>
  <p:clrMapOvr>
    <a:masterClrMapping/>
  </p:clrMapOvr>
  <p:transition advTm="5000">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457200" y="320040"/>
            <a:ext cx="7239000" cy="2108828"/>
          </a:xfrm>
        </p:spPr>
        <p:txBody>
          <a:bodyPr/>
          <a:lstStyle/>
          <a:p>
            <a:pPr algn="ctr" eaLnBrk="1" fontAlgn="auto" hangingPunct="1">
              <a:spcAft>
                <a:spcPts val="0"/>
              </a:spcAft>
              <a:defRPr/>
            </a:pPr>
            <a:r>
              <a:rPr lang="ru-RU" sz="4400" dirty="0" smtClean="0">
                <a:solidFill>
                  <a:srgbClr val="FF0000"/>
                </a:solidFill>
              </a:rPr>
              <a:t>Загадка:</a:t>
            </a:r>
            <a:r>
              <a:rPr lang="ru-RU" sz="4000" dirty="0" smtClean="0"/>
              <a:t/>
            </a:r>
            <a:br>
              <a:rPr lang="ru-RU" sz="4000" dirty="0" smtClean="0"/>
            </a:br>
            <a:endParaRPr lang="ru-RU" sz="4000" dirty="0" smtClean="0"/>
          </a:p>
        </p:txBody>
      </p:sp>
      <p:sp>
        <p:nvSpPr>
          <p:cNvPr id="94211" name="Rectangle 3"/>
          <p:cNvSpPr>
            <a:spLocks noGrp="1" noChangeArrowheads="1"/>
          </p:cNvSpPr>
          <p:nvPr>
            <p:ph type="body" idx="1"/>
          </p:nvPr>
        </p:nvSpPr>
        <p:spPr>
          <a:xfrm>
            <a:off x="457200" y="2214563"/>
            <a:ext cx="7239000" cy="4241800"/>
          </a:xfrm>
        </p:spPr>
        <p:txBody>
          <a:bodyPr>
            <a:normAutofit/>
          </a:bodyPr>
          <a:lstStyle/>
          <a:p>
            <a:pPr marL="274320" indent="-274320" algn="ctr" eaLnBrk="1" fontAlgn="auto" hangingPunct="1">
              <a:spcAft>
                <a:spcPts val="0"/>
              </a:spcAft>
              <a:buFont typeface="Wingdings" pitchFamily="2" charset="2"/>
              <a:buNone/>
              <a:defRPr/>
            </a:pPr>
            <a:r>
              <a:rPr lang="ru-RU" sz="4000" dirty="0" smtClean="0">
                <a:solidFill>
                  <a:srgbClr val="080808"/>
                </a:solidFill>
                <a:effectLst>
                  <a:outerShdw blurRad="38100" dist="38100" dir="2700000" algn="tl">
                    <a:srgbClr val="FFFFFF"/>
                  </a:outerShdw>
                </a:effectLst>
              </a:rPr>
              <a:t>Под крышей четыре ножки,</a:t>
            </a:r>
          </a:p>
          <a:p>
            <a:pPr marL="274320" indent="-274320" algn="ctr" eaLnBrk="1" fontAlgn="auto" hangingPunct="1">
              <a:spcAft>
                <a:spcPts val="0"/>
              </a:spcAft>
              <a:buFont typeface="Wingdings" pitchFamily="2" charset="2"/>
              <a:buNone/>
              <a:defRPr/>
            </a:pPr>
            <a:r>
              <a:rPr lang="ru-RU" sz="4000" dirty="0" smtClean="0">
                <a:solidFill>
                  <a:srgbClr val="080808"/>
                </a:solidFill>
                <a:effectLst>
                  <a:outerShdw blurRad="38100" dist="38100" dir="2700000" algn="tl">
                    <a:srgbClr val="FFFFFF"/>
                  </a:outerShdw>
                </a:effectLst>
              </a:rPr>
              <a:t>На крыше суп да ложки</a:t>
            </a:r>
          </a:p>
        </p:txBody>
      </p:sp>
    </p:spTree>
  </p:cSld>
  <p:clrMapOvr>
    <a:masterClrMapping/>
  </p:clrMapOvr>
  <p:transition advTm="5000">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0"/>
            <a:ext cx="8358246" cy="2214554"/>
          </a:xfrm>
        </p:spPr>
        <p:txBody>
          <a:bodyPr>
            <a:normAutofit fontScale="90000"/>
          </a:bodyPr>
          <a:lstStyle/>
          <a:p>
            <a:pPr eaLnBrk="1" fontAlgn="auto" hangingPunct="1">
              <a:spcAft>
                <a:spcPts val="0"/>
              </a:spcAft>
              <a:defRPr/>
            </a:pPr>
            <a:r>
              <a:rPr lang="ru-RU" dirty="0">
                <a:solidFill>
                  <a:srgbClr val="FF0000"/>
                </a:solidFill>
              </a:rPr>
              <a:t>СТОЛ занимал в доме важное место и служил для ежедневной или праздничной трапезы. </a:t>
            </a:r>
          </a:p>
        </p:txBody>
      </p:sp>
      <p:sp>
        <p:nvSpPr>
          <p:cNvPr id="48130" name="Содержимое 2"/>
          <p:cNvSpPr>
            <a:spLocks noGrp="1"/>
          </p:cNvSpPr>
          <p:nvPr>
            <p:ph idx="1"/>
          </p:nvPr>
        </p:nvSpPr>
        <p:spPr/>
        <p:txBody>
          <a:bodyPr/>
          <a:lstStyle/>
          <a:p>
            <a:pPr eaLnBrk="1" hangingPunct="1">
              <a:buFont typeface="Wingdings 2" pitchFamily="18" charset="2"/>
              <a:buNone/>
            </a:pPr>
            <a:endParaRPr lang="ru-RU" smtClean="0"/>
          </a:p>
        </p:txBody>
      </p:sp>
      <p:pic>
        <p:nvPicPr>
          <p:cNvPr id="48131" name="Picture 2" descr="C:\Users\123\Desktop\презентация изба\15.jpg"/>
          <p:cNvPicPr>
            <a:picLocks noChangeAspect="1" noChangeArrowheads="1"/>
          </p:cNvPicPr>
          <p:nvPr/>
        </p:nvPicPr>
        <p:blipFill>
          <a:blip r:embed="rId3"/>
          <a:srcRect/>
          <a:stretch>
            <a:fillRect/>
          </a:stretch>
        </p:blipFill>
        <p:spPr bwMode="auto">
          <a:xfrm>
            <a:off x="971550" y="2457450"/>
            <a:ext cx="7072313" cy="4400550"/>
          </a:xfrm>
          <a:prstGeom prst="rect">
            <a:avLst/>
          </a:prstGeom>
          <a:noFill/>
          <a:ln w="9525">
            <a:noFill/>
            <a:miter lim="800000"/>
            <a:headEnd/>
            <a:tailEnd/>
          </a:ln>
        </p:spPr>
      </p:pic>
    </p:spTree>
  </p:cSld>
  <p:clrMapOvr>
    <a:masterClrMapping/>
  </p:clrMapOvr>
  <p:transition advTm="6037">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Rectangle 3"/>
          <p:cNvSpPr>
            <a:spLocks noGrp="1" noChangeArrowheads="1"/>
          </p:cNvSpPr>
          <p:nvPr>
            <p:ph type="body" idx="4294967295"/>
          </p:nvPr>
        </p:nvSpPr>
        <p:spPr>
          <a:xfrm>
            <a:off x="714375" y="1371600"/>
            <a:ext cx="8201025" cy="4724400"/>
          </a:xfrm>
        </p:spPr>
        <p:txBody>
          <a:bodyPr>
            <a:normAutofit/>
          </a:bodyPr>
          <a:lstStyle/>
          <a:p>
            <a:pPr marL="274320" indent="-274320" eaLnBrk="1" fontAlgn="auto" hangingPunct="1">
              <a:spcAft>
                <a:spcPts val="0"/>
              </a:spcAft>
              <a:buFont typeface="Wingdings" pitchFamily="2" charset="2"/>
              <a:buNone/>
              <a:defRPr/>
            </a:pPr>
            <a:endParaRPr lang="ru-RU" sz="3600" dirty="0" smtClean="0"/>
          </a:p>
          <a:p>
            <a:pPr marL="274320" indent="-274320" eaLnBrk="1" fontAlgn="auto" hangingPunct="1">
              <a:spcAft>
                <a:spcPts val="0"/>
              </a:spcAft>
              <a:buFont typeface="Wingdings" pitchFamily="2" charset="2"/>
              <a:buNone/>
              <a:defRPr/>
            </a:pPr>
            <a:r>
              <a:rPr lang="ru-RU" sz="3600" dirty="0" smtClean="0">
                <a:solidFill>
                  <a:srgbClr val="080808"/>
                </a:solidFill>
                <a:effectLst>
                  <a:outerShdw blurRad="38100" dist="38100" dir="2700000" algn="tl">
                    <a:srgbClr val="FFFFFF"/>
                  </a:outerShdw>
                </a:effectLst>
              </a:rPr>
              <a:t>Стоит бычок, </a:t>
            </a:r>
            <a:r>
              <a:rPr lang="ru-RU" sz="3600" dirty="0" err="1" smtClean="0">
                <a:solidFill>
                  <a:srgbClr val="080808"/>
                </a:solidFill>
                <a:effectLst>
                  <a:outerShdw blurRad="38100" dist="38100" dir="2700000" algn="tl">
                    <a:srgbClr val="FFFFFF"/>
                  </a:outerShdw>
                </a:effectLst>
              </a:rPr>
              <a:t>подбоченивши</a:t>
            </a:r>
            <a:r>
              <a:rPr lang="ru-RU" sz="3600" dirty="0" smtClean="0">
                <a:solidFill>
                  <a:srgbClr val="080808"/>
                </a:solidFill>
                <a:effectLst>
                  <a:outerShdw blurRad="38100" dist="38100" dir="2700000" algn="tl">
                    <a:srgbClr val="FFFFFF"/>
                  </a:outerShdw>
                </a:effectLst>
              </a:rPr>
              <a:t> бочок,</a:t>
            </a:r>
          </a:p>
          <a:p>
            <a:pPr marL="274320" indent="-274320" eaLnBrk="1" fontAlgn="auto" hangingPunct="1">
              <a:spcAft>
                <a:spcPts val="0"/>
              </a:spcAft>
              <a:buFont typeface="Wingdings" pitchFamily="2" charset="2"/>
              <a:buNone/>
              <a:defRPr/>
            </a:pPr>
            <a:r>
              <a:rPr lang="ru-RU" sz="3600" dirty="0" smtClean="0">
                <a:solidFill>
                  <a:srgbClr val="080808"/>
                </a:solidFill>
                <a:effectLst>
                  <a:outerShdw blurRad="38100" dist="38100" dir="2700000" algn="tl">
                    <a:srgbClr val="FFFFFF"/>
                  </a:outerShdw>
                </a:effectLst>
              </a:rPr>
              <a:t>Шипит и кипит, всем чай пить велит</a:t>
            </a:r>
          </a:p>
        </p:txBody>
      </p:sp>
    </p:spTree>
  </p:cSld>
  <p:clrMapOvr>
    <a:masterClrMapping/>
  </p:clrMapOvr>
  <p:transition advTm="5000">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715200" cy="2428868"/>
          </a:xfrm>
        </p:spPr>
        <p:txBody>
          <a:bodyPr/>
          <a:lstStyle/>
          <a:p>
            <a:pPr eaLnBrk="1" fontAlgn="auto" hangingPunct="1">
              <a:spcAft>
                <a:spcPts val="0"/>
              </a:spcAft>
              <a:defRPr/>
            </a:pPr>
            <a:r>
              <a:rPr lang="ru-RU" dirty="0">
                <a:solidFill>
                  <a:srgbClr val="FF0000"/>
                </a:solidFill>
              </a:rPr>
              <a:t>Русская изба - замечательный памятник </a:t>
            </a:r>
            <a:r>
              <a:rPr lang="ru-RU" dirty="0" smtClean="0">
                <a:solidFill>
                  <a:srgbClr val="FF0000"/>
                </a:solidFill>
              </a:rPr>
              <a:t> </a:t>
            </a:r>
            <a:r>
              <a:rPr lang="ru-RU" dirty="0">
                <a:solidFill>
                  <a:srgbClr val="FF0000"/>
                </a:solidFill>
              </a:rPr>
              <a:t>архитектуры</a:t>
            </a:r>
            <a:r>
              <a:rPr lang="ru-RU" dirty="0"/>
              <a:t>. </a:t>
            </a:r>
          </a:p>
        </p:txBody>
      </p:sp>
      <p:pic>
        <p:nvPicPr>
          <p:cNvPr id="15362" name="Содержимое 4" descr="Vnutrennyaya-otdelka-russkoy-izbyi-i-obustroystvo-dvora.jpg"/>
          <p:cNvPicPr>
            <a:picLocks noGrp="1" noChangeAspect="1"/>
          </p:cNvPicPr>
          <p:nvPr>
            <p:ph idx="1"/>
          </p:nvPr>
        </p:nvPicPr>
        <p:blipFill>
          <a:blip r:embed="rId3"/>
          <a:srcRect/>
          <a:stretch>
            <a:fillRect/>
          </a:stretch>
        </p:blipFill>
        <p:spPr>
          <a:xfrm>
            <a:off x="1000125" y="2786063"/>
            <a:ext cx="6191250" cy="3781425"/>
          </a:xfrm>
        </p:spPr>
      </p:pic>
    </p:spTree>
  </p:cSld>
  <p:clrMapOvr>
    <a:masterClrMapping/>
  </p:clrMapOvr>
  <p:transition advTm="4867">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idx="4294967295"/>
          </p:nvPr>
        </p:nvSpPr>
        <p:spPr>
          <a:xfrm>
            <a:off x="642910" y="381000"/>
            <a:ext cx="7586690" cy="1371600"/>
          </a:xfrm>
        </p:spPr>
        <p:txBody>
          <a:bodyPr/>
          <a:lstStyle/>
          <a:p>
            <a:pPr eaLnBrk="1" fontAlgn="auto" hangingPunct="1">
              <a:spcAft>
                <a:spcPts val="0"/>
              </a:spcAft>
              <a:defRPr/>
            </a:pPr>
            <a:r>
              <a:rPr lang="ru-RU" dirty="0" smtClean="0">
                <a:solidFill>
                  <a:srgbClr val="FF0000"/>
                </a:solidFill>
              </a:rPr>
              <a:t>Самовар</a:t>
            </a:r>
          </a:p>
        </p:txBody>
      </p:sp>
      <p:pic>
        <p:nvPicPr>
          <p:cNvPr id="52226" name="Picture 4" descr="p33_bin15[2]"/>
          <p:cNvPicPr>
            <a:picLocks noGrp="1" noChangeAspect="1" noChangeArrowheads="1"/>
          </p:cNvPicPr>
          <p:nvPr>
            <p:ph type="body" idx="4294967295"/>
          </p:nvPr>
        </p:nvPicPr>
        <p:blipFill>
          <a:blip r:embed="rId3"/>
          <a:srcRect l="11934" r="37172"/>
          <a:stretch>
            <a:fillRect/>
          </a:stretch>
        </p:blipFill>
        <p:spPr>
          <a:xfrm>
            <a:off x="2786063" y="1785938"/>
            <a:ext cx="4267200" cy="4572000"/>
          </a:xfrm>
        </p:spPr>
      </p:pic>
    </p:spTree>
  </p:cSld>
  <p:clrMapOvr>
    <a:masterClrMapping/>
  </p:clrMapOvr>
  <p:transition advTm="5000">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643192" cy="1857364"/>
          </a:xfrm>
        </p:spPr>
        <p:txBody>
          <a:bodyPr/>
          <a:lstStyle/>
          <a:p>
            <a:pPr eaLnBrk="1" fontAlgn="auto" hangingPunct="1">
              <a:spcAft>
                <a:spcPts val="0"/>
              </a:spcAft>
              <a:defRPr/>
            </a:pPr>
            <a:r>
              <a:rPr lang="ru-RU" sz="3200" dirty="0">
                <a:solidFill>
                  <a:srgbClr val="FF0000"/>
                </a:solidFill>
              </a:rPr>
              <a:t>Самовар был предметом роскоши </a:t>
            </a:r>
            <a:r>
              <a:rPr lang="ru-RU" sz="3200" dirty="0" smtClean="0">
                <a:solidFill>
                  <a:srgbClr val="FF0000"/>
                </a:solidFill>
              </a:rPr>
              <a:t>, а так же предметом первой необходимости</a:t>
            </a:r>
            <a:endParaRPr lang="ru-RU" sz="3200" dirty="0">
              <a:solidFill>
                <a:srgbClr val="FF0000"/>
              </a:solidFill>
            </a:endParaRPr>
          </a:p>
        </p:txBody>
      </p:sp>
      <p:pic>
        <p:nvPicPr>
          <p:cNvPr id="54274" name="Содержимое 4" descr="89616864__0_8d90e_378de384_orig.jpg"/>
          <p:cNvPicPr>
            <a:picLocks noGrp="1" noChangeAspect="1"/>
          </p:cNvPicPr>
          <p:nvPr>
            <p:ph idx="1"/>
          </p:nvPr>
        </p:nvPicPr>
        <p:blipFill>
          <a:blip r:embed="rId3"/>
          <a:srcRect/>
          <a:stretch>
            <a:fillRect/>
          </a:stretch>
        </p:blipFill>
        <p:spPr>
          <a:xfrm>
            <a:off x="3643313" y="2571750"/>
            <a:ext cx="4537075" cy="3887788"/>
          </a:xfrm>
        </p:spPr>
      </p:pic>
      <p:pic>
        <p:nvPicPr>
          <p:cNvPr id="54275" name="Picture 2" descr="C:\Users\123\Desktop\samovar12.jpg"/>
          <p:cNvPicPr>
            <a:picLocks noChangeAspect="1" noChangeArrowheads="1"/>
          </p:cNvPicPr>
          <p:nvPr/>
        </p:nvPicPr>
        <p:blipFill>
          <a:blip r:embed="rId4"/>
          <a:srcRect/>
          <a:stretch>
            <a:fillRect/>
          </a:stretch>
        </p:blipFill>
        <p:spPr bwMode="auto">
          <a:xfrm>
            <a:off x="395288" y="2020888"/>
            <a:ext cx="2676525" cy="4408487"/>
          </a:xfrm>
          <a:prstGeom prst="rect">
            <a:avLst/>
          </a:prstGeom>
          <a:noFill/>
          <a:ln w="9525">
            <a:noFill/>
            <a:miter lim="800000"/>
            <a:headEnd/>
            <a:tailEnd/>
          </a:ln>
        </p:spPr>
      </p:pic>
    </p:spTree>
  </p:cSld>
  <p:clrMapOvr>
    <a:masterClrMapping/>
  </p:clrMapOvr>
  <p:transition advTm="5133">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normAutofit fontScale="90000"/>
          </a:bodyPr>
          <a:lstStyle/>
          <a:p>
            <a:pPr eaLnBrk="1" fontAlgn="auto" hangingPunct="1">
              <a:spcAft>
                <a:spcPts val="0"/>
              </a:spcAft>
              <a:defRPr/>
            </a:pPr>
            <a:r>
              <a:rPr lang="ru-RU" dirty="0" smtClean="0">
                <a:solidFill>
                  <a:srgbClr val="FF0000"/>
                </a:solidFill>
              </a:rPr>
              <a:t>Готовили пищу в чугунах, чай пили из самовара</a:t>
            </a:r>
            <a:endParaRPr lang="ru-RU" dirty="0">
              <a:solidFill>
                <a:srgbClr val="FF0000"/>
              </a:solidFill>
            </a:endParaRPr>
          </a:p>
        </p:txBody>
      </p:sp>
      <p:pic>
        <p:nvPicPr>
          <p:cNvPr id="56322" name="Содержимое 6" descr="0b0a2e3fa4b523662842a7127ab93ddc.jpg"/>
          <p:cNvPicPr>
            <a:picLocks noGrp="1" noChangeAspect="1"/>
          </p:cNvPicPr>
          <p:nvPr>
            <p:ph idx="1"/>
          </p:nvPr>
        </p:nvPicPr>
        <p:blipFill>
          <a:blip r:embed="rId3"/>
          <a:srcRect/>
          <a:stretch>
            <a:fillRect/>
          </a:stretch>
        </p:blipFill>
        <p:spPr>
          <a:xfrm>
            <a:off x="927100" y="1609725"/>
            <a:ext cx="6299200" cy="4846638"/>
          </a:xfrm>
        </p:spPr>
      </p:pic>
    </p:spTree>
  </p:cSld>
  <p:clrMapOvr>
    <a:masterClrMapping/>
  </p:clrMapOvr>
  <p:transition advTm="4883">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15416"/>
            <a:ext cx="7715200" cy="2016224"/>
          </a:xfrm>
        </p:spPr>
        <p:txBody>
          <a:bodyPr/>
          <a:lstStyle/>
          <a:p>
            <a:pPr eaLnBrk="1" fontAlgn="auto" hangingPunct="1">
              <a:spcAft>
                <a:spcPts val="0"/>
              </a:spcAft>
              <a:defRPr/>
            </a:pPr>
            <a:r>
              <a:rPr lang="ru-RU" sz="3200" dirty="0" smtClean="0">
                <a:solidFill>
                  <a:srgbClr val="FF0000"/>
                </a:solidFill>
              </a:rPr>
              <a:t>Воду для самовара приносили вёдрами, при этом использовали коромысло</a:t>
            </a:r>
            <a:endParaRPr lang="ru-RU" sz="3200" dirty="0">
              <a:solidFill>
                <a:srgbClr val="FF0000"/>
              </a:solidFill>
            </a:endParaRPr>
          </a:p>
        </p:txBody>
      </p:sp>
      <p:pic>
        <p:nvPicPr>
          <p:cNvPr id="58370" name="Содержимое 6" descr="63384028_1283158093_329a7053f9c6t.jpg"/>
          <p:cNvPicPr>
            <a:picLocks noGrp="1" noChangeAspect="1"/>
          </p:cNvPicPr>
          <p:nvPr>
            <p:ph idx="1"/>
          </p:nvPr>
        </p:nvPicPr>
        <p:blipFill>
          <a:blip r:embed="rId3"/>
          <a:srcRect/>
          <a:stretch>
            <a:fillRect/>
          </a:stretch>
        </p:blipFill>
        <p:spPr>
          <a:xfrm>
            <a:off x="684213" y="1773238"/>
            <a:ext cx="6767512" cy="4824412"/>
          </a:xfrm>
        </p:spPr>
      </p:pic>
    </p:spTree>
  </p:cSld>
  <p:clrMapOvr>
    <a:masterClrMapping/>
  </p:clrMapOvr>
  <p:transition advTm="5007">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457200" y="320040"/>
            <a:ext cx="7239000" cy="1143000"/>
          </a:xfrm>
        </p:spPr>
        <p:txBody>
          <a:bodyPr/>
          <a:lstStyle/>
          <a:p>
            <a:pPr eaLnBrk="1" fontAlgn="auto" hangingPunct="1">
              <a:spcAft>
                <a:spcPts val="0"/>
              </a:spcAft>
              <a:defRPr/>
            </a:pPr>
            <a:r>
              <a:rPr lang="ru-RU" dirty="0" smtClean="0">
                <a:solidFill>
                  <a:srgbClr val="FF0000"/>
                </a:solidFill>
              </a:rPr>
              <a:t>Посуда</a:t>
            </a:r>
          </a:p>
        </p:txBody>
      </p:sp>
      <p:sp>
        <p:nvSpPr>
          <p:cNvPr id="60418" name="Rectangle 3"/>
          <p:cNvSpPr>
            <a:spLocks noGrp="1" noChangeArrowheads="1"/>
          </p:cNvSpPr>
          <p:nvPr>
            <p:ph type="body" idx="1"/>
          </p:nvPr>
        </p:nvSpPr>
        <p:spPr/>
        <p:txBody>
          <a:bodyPr/>
          <a:lstStyle/>
          <a:p>
            <a:pPr eaLnBrk="1" hangingPunct="1"/>
            <a:endParaRPr lang="ru-RU" smtClean="0"/>
          </a:p>
        </p:txBody>
      </p:sp>
      <p:pic>
        <p:nvPicPr>
          <p:cNvPr id="60419" name="Picture 4"/>
          <p:cNvPicPr>
            <a:picLocks noChangeAspect="1" noChangeArrowheads="1"/>
          </p:cNvPicPr>
          <p:nvPr/>
        </p:nvPicPr>
        <p:blipFill>
          <a:blip r:embed="rId3"/>
          <a:srcRect/>
          <a:stretch>
            <a:fillRect/>
          </a:stretch>
        </p:blipFill>
        <p:spPr bwMode="auto">
          <a:xfrm>
            <a:off x="457200" y="1752600"/>
            <a:ext cx="3048000" cy="4267200"/>
          </a:xfrm>
          <a:prstGeom prst="rect">
            <a:avLst/>
          </a:prstGeom>
          <a:noFill/>
          <a:ln w="9525">
            <a:noFill/>
            <a:miter lim="800000"/>
            <a:headEnd/>
            <a:tailEnd/>
          </a:ln>
        </p:spPr>
      </p:pic>
      <p:pic>
        <p:nvPicPr>
          <p:cNvPr id="60420" name="Picture 5"/>
          <p:cNvPicPr>
            <a:picLocks noChangeAspect="1" noChangeArrowheads="1"/>
          </p:cNvPicPr>
          <p:nvPr/>
        </p:nvPicPr>
        <p:blipFill>
          <a:blip r:embed="rId4"/>
          <a:srcRect/>
          <a:stretch>
            <a:fillRect/>
          </a:stretch>
        </p:blipFill>
        <p:spPr bwMode="auto">
          <a:xfrm>
            <a:off x="4419600" y="2057400"/>
            <a:ext cx="3552825" cy="4038600"/>
          </a:xfrm>
          <a:prstGeom prst="rect">
            <a:avLst/>
          </a:prstGeom>
          <a:noFill/>
          <a:ln w="9525">
            <a:noFill/>
            <a:miter lim="800000"/>
            <a:headEnd/>
            <a:tailEnd/>
          </a:ln>
        </p:spPr>
      </p:pic>
    </p:spTree>
  </p:cSld>
  <p:clrMapOvr>
    <a:masterClrMapping/>
  </p:clrMapOvr>
  <p:transition advTm="5000">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idx="4294967295"/>
          </p:nvPr>
        </p:nvSpPr>
        <p:spPr>
          <a:xfrm>
            <a:off x="642910" y="381000"/>
            <a:ext cx="8196290" cy="1371600"/>
          </a:xfrm>
        </p:spPr>
        <p:txBody>
          <a:bodyPr/>
          <a:lstStyle/>
          <a:p>
            <a:pPr eaLnBrk="1" fontAlgn="auto" hangingPunct="1">
              <a:spcAft>
                <a:spcPts val="0"/>
              </a:spcAft>
              <a:defRPr/>
            </a:pPr>
            <a:r>
              <a:rPr lang="ru-RU" dirty="0" smtClean="0">
                <a:solidFill>
                  <a:srgbClr val="FF0000"/>
                </a:solidFill>
              </a:rPr>
              <a:t>Горшки, кринки, миски</a:t>
            </a:r>
          </a:p>
        </p:txBody>
      </p:sp>
      <p:pic>
        <p:nvPicPr>
          <p:cNvPr id="62466" name="Picture 4"/>
          <p:cNvPicPr>
            <a:picLocks noChangeAspect="1" noChangeArrowheads="1"/>
          </p:cNvPicPr>
          <p:nvPr/>
        </p:nvPicPr>
        <p:blipFill>
          <a:blip r:embed="rId3"/>
          <a:srcRect/>
          <a:stretch>
            <a:fillRect/>
          </a:stretch>
        </p:blipFill>
        <p:spPr bwMode="auto">
          <a:xfrm>
            <a:off x="1143000" y="1933575"/>
            <a:ext cx="6324600" cy="4086225"/>
          </a:xfrm>
          <a:prstGeom prst="rect">
            <a:avLst/>
          </a:prstGeom>
          <a:noFill/>
          <a:ln w="9525">
            <a:noFill/>
            <a:miter lim="800000"/>
            <a:headEnd/>
            <a:tailEnd/>
          </a:ln>
        </p:spPr>
      </p:pic>
    </p:spTree>
  </p:cSld>
  <p:clrMapOvr>
    <a:masterClrMapping/>
  </p:clrMapOvr>
  <p:transition advTm="5000">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Grp="1" noChangeArrowheads="1"/>
          </p:cNvSpPr>
          <p:nvPr>
            <p:ph type="body" idx="4294967295"/>
          </p:nvPr>
        </p:nvSpPr>
        <p:spPr>
          <a:xfrm>
            <a:off x="0" y="1981200"/>
            <a:ext cx="8839200" cy="4114800"/>
          </a:xfrm>
        </p:spPr>
        <p:txBody>
          <a:bodyPr>
            <a:normAutofit/>
          </a:bodyPr>
          <a:lstStyle/>
          <a:p>
            <a:pPr marL="274320" indent="-274320" algn="ctr" eaLnBrk="1" fontAlgn="auto" hangingPunct="1">
              <a:spcAft>
                <a:spcPts val="0"/>
              </a:spcAft>
              <a:buFont typeface="Wingdings" pitchFamily="2" charset="2"/>
              <a:buNone/>
              <a:defRPr/>
            </a:pPr>
            <a:r>
              <a:rPr lang="ru-RU" sz="4000" smtClean="0">
                <a:solidFill>
                  <a:srgbClr val="080808"/>
                </a:solidFill>
                <a:effectLst>
                  <a:outerShdw blurRad="38100" dist="38100" dir="2700000" algn="tl">
                    <a:srgbClr val="FFFFFF"/>
                  </a:outerShdw>
                </a:effectLst>
              </a:rPr>
              <a:t>Если я пуста бываю</a:t>
            </a:r>
          </a:p>
          <a:p>
            <a:pPr marL="274320" indent="-274320" algn="ctr" eaLnBrk="1" fontAlgn="auto" hangingPunct="1">
              <a:spcAft>
                <a:spcPts val="0"/>
              </a:spcAft>
              <a:buFont typeface="Wingdings" pitchFamily="2" charset="2"/>
              <a:buNone/>
              <a:defRPr/>
            </a:pPr>
            <a:r>
              <a:rPr lang="ru-RU" sz="4000" smtClean="0">
                <a:solidFill>
                  <a:srgbClr val="080808"/>
                </a:solidFill>
                <a:effectLst>
                  <a:outerShdw blurRad="38100" dist="38100" dir="2700000" algn="tl">
                    <a:srgbClr val="FFFFFF"/>
                  </a:outerShdw>
                </a:effectLst>
              </a:rPr>
              <a:t>Про тебя я забываю</a:t>
            </a:r>
          </a:p>
          <a:p>
            <a:pPr marL="274320" indent="-274320" algn="ctr" eaLnBrk="1" fontAlgn="auto" hangingPunct="1">
              <a:spcAft>
                <a:spcPts val="0"/>
              </a:spcAft>
              <a:buFont typeface="Wingdings" pitchFamily="2" charset="2"/>
              <a:buNone/>
              <a:defRPr/>
            </a:pPr>
            <a:r>
              <a:rPr lang="ru-RU" sz="4000" smtClean="0">
                <a:solidFill>
                  <a:srgbClr val="080808"/>
                </a:solidFill>
                <a:effectLst>
                  <a:outerShdw blurRad="38100" dist="38100" dir="2700000" algn="tl">
                    <a:srgbClr val="FFFFFF"/>
                  </a:outerShdw>
                </a:effectLst>
              </a:rPr>
              <a:t>Но когда несу еду,</a:t>
            </a:r>
          </a:p>
          <a:p>
            <a:pPr marL="274320" indent="-274320" algn="ctr" eaLnBrk="1" fontAlgn="auto" hangingPunct="1">
              <a:spcAft>
                <a:spcPts val="0"/>
              </a:spcAft>
              <a:buFont typeface="Wingdings" pitchFamily="2" charset="2"/>
              <a:buNone/>
              <a:defRPr/>
            </a:pPr>
            <a:r>
              <a:rPr lang="ru-RU" sz="4000" smtClean="0">
                <a:solidFill>
                  <a:srgbClr val="080808"/>
                </a:solidFill>
                <a:effectLst>
                  <a:outerShdw blurRad="38100" dist="38100" dir="2700000" algn="tl">
                    <a:srgbClr val="FFFFFF"/>
                  </a:outerShdw>
                </a:effectLst>
              </a:rPr>
              <a:t>Мимо рта я не пройду.</a:t>
            </a:r>
          </a:p>
        </p:txBody>
      </p:sp>
    </p:spTree>
  </p:cSld>
  <p:clrMapOvr>
    <a:masterClrMapping/>
  </p:clrMapOvr>
  <p:transition advTm="5000">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idx="4294967295"/>
          </p:nvPr>
        </p:nvSpPr>
        <p:spPr>
          <a:xfrm>
            <a:off x="571472" y="381000"/>
            <a:ext cx="7658128" cy="1371600"/>
          </a:xfrm>
        </p:spPr>
        <p:txBody>
          <a:bodyPr/>
          <a:lstStyle/>
          <a:p>
            <a:pPr eaLnBrk="1" fontAlgn="auto" hangingPunct="1">
              <a:spcAft>
                <a:spcPts val="0"/>
              </a:spcAft>
              <a:defRPr/>
            </a:pPr>
            <a:r>
              <a:rPr lang="ru-RU" dirty="0" smtClean="0">
                <a:solidFill>
                  <a:srgbClr val="FF0000"/>
                </a:solidFill>
              </a:rPr>
              <a:t>Ложка</a:t>
            </a:r>
          </a:p>
        </p:txBody>
      </p:sp>
      <p:pic>
        <p:nvPicPr>
          <p:cNvPr id="66562" name="Picture 4" descr="C:\Users\Пользователь\Desktop\Новая папка\8595-143831-54916c2584375aeb54b4394df0eeee44[1].jpg"/>
          <p:cNvPicPr>
            <a:picLocks noChangeAspect="1" noChangeArrowheads="1"/>
          </p:cNvPicPr>
          <p:nvPr/>
        </p:nvPicPr>
        <p:blipFill>
          <a:blip r:embed="rId3"/>
          <a:srcRect/>
          <a:stretch>
            <a:fillRect/>
          </a:stretch>
        </p:blipFill>
        <p:spPr bwMode="auto">
          <a:xfrm>
            <a:off x="2286000" y="2133600"/>
            <a:ext cx="4762500" cy="3200400"/>
          </a:xfrm>
          <a:prstGeom prst="rect">
            <a:avLst/>
          </a:prstGeom>
          <a:noFill/>
          <a:ln w="9525">
            <a:noFill/>
            <a:miter lim="800000"/>
            <a:headEnd/>
            <a:tailEnd/>
          </a:ln>
        </p:spPr>
      </p:pic>
    </p:spTree>
  </p:cSld>
  <p:clrMapOvr>
    <a:masterClrMapping/>
  </p:clrMapOvr>
  <p:transition advTm="5000">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214282" y="357166"/>
            <a:ext cx="8143932" cy="1143000"/>
          </a:xfrm>
        </p:spPr>
        <p:txBody>
          <a:bodyPr/>
          <a:lstStyle/>
          <a:p>
            <a:pPr eaLnBrk="1" fontAlgn="auto" hangingPunct="1">
              <a:spcAft>
                <a:spcPts val="0"/>
              </a:spcAft>
              <a:defRPr/>
            </a:pPr>
            <a:r>
              <a:rPr lang="ru-RU" dirty="0" smtClean="0">
                <a:solidFill>
                  <a:srgbClr val="FF0000"/>
                </a:solidFill>
              </a:rPr>
              <a:t>Предметы русского быта</a:t>
            </a:r>
          </a:p>
        </p:txBody>
      </p:sp>
      <p:sp>
        <p:nvSpPr>
          <p:cNvPr id="68610" name="Rectangle 3"/>
          <p:cNvSpPr>
            <a:spLocks noGrp="1" noChangeArrowheads="1"/>
          </p:cNvSpPr>
          <p:nvPr>
            <p:ph type="body" idx="1"/>
          </p:nvPr>
        </p:nvSpPr>
        <p:spPr/>
        <p:txBody>
          <a:bodyPr/>
          <a:lstStyle/>
          <a:p>
            <a:pPr eaLnBrk="1" hangingPunct="1"/>
            <a:endParaRPr lang="ru-RU" smtClean="0"/>
          </a:p>
        </p:txBody>
      </p:sp>
      <p:pic>
        <p:nvPicPr>
          <p:cNvPr id="68611" name="Picture 5" descr="item_1341"/>
          <p:cNvPicPr>
            <a:picLocks noChangeAspect="1" noChangeArrowheads="1"/>
          </p:cNvPicPr>
          <p:nvPr/>
        </p:nvPicPr>
        <p:blipFill>
          <a:blip r:embed="rId3"/>
          <a:srcRect/>
          <a:stretch>
            <a:fillRect/>
          </a:stretch>
        </p:blipFill>
        <p:spPr bwMode="auto">
          <a:xfrm>
            <a:off x="468313" y="1522413"/>
            <a:ext cx="7272337" cy="5075237"/>
          </a:xfrm>
          <a:prstGeom prst="rect">
            <a:avLst/>
          </a:prstGeom>
          <a:noFill/>
          <a:ln w="9525">
            <a:noFill/>
            <a:miter lim="800000"/>
            <a:headEnd/>
            <a:tailEnd/>
          </a:ln>
        </p:spPr>
      </p:pic>
    </p:spTree>
  </p:cSld>
  <p:clrMapOvr>
    <a:masterClrMapping/>
  </p:clrMapOvr>
  <p:transition advTm="5000">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3"/>
          <p:cNvSpPr>
            <a:spLocks noGrp="1" noChangeArrowheads="1"/>
          </p:cNvSpPr>
          <p:nvPr>
            <p:ph type="body" idx="4294967295"/>
          </p:nvPr>
        </p:nvSpPr>
        <p:spPr>
          <a:xfrm>
            <a:off x="0" y="1981200"/>
            <a:ext cx="8915400" cy="4114800"/>
          </a:xfrm>
        </p:spPr>
        <p:txBody>
          <a:bodyPr>
            <a:normAutofit/>
          </a:bodyPr>
          <a:lstStyle/>
          <a:p>
            <a:pPr marL="274320" indent="-274320" algn="ctr" eaLnBrk="1" fontAlgn="auto" hangingPunct="1">
              <a:spcAft>
                <a:spcPts val="0"/>
              </a:spcAft>
              <a:buFont typeface="Wingdings" pitchFamily="2" charset="2"/>
              <a:buNone/>
              <a:defRPr/>
            </a:pPr>
            <a:r>
              <a:rPr lang="ru-RU" sz="4000" smtClean="0">
                <a:solidFill>
                  <a:srgbClr val="080808"/>
                </a:solidFill>
                <a:effectLst>
                  <a:outerShdw blurRad="38100" dist="38100" dir="2700000" algn="tl">
                    <a:srgbClr val="FFFFFF"/>
                  </a:outerShdw>
                </a:effectLst>
              </a:rPr>
              <a:t>Влез на стол он из-под лавки,</a:t>
            </a:r>
          </a:p>
          <a:p>
            <a:pPr marL="274320" indent="-274320" algn="ctr" eaLnBrk="1" fontAlgn="auto" hangingPunct="1">
              <a:spcAft>
                <a:spcPts val="0"/>
              </a:spcAft>
              <a:buFont typeface="Wingdings" pitchFamily="2" charset="2"/>
              <a:buNone/>
              <a:defRPr/>
            </a:pPr>
            <a:r>
              <a:rPr lang="ru-RU" sz="4000" smtClean="0">
                <a:solidFill>
                  <a:srgbClr val="080808"/>
                </a:solidFill>
                <a:effectLst>
                  <a:outerShdw blurRad="38100" dist="38100" dir="2700000" algn="tl">
                    <a:srgbClr val="FFFFFF"/>
                  </a:outerShdw>
                </a:effectLst>
              </a:rPr>
              <a:t>Осмотрелся на подставке,</a:t>
            </a:r>
          </a:p>
          <a:p>
            <a:pPr marL="274320" indent="-274320" algn="ctr" eaLnBrk="1" fontAlgn="auto" hangingPunct="1">
              <a:spcAft>
                <a:spcPts val="0"/>
              </a:spcAft>
              <a:buFont typeface="Wingdings" pitchFamily="2" charset="2"/>
              <a:buNone/>
              <a:defRPr/>
            </a:pPr>
            <a:r>
              <a:rPr lang="ru-RU" sz="4000" smtClean="0">
                <a:solidFill>
                  <a:srgbClr val="080808"/>
                </a:solidFill>
                <a:effectLst>
                  <a:outerShdw blurRad="38100" dist="38100" dir="2700000" algn="tl">
                    <a:srgbClr val="FFFFFF"/>
                  </a:outerShdw>
                </a:effectLst>
              </a:rPr>
              <a:t>Гибким хвостиком вильнул,</a:t>
            </a:r>
          </a:p>
          <a:p>
            <a:pPr marL="274320" indent="-274320" algn="ctr" eaLnBrk="1" fontAlgn="auto" hangingPunct="1">
              <a:spcAft>
                <a:spcPts val="0"/>
              </a:spcAft>
              <a:buFont typeface="Wingdings" pitchFamily="2" charset="2"/>
              <a:buNone/>
              <a:defRPr/>
            </a:pPr>
            <a:r>
              <a:rPr lang="ru-RU" sz="4000" smtClean="0">
                <a:solidFill>
                  <a:srgbClr val="080808"/>
                </a:solidFill>
                <a:effectLst>
                  <a:outerShdw blurRad="38100" dist="38100" dir="2700000" algn="tl">
                    <a:srgbClr val="FFFFFF"/>
                  </a:outerShdw>
                </a:effectLst>
              </a:rPr>
              <a:t>Складки со штанов слизнул</a:t>
            </a:r>
          </a:p>
        </p:txBody>
      </p:sp>
    </p:spTree>
  </p:cSld>
  <p:clrMapOvr>
    <a:masterClrMapping/>
  </p:clrMapOvr>
  <p:transition advTm="5000">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fontAlgn="auto" hangingPunct="1">
              <a:spcAft>
                <a:spcPts val="0"/>
              </a:spcAft>
              <a:defRPr/>
            </a:pPr>
            <a:endParaRPr lang="ru-RU" smtClean="0"/>
          </a:p>
        </p:txBody>
      </p:sp>
      <p:sp>
        <p:nvSpPr>
          <p:cNvPr id="17410" name="Rectangle 3"/>
          <p:cNvSpPr>
            <a:spLocks noGrp="1" noChangeArrowheads="1"/>
          </p:cNvSpPr>
          <p:nvPr>
            <p:ph type="body" idx="1"/>
          </p:nvPr>
        </p:nvSpPr>
        <p:spPr/>
        <p:txBody>
          <a:bodyPr/>
          <a:lstStyle/>
          <a:p>
            <a:pPr eaLnBrk="1" hangingPunct="1"/>
            <a:endParaRPr lang="ru-RU" smtClean="0"/>
          </a:p>
        </p:txBody>
      </p:sp>
      <p:pic>
        <p:nvPicPr>
          <p:cNvPr id="17411" name="Picture 4"/>
          <p:cNvPicPr>
            <a:picLocks noChangeAspect="1" noChangeArrowheads="1"/>
          </p:cNvPicPr>
          <p:nvPr/>
        </p:nvPicPr>
        <p:blipFill>
          <a:blip r:embed="rId3"/>
          <a:srcRect/>
          <a:stretch>
            <a:fillRect/>
          </a:stretch>
        </p:blipFill>
        <p:spPr bwMode="auto">
          <a:xfrm>
            <a:off x="508000" y="381000"/>
            <a:ext cx="8128000" cy="6096000"/>
          </a:xfrm>
          <a:prstGeom prst="rect">
            <a:avLst/>
          </a:prstGeom>
          <a:noFill/>
          <a:ln w="9525">
            <a:noFill/>
            <a:miter lim="800000"/>
            <a:headEnd/>
            <a:tailEnd/>
          </a:ln>
        </p:spPr>
      </p:pic>
    </p:spTree>
  </p:cSld>
  <p:clrMapOvr>
    <a:masterClrMapping/>
  </p:clrMapOvr>
  <p:transition advTm="5000">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467544" y="476672"/>
            <a:ext cx="7239000" cy="1143000"/>
          </a:xfrm>
        </p:spPr>
        <p:txBody>
          <a:bodyPr>
            <a:normAutofit fontScale="90000"/>
          </a:bodyPr>
          <a:lstStyle/>
          <a:p>
            <a:pPr eaLnBrk="1" fontAlgn="auto" hangingPunct="1">
              <a:spcAft>
                <a:spcPts val="0"/>
              </a:spcAft>
              <a:defRPr/>
            </a:pPr>
            <a:r>
              <a:rPr lang="ru-RU" dirty="0" smtClean="0">
                <a:solidFill>
                  <a:srgbClr val="FF0000"/>
                </a:solidFill>
              </a:rPr>
              <a:t>Для глажки белья использовали рубель, позже чугунные утюги</a:t>
            </a:r>
            <a:endParaRPr lang="ru-RU" dirty="0">
              <a:solidFill>
                <a:srgbClr val="FF0000"/>
              </a:solidFill>
            </a:endParaRPr>
          </a:p>
        </p:txBody>
      </p:sp>
      <p:pic>
        <p:nvPicPr>
          <p:cNvPr id="72706" name="Содержимое 4" descr="event-4090.jpg"/>
          <p:cNvPicPr>
            <a:picLocks noGrp="1" noChangeAspect="1"/>
          </p:cNvPicPr>
          <p:nvPr>
            <p:ph idx="4294967295"/>
          </p:nvPr>
        </p:nvPicPr>
        <p:blipFill>
          <a:blip r:embed="rId3"/>
          <a:srcRect/>
          <a:stretch>
            <a:fillRect/>
          </a:stretch>
        </p:blipFill>
        <p:spPr>
          <a:xfrm>
            <a:off x="4357688" y="2357438"/>
            <a:ext cx="4572000" cy="4090987"/>
          </a:xfrm>
        </p:spPr>
      </p:pic>
      <p:pic>
        <p:nvPicPr>
          <p:cNvPr id="72707" name="Picture 2" descr="C:\Users\123\Desktop\20130705104337-99685.jpg"/>
          <p:cNvPicPr>
            <a:picLocks noChangeAspect="1" noChangeArrowheads="1"/>
          </p:cNvPicPr>
          <p:nvPr/>
        </p:nvPicPr>
        <p:blipFill>
          <a:blip r:embed="rId4"/>
          <a:srcRect/>
          <a:stretch>
            <a:fillRect/>
          </a:stretch>
        </p:blipFill>
        <p:spPr bwMode="auto">
          <a:xfrm>
            <a:off x="285750" y="1714500"/>
            <a:ext cx="3924300" cy="2857500"/>
          </a:xfrm>
          <a:prstGeom prst="rect">
            <a:avLst/>
          </a:prstGeom>
          <a:noFill/>
          <a:ln w="9525">
            <a:noFill/>
            <a:miter lim="800000"/>
            <a:headEnd/>
            <a:tailEnd/>
          </a:ln>
        </p:spPr>
      </p:pic>
    </p:spTree>
  </p:cSld>
  <p:clrMapOvr>
    <a:masterClrMapping/>
  </p:clrMapOvr>
  <p:transition advTm="5117">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idx="4294967295"/>
          </p:nvPr>
        </p:nvSpPr>
        <p:spPr>
          <a:xfrm>
            <a:off x="1142976" y="381000"/>
            <a:ext cx="7086624" cy="1371600"/>
          </a:xfrm>
        </p:spPr>
        <p:txBody>
          <a:bodyPr/>
          <a:lstStyle/>
          <a:p>
            <a:pPr eaLnBrk="1" fontAlgn="auto" hangingPunct="1">
              <a:spcAft>
                <a:spcPts val="0"/>
              </a:spcAft>
              <a:defRPr/>
            </a:pPr>
            <a:r>
              <a:rPr lang="ru-RU" dirty="0" smtClean="0">
                <a:solidFill>
                  <a:srgbClr val="FF0000"/>
                </a:solidFill>
              </a:rPr>
              <a:t>Утюг</a:t>
            </a:r>
          </a:p>
        </p:txBody>
      </p:sp>
      <p:pic>
        <p:nvPicPr>
          <p:cNvPr id="74754" name="Picture 4"/>
          <p:cNvPicPr>
            <a:picLocks noChangeAspect="1" noChangeArrowheads="1"/>
          </p:cNvPicPr>
          <p:nvPr/>
        </p:nvPicPr>
        <p:blipFill>
          <a:blip r:embed="rId3"/>
          <a:srcRect/>
          <a:stretch>
            <a:fillRect/>
          </a:stretch>
        </p:blipFill>
        <p:spPr bwMode="auto">
          <a:xfrm>
            <a:off x="468313" y="261938"/>
            <a:ext cx="7848600" cy="5761037"/>
          </a:xfrm>
          <a:prstGeom prst="rect">
            <a:avLst/>
          </a:prstGeom>
          <a:noFill/>
          <a:ln w="9525">
            <a:noFill/>
            <a:miter lim="800000"/>
            <a:headEnd/>
            <a:tailEnd/>
          </a:ln>
        </p:spPr>
      </p:pic>
    </p:spTree>
  </p:cSld>
  <p:clrMapOvr>
    <a:masterClrMapping/>
  </p:clrMapOvr>
  <p:transition advTm="5000">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1" name="Picture 4"/>
          <p:cNvPicPr>
            <a:picLocks noChangeAspect="1" noChangeArrowheads="1"/>
          </p:cNvPicPr>
          <p:nvPr/>
        </p:nvPicPr>
        <p:blipFill>
          <a:blip r:embed="rId3"/>
          <a:srcRect/>
          <a:stretch>
            <a:fillRect/>
          </a:stretch>
        </p:blipFill>
        <p:spPr bwMode="auto">
          <a:xfrm>
            <a:off x="457200" y="381000"/>
            <a:ext cx="5181600" cy="3551238"/>
          </a:xfrm>
          <a:prstGeom prst="rect">
            <a:avLst/>
          </a:prstGeom>
          <a:noFill/>
          <a:ln w="9525">
            <a:noFill/>
            <a:miter lim="800000"/>
            <a:headEnd/>
            <a:tailEnd/>
          </a:ln>
        </p:spPr>
      </p:pic>
      <p:pic>
        <p:nvPicPr>
          <p:cNvPr id="76802" name="Picture 5"/>
          <p:cNvPicPr>
            <a:picLocks noChangeAspect="1" noChangeArrowheads="1"/>
          </p:cNvPicPr>
          <p:nvPr/>
        </p:nvPicPr>
        <p:blipFill>
          <a:blip r:embed="rId4"/>
          <a:srcRect/>
          <a:stretch>
            <a:fillRect/>
          </a:stretch>
        </p:blipFill>
        <p:spPr bwMode="auto">
          <a:xfrm>
            <a:off x="4419600" y="3124200"/>
            <a:ext cx="4267200" cy="2990850"/>
          </a:xfrm>
          <a:prstGeom prst="rect">
            <a:avLst/>
          </a:prstGeom>
          <a:noFill/>
          <a:ln w="9525">
            <a:noFill/>
            <a:miter lim="800000"/>
            <a:headEnd/>
            <a:tailEnd/>
          </a:ln>
        </p:spPr>
      </p:pic>
    </p:spTree>
  </p:cSld>
  <p:clrMapOvr>
    <a:masterClrMapping/>
  </p:clrMapOvr>
  <p:transition advTm="5000">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457200" y="0"/>
            <a:ext cx="7239000" cy="1857364"/>
          </a:xfrm>
        </p:spPr>
        <p:txBody>
          <a:bodyPr/>
          <a:lstStyle/>
          <a:p>
            <a:pPr eaLnBrk="1" fontAlgn="auto" hangingPunct="1">
              <a:spcAft>
                <a:spcPts val="0"/>
              </a:spcAft>
              <a:defRPr/>
            </a:pPr>
            <a:r>
              <a:rPr lang="ru-RU" sz="3200" dirty="0" smtClean="0">
                <a:solidFill>
                  <a:srgbClr val="FF0000"/>
                </a:solidFill>
              </a:rPr>
              <a:t>Рядом с печкой был закут - бабий угол, для рукоделия и приготовления пищи</a:t>
            </a:r>
            <a:endParaRPr lang="ru-RU" sz="3200" dirty="0">
              <a:solidFill>
                <a:srgbClr val="FF0000"/>
              </a:solidFill>
            </a:endParaRPr>
          </a:p>
        </p:txBody>
      </p:sp>
      <p:pic>
        <p:nvPicPr>
          <p:cNvPr id="78850" name="Содержимое 6" descr="len2.jpg"/>
          <p:cNvPicPr>
            <a:picLocks noGrp="1" noChangeAspect="1"/>
          </p:cNvPicPr>
          <p:nvPr>
            <p:ph idx="4294967295"/>
          </p:nvPr>
        </p:nvPicPr>
        <p:blipFill>
          <a:blip r:embed="rId3"/>
          <a:srcRect/>
          <a:stretch>
            <a:fillRect/>
          </a:stretch>
        </p:blipFill>
        <p:spPr>
          <a:xfrm>
            <a:off x="755650" y="1844675"/>
            <a:ext cx="6337300" cy="4752975"/>
          </a:xfrm>
        </p:spPr>
      </p:pic>
    </p:spTree>
  </p:cSld>
  <p:clrMapOvr>
    <a:masterClrMapping/>
  </p:clrMapOvr>
  <p:transition advTm="5132">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236752"/>
          </a:xfrm>
        </p:spPr>
        <p:txBody>
          <a:bodyPr>
            <a:normAutofit fontScale="90000"/>
          </a:bodyPr>
          <a:lstStyle/>
          <a:p>
            <a:pPr eaLnBrk="1" fontAlgn="auto" hangingPunct="1">
              <a:spcAft>
                <a:spcPts val="0"/>
              </a:spcAft>
              <a:defRPr/>
            </a:pPr>
            <a:r>
              <a:rPr lang="ru-RU" dirty="0" smtClean="0"/>
              <a:t> </a:t>
            </a:r>
            <a:r>
              <a:rPr lang="ru-RU" dirty="0" smtClean="0">
                <a:solidFill>
                  <a:srgbClr val="FF0000"/>
                </a:solidFill>
              </a:rPr>
              <a:t>обязательным Занятием крестьянской женщины зимой было прядение</a:t>
            </a:r>
            <a:endParaRPr lang="ru-RU" dirty="0">
              <a:solidFill>
                <a:srgbClr val="FF0000"/>
              </a:solidFill>
            </a:endParaRPr>
          </a:p>
        </p:txBody>
      </p:sp>
      <p:pic>
        <p:nvPicPr>
          <p:cNvPr id="80898" name="Содержимое 3" descr="0_27d20_817d4ecf_XL.jpg"/>
          <p:cNvPicPr>
            <a:picLocks noGrp="1" noChangeAspect="1"/>
          </p:cNvPicPr>
          <p:nvPr>
            <p:ph idx="1"/>
          </p:nvPr>
        </p:nvPicPr>
        <p:blipFill>
          <a:blip r:embed="rId3"/>
          <a:srcRect/>
          <a:stretch>
            <a:fillRect/>
          </a:stretch>
        </p:blipFill>
        <p:spPr>
          <a:xfrm>
            <a:off x="4786313" y="2143125"/>
            <a:ext cx="4176712" cy="4456113"/>
          </a:xfrm>
        </p:spPr>
      </p:pic>
      <p:pic>
        <p:nvPicPr>
          <p:cNvPr id="80899" name="Picture 3" descr="C:\Users\123\Desktop\NWsLz.jpg"/>
          <p:cNvPicPr>
            <a:picLocks noChangeAspect="1" noChangeArrowheads="1"/>
          </p:cNvPicPr>
          <p:nvPr/>
        </p:nvPicPr>
        <p:blipFill>
          <a:blip r:embed="rId4"/>
          <a:srcRect/>
          <a:stretch>
            <a:fillRect/>
          </a:stretch>
        </p:blipFill>
        <p:spPr bwMode="auto">
          <a:xfrm>
            <a:off x="214313" y="1760538"/>
            <a:ext cx="4429125" cy="3641725"/>
          </a:xfrm>
          <a:prstGeom prst="rect">
            <a:avLst/>
          </a:prstGeom>
          <a:noFill/>
          <a:ln w="9525">
            <a:noFill/>
            <a:miter lim="800000"/>
            <a:headEnd/>
            <a:tailEnd/>
          </a:ln>
        </p:spPr>
      </p:pic>
    </p:spTree>
  </p:cSld>
  <p:clrMapOvr>
    <a:masterClrMapping/>
  </p:clrMapOvr>
  <p:transition advTm="5132">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2946" name="Содержимое 4" descr="37570_html_m24528f73.jpg"/>
          <p:cNvPicPr>
            <a:picLocks noGrp="1" noChangeAspect="1"/>
          </p:cNvPicPr>
          <p:nvPr>
            <p:ph idx="1"/>
          </p:nvPr>
        </p:nvPicPr>
        <p:blipFill>
          <a:blip r:embed="rId3"/>
          <a:srcRect/>
          <a:stretch>
            <a:fillRect/>
          </a:stretch>
        </p:blipFill>
        <p:spPr>
          <a:xfrm>
            <a:off x="755650" y="476250"/>
            <a:ext cx="7645400" cy="6038850"/>
          </a:xfrm>
        </p:spPr>
      </p:pic>
    </p:spTree>
  </p:cSld>
  <p:clrMapOvr>
    <a:masterClrMapping/>
  </p:clrMapOvr>
  <p:transition advTm="5179">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normAutofit fontScale="90000"/>
          </a:bodyPr>
          <a:lstStyle/>
          <a:p>
            <a:pPr eaLnBrk="1" fontAlgn="auto" hangingPunct="1">
              <a:spcAft>
                <a:spcPts val="0"/>
              </a:spcAft>
              <a:defRPr/>
            </a:pPr>
            <a:r>
              <a:rPr lang="ru-RU" dirty="0" smtClean="0"/>
              <a:t> </a:t>
            </a:r>
            <a:r>
              <a:rPr lang="ru-RU" dirty="0" smtClean="0">
                <a:solidFill>
                  <a:srgbClr val="FF0000"/>
                </a:solidFill>
              </a:rPr>
              <a:t>мужчины на Руси  плели корзины и лапти</a:t>
            </a:r>
            <a:endParaRPr lang="ru-RU" dirty="0">
              <a:solidFill>
                <a:srgbClr val="FF0000"/>
              </a:solidFill>
            </a:endParaRPr>
          </a:p>
        </p:txBody>
      </p:sp>
      <p:sp>
        <p:nvSpPr>
          <p:cNvPr id="84994" name="Содержимое 2"/>
          <p:cNvSpPr>
            <a:spLocks noGrp="1"/>
          </p:cNvSpPr>
          <p:nvPr>
            <p:ph idx="1"/>
          </p:nvPr>
        </p:nvSpPr>
        <p:spPr>
          <a:xfrm>
            <a:off x="611188" y="1700213"/>
            <a:ext cx="7239000" cy="4846637"/>
          </a:xfrm>
        </p:spPr>
        <p:txBody>
          <a:bodyPr/>
          <a:lstStyle/>
          <a:p>
            <a:pPr eaLnBrk="1" hangingPunct="1"/>
            <a:endParaRPr lang="ru-RU" smtClean="0"/>
          </a:p>
        </p:txBody>
      </p:sp>
      <p:pic>
        <p:nvPicPr>
          <p:cNvPr id="84995" name="Picture 2" descr="C:\Users\123\Desktop\0506fd7725ccabfa0.jpg"/>
          <p:cNvPicPr>
            <a:picLocks noChangeAspect="1" noChangeArrowheads="1"/>
          </p:cNvPicPr>
          <p:nvPr/>
        </p:nvPicPr>
        <p:blipFill>
          <a:blip r:embed="rId3"/>
          <a:srcRect/>
          <a:stretch>
            <a:fillRect/>
          </a:stretch>
        </p:blipFill>
        <p:spPr bwMode="auto">
          <a:xfrm>
            <a:off x="4572000" y="1500188"/>
            <a:ext cx="4176713" cy="4968875"/>
          </a:xfrm>
          <a:prstGeom prst="rect">
            <a:avLst/>
          </a:prstGeom>
          <a:noFill/>
          <a:ln w="9525">
            <a:noFill/>
            <a:miter lim="800000"/>
            <a:headEnd/>
            <a:tailEnd/>
          </a:ln>
        </p:spPr>
      </p:pic>
      <p:pic>
        <p:nvPicPr>
          <p:cNvPr id="84996" name="Picture 4" descr="C:\Users\123\Desktop\1341840253_dsc_0886copy.jpg"/>
          <p:cNvPicPr>
            <a:picLocks noChangeAspect="1" noChangeArrowheads="1"/>
          </p:cNvPicPr>
          <p:nvPr/>
        </p:nvPicPr>
        <p:blipFill>
          <a:blip r:embed="rId4"/>
          <a:srcRect/>
          <a:stretch>
            <a:fillRect/>
          </a:stretch>
        </p:blipFill>
        <p:spPr bwMode="auto">
          <a:xfrm>
            <a:off x="468313" y="1557338"/>
            <a:ext cx="3167062" cy="5040312"/>
          </a:xfrm>
          <a:prstGeom prst="rect">
            <a:avLst/>
          </a:prstGeom>
          <a:noFill/>
          <a:ln w="9525">
            <a:noFill/>
            <a:miter lim="800000"/>
            <a:headEnd/>
            <a:tailEnd/>
          </a:ln>
        </p:spPr>
      </p:pic>
    </p:spTree>
  </p:cSld>
  <p:clrMapOvr>
    <a:masterClrMapping/>
  </p:clrMapOvr>
  <p:transition advTm="5038">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normAutofit fontScale="90000"/>
          </a:bodyPr>
          <a:lstStyle/>
          <a:p>
            <a:pPr eaLnBrk="1" fontAlgn="auto" hangingPunct="1">
              <a:spcAft>
                <a:spcPts val="0"/>
              </a:spcAft>
              <a:defRPr/>
            </a:pPr>
            <a:r>
              <a:rPr lang="ru-RU" dirty="0" smtClean="0">
                <a:solidFill>
                  <a:srgbClr val="FF0000"/>
                </a:solidFill>
              </a:rPr>
              <a:t>Лапти - плетёная обувь из         лыка или бересты</a:t>
            </a:r>
            <a:endParaRPr lang="ru-RU" dirty="0">
              <a:solidFill>
                <a:srgbClr val="FF0000"/>
              </a:solidFill>
            </a:endParaRPr>
          </a:p>
        </p:txBody>
      </p:sp>
      <p:pic>
        <p:nvPicPr>
          <p:cNvPr id="87042" name="Содержимое 6" descr="_SAM6459.JPG"/>
          <p:cNvPicPr>
            <a:picLocks noGrp="1" noChangeAspect="1"/>
          </p:cNvPicPr>
          <p:nvPr>
            <p:ph idx="1"/>
          </p:nvPr>
        </p:nvPicPr>
        <p:blipFill>
          <a:blip r:embed="rId3"/>
          <a:srcRect/>
          <a:stretch>
            <a:fillRect/>
          </a:stretch>
        </p:blipFill>
        <p:spPr>
          <a:xfrm>
            <a:off x="3786188" y="1857375"/>
            <a:ext cx="5032375" cy="4529138"/>
          </a:xfrm>
        </p:spPr>
      </p:pic>
      <p:pic>
        <p:nvPicPr>
          <p:cNvPr id="87043" name="Picture 2" descr="C:\Users\123\Desktop\image006.jpg"/>
          <p:cNvPicPr>
            <a:picLocks noChangeAspect="1" noChangeArrowheads="1"/>
          </p:cNvPicPr>
          <p:nvPr/>
        </p:nvPicPr>
        <p:blipFill>
          <a:blip r:embed="rId4"/>
          <a:srcRect/>
          <a:stretch>
            <a:fillRect/>
          </a:stretch>
        </p:blipFill>
        <p:spPr bwMode="auto">
          <a:xfrm>
            <a:off x="357188" y="1785938"/>
            <a:ext cx="3000375" cy="3000375"/>
          </a:xfrm>
          <a:prstGeom prst="rect">
            <a:avLst/>
          </a:prstGeom>
          <a:noFill/>
          <a:ln w="9525">
            <a:noFill/>
            <a:miter lim="800000"/>
            <a:headEnd/>
            <a:tailEnd/>
          </a:ln>
        </p:spPr>
      </p:pic>
    </p:spTree>
  </p:cSld>
  <p:clrMapOvr>
    <a:masterClrMapping/>
  </p:clrMapOvr>
  <p:transition advTm="5117">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normAutofit fontScale="90000"/>
          </a:bodyPr>
          <a:lstStyle/>
          <a:p>
            <a:pPr eaLnBrk="1" fontAlgn="auto" hangingPunct="1">
              <a:spcAft>
                <a:spcPts val="0"/>
              </a:spcAft>
              <a:defRPr/>
            </a:pPr>
            <a:r>
              <a:rPr lang="ru-RU" dirty="0" smtClean="0">
                <a:solidFill>
                  <a:srgbClr val="FF0000"/>
                </a:solidFill>
              </a:rPr>
              <a:t>Излюбленная одежда на Руси: рубахи да сарафаны</a:t>
            </a:r>
            <a:endParaRPr lang="ru-RU" dirty="0">
              <a:solidFill>
                <a:srgbClr val="FF0000"/>
              </a:solidFill>
            </a:endParaRPr>
          </a:p>
        </p:txBody>
      </p:sp>
      <p:pic>
        <p:nvPicPr>
          <p:cNvPr id="89090" name="Содержимое 3" descr="_jpg_1358329695.jpg"/>
          <p:cNvPicPr>
            <a:picLocks noGrp="1" noChangeAspect="1"/>
          </p:cNvPicPr>
          <p:nvPr>
            <p:ph idx="1"/>
          </p:nvPr>
        </p:nvPicPr>
        <p:blipFill>
          <a:blip r:embed="rId3"/>
          <a:srcRect/>
          <a:stretch>
            <a:fillRect/>
          </a:stretch>
        </p:blipFill>
        <p:spPr>
          <a:xfrm>
            <a:off x="5357813" y="2214563"/>
            <a:ext cx="3073400" cy="4221162"/>
          </a:xfrm>
        </p:spPr>
      </p:pic>
      <p:pic>
        <p:nvPicPr>
          <p:cNvPr id="89091" name="Picture 2" descr="C:\Users\123\Desktop\image008.jpg"/>
          <p:cNvPicPr>
            <a:picLocks noChangeAspect="1" noChangeArrowheads="1"/>
          </p:cNvPicPr>
          <p:nvPr/>
        </p:nvPicPr>
        <p:blipFill>
          <a:blip r:embed="rId4"/>
          <a:srcRect/>
          <a:stretch>
            <a:fillRect/>
          </a:stretch>
        </p:blipFill>
        <p:spPr bwMode="auto">
          <a:xfrm>
            <a:off x="250825" y="1628775"/>
            <a:ext cx="4681538" cy="4117975"/>
          </a:xfrm>
          <a:prstGeom prst="rect">
            <a:avLst/>
          </a:prstGeom>
          <a:noFill/>
          <a:ln w="9525">
            <a:noFill/>
            <a:miter lim="800000"/>
            <a:headEnd/>
            <a:tailEnd/>
          </a:ln>
        </p:spPr>
      </p:pic>
    </p:spTree>
  </p:cSld>
  <p:clrMapOvr>
    <a:masterClrMapping/>
  </p:clrMapOvr>
  <p:transition advTm="5273">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14290"/>
            <a:ext cx="7410480" cy="1643074"/>
          </a:xfrm>
        </p:spPr>
        <p:txBody>
          <a:bodyPr>
            <a:normAutofit fontScale="90000"/>
          </a:bodyPr>
          <a:lstStyle/>
          <a:p>
            <a:pPr eaLnBrk="1" fontAlgn="auto" hangingPunct="1">
              <a:spcAft>
                <a:spcPts val="0"/>
              </a:spcAft>
              <a:defRPr/>
            </a:pPr>
            <a:r>
              <a:rPr lang="ru-RU" dirty="0" smtClean="0">
                <a:solidFill>
                  <a:srgbClr val="FF0000"/>
                </a:solidFill>
              </a:rPr>
              <a:t>Хороводами да Частушками веселил народ душу русскую…</a:t>
            </a:r>
            <a:endParaRPr lang="ru-RU" dirty="0">
              <a:solidFill>
                <a:srgbClr val="FF0000"/>
              </a:solidFill>
            </a:endParaRPr>
          </a:p>
        </p:txBody>
      </p:sp>
      <p:sp>
        <p:nvSpPr>
          <p:cNvPr id="91138" name="Содержимое 4"/>
          <p:cNvSpPr>
            <a:spLocks noGrp="1"/>
          </p:cNvSpPr>
          <p:nvPr>
            <p:ph idx="1"/>
          </p:nvPr>
        </p:nvSpPr>
        <p:spPr/>
        <p:txBody>
          <a:bodyPr/>
          <a:lstStyle/>
          <a:p>
            <a:pPr eaLnBrk="1" hangingPunct="1">
              <a:buFont typeface="Wingdings 2" pitchFamily="18" charset="2"/>
              <a:buNone/>
            </a:pPr>
            <a:endParaRPr lang="ru-RU" smtClean="0"/>
          </a:p>
        </p:txBody>
      </p:sp>
      <p:pic>
        <p:nvPicPr>
          <p:cNvPr id="91139" name="Picture 2" descr="C:\Users\123\Desktop\831845_3194-800x600.jpg"/>
          <p:cNvPicPr>
            <a:picLocks noChangeAspect="1" noChangeArrowheads="1"/>
          </p:cNvPicPr>
          <p:nvPr/>
        </p:nvPicPr>
        <p:blipFill>
          <a:blip r:embed="rId3"/>
          <a:srcRect/>
          <a:stretch>
            <a:fillRect/>
          </a:stretch>
        </p:blipFill>
        <p:spPr bwMode="auto">
          <a:xfrm>
            <a:off x="4429125" y="1928813"/>
            <a:ext cx="4464050" cy="3371850"/>
          </a:xfrm>
          <a:prstGeom prst="rect">
            <a:avLst/>
          </a:prstGeom>
          <a:noFill/>
          <a:ln w="9525">
            <a:noFill/>
            <a:miter lim="800000"/>
            <a:headEnd/>
            <a:tailEnd/>
          </a:ln>
        </p:spPr>
      </p:pic>
      <p:pic>
        <p:nvPicPr>
          <p:cNvPr id="91140" name="Picture 3" descr="C:\Users\123\Desktop\x-1.jpg"/>
          <p:cNvPicPr>
            <a:picLocks noChangeAspect="1" noChangeArrowheads="1"/>
          </p:cNvPicPr>
          <p:nvPr/>
        </p:nvPicPr>
        <p:blipFill>
          <a:blip r:embed="rId4"/>
          <a:srcRect/>
          <a:stretch>
            <a:fillRect/>
          </a:stretch>
        </p:blipFill>
        <p:spPr bwMode="auto">
          <a:xfrm>
            <a:off x="357188" y="2928938"/>
            <a:ext cx="3779837" cy="3586162"/>
          </a:xfrm>
          <a:prstGeom prst="rect">
            <a:avLst/>
          </a:prstGeom>
          <a:noFill/>
          <a:ln w="9525">
            <a:noFill/>
            <a:miter lim="800000"/>
            <a:headEnd/>
            <a:tailEnd/>
          </a:ln>
        </p:spPr>
      </p:pic>
    </p:spTree>
  </p:cSld>
  <p:clrMapOvr>
    <a:masterClrMapping/>
  </p:clrMapOvr>
  <p:transition advTm="4992">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4"/>
          <p:cNvSpPr>
            <a:spLocks noGrp="1"/>
          </p:cNvSpPr>
          <p:nvPr>
            <p:ph type="title" idx="4294967295"/>
          </p:nvPr>
        </p:nvSpPr>
        <p:spPr bwMode="auto">
          <a:noFill/>
        </p:spPr>
        <p:txBody>
          <a:bodyPr wrap="square" numCol="1" compatLnSpc="1">
            <a:prstTxWarp prst="textNoShape">
              <a:avLst/>
            </a:prstTxWarp>
          </a:bodyPr>
          <a:lstStyle/>
          <a:p>
            <a:pPr algn="ctr"/>
            <a:r>
              <a:rPr lang="ru-RU" cap="none" smtClean="0">
                <a:ln>
                  <a:noFill/>
                </a:ln>
                <a:solidFill>
                  <a:srgbClr val="FF0000"/>
                </a:solidFill>
                <a:latin typeface="Arial" charset="0"/>
              </a:rPr>
              <a:t>Ставни на окнах</a:t>
            </a:r>
          </a:p>
        </p:txBody>
      </p:sp>
      <p:sp>
        <p:nvSpPr>
          <p:cNvPr id="19458" name="Rectangle 14"/>
          <p:cNvSpPr>
            <a:spLocks noGrp="1"/>
          </p:cNvSpPr>
          <p:nvPr>
            <p:ph sz="half" idx="4294967295"/>
          </p:nvPr>
        </p:nvSpPr>
        <p:spPr>
          <a:xfrm>
            <a:off x="468313" y="1628775"/>
            <a:ext cx="3543300" cy="4846638"/>
          </a:xfrm>
        </p:spPr>
        <p:txBody>
          <a:bodyPr/>
          <a:lstStyle/>
          <a:p>
            <a:endParaRPr lang="ru-RU" sz="2200" smtClean="0"/>
          </a:p>
        </p:txBody>
      </p:sp>
      <p:sp>
        <p:nvSpPr>
          <p:cNvPr id="19459" name="Rectangle 15"/>
          <p:cNvSpPr>
            <a:spLocks noGrp="1"/>
          </p:cNvSpPr>
          <p:nvPr>
            <p:ph sz="quarter" idx="4294967295"/>
          </p:nvPr>
        </p:nvSpPr>
        <p:spPr>
          <a:xfrm>
            <a:off x="4140200" y="1628775"/>
            <a:ext cx="3543300" cy="2346325"/>
          </a:xfrm>
        </p:spPr>
        <p:txBody>
          <a:bodyPr/>
          <a:lstStyle/>
          <a:p>
            <a:endParaRPr lang="ru-RU" sz="2000" smtClean="0"/>
          </a:p>
        </p:txBody>
      </p:sp>
      <p:sp>
        <p:nvSpPr>
          <p:cNvPr id="19460" name="Rectangle 16"/>
          <p:cNvSpPr>
            <a:spLocks noGrp="1"/>
          </p:cNvSpPr>
          <p:nvPr>
            <p:ph sz="quarter" idx="4294967295"/>
          </p:nvPr>
        </p:nvSpPr>
        <p:spPr>
          <a:xfrm>
            <a:off x="4140200" y="4076700"/>
            <a:ext cx="3543300" cy="2347913"/>
          </a:xfrm>
        </p:spPr>
        <p:txBody>
          <a:bodyPr/>
          <a:lstStyle/>
          <a:p>
            <a:endParaRPr lang="ru-RU" sz="2000" smtClean="0"/>
          </a:p>
        </p:txBody>
      </p:sp>
      <p:pic>
        <p:nvPicPr>
          <p:cNvPr id="19461" name="Picture 18" descr="prodam-mebel-pod-starinu_afe2-1382993634057717-6-big_18-23-43"/>
          <p:cNvPicPr>
            <a:picLocks noChangeAspect="1" noChangeArrowheads="1"/>
          </p:cNvPicPr>
          <p:nvPr/>
        </p:nvPicPr>
        <p:blipFill>
          <a:blip r:embed="rId3"/>
          <a:srcRect/>
          <a:stretch>
            <a:fillRect/>
          </a:stretch>
        </p:blipFill>
        <p:spPr bwMode="auto">
          <a:xfrm>
            <a:off x="4211638" y="4437063"/>
            <a:ext cx="3455987" cy="1944687"/>
          </a:xfrm>
          <a:prstGeom prst="rect">
            <a:avLst/>
          </a:prstGeom>
          <a:noFill/>
          <a:ln w="9525">
            <a:noFill/>
            <a:miter lim="800000"/>
            <a:headEnd/>
            <a:tailEnd/>
          </a:ln>
        </p:spPr>
      </p:pic>
      <p:pic>
        <p:nvPicPr>
          <p:cNvPr id="19462" name="Picture 20" descr="Omsk_m_10"/>
          <p:cNvPicPr>
            <a:picLocks noChangeAspect="1" noChangeArrowheads="1"/>
          </p:cNvPicPr>
          <p:nvPr/>
        </p:nvPicPr>
        <p:blipFill>
          <a:blip r:embed="rId4"/>
          <a:srcRect/>
          <a:stretch>
            <a:fillRect/>
          </a:stretch>
        </p:blipFill>
        <p:spPr bwMode="auto">
          <a:xfrm>
            <a:off x="755650" y="1700213"/>
            <a:ext cx="3227388" cy="4752975"/>
          </a:xfrm>
          <a:prstGeom prst="rect">
            <a:avLst/>
          </a:prstGeom>
          <a:noFill/>
          <a:ln w="9525">
            <a:noFill/>
            <a:miter lim="800000"/>
            <a:headEnd/>
            <a:tailEnd/>
          </a:ln>
        </p:spPr>
      </p:pic>
      <p:pic>
        <p:nvPicPr>
          <p:cNvPr id="19463" name="Picture 22" descr="33"/>
          <p:cNvPicPr>
            <a:picLocks noChangeAspect="1" noChangeArrowheads="1"/>
          </p:cNvPicPr>
          <p:nvPr/>
        </p:nvPicPr>
        <p:blipFill>
          <a:blip r:embed="rId5"/>
          <a:srcRect/>
          <a:stretch>
            <a:fillRect/>
          </a:stretch>
        </p:blipFill>
        <p:spPr bwMode="auto">
          <a:xfrm>
            <a:off x="4211638" y="1628775"/>
            <a:ext cx="3455987" cy="2087563"/>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eaLnBrk="1" fontAlgn="auto" hangingPunct="1">
              <a:spcAft>
                <a:spcPts val="0"/>
              </a:spcAft>
              <a:defRPr/>
            </a:pPr>
            <a:r>
              <a:rPr lang="ru-RU" dirty="0" smtClean="0">
                <a:solidFill>
                  <a:srgbClr val="FF0000"/>
                </a:solidFill>
              </a:rPr>
              <a:t>Спасибо за внимание</a:t>
            </a:r>
            <a:endParaRPr lang="ru-RU" dirty="0">
              <a:solidFill>
                <a:srgbClr val="FF0000"/>
              </a:solidFill>
            </a:endParaRPr>
          </a:p>
        </p:txBody>
      </p:sp>
      <p:sp>
        <p:nvSpPr>
          <p:cNvPr id="93186" name="Содержимое 2"/>
          <p:cNvSpPr>
            <a:spLocks noGrp="1"/>
          </p:cNvSpPr>
          <p:nvPr>
            <p:ph idx="1"/>
          </p:nvPr>
        </p:nvSpPr>
        <p:spPr/>
        <p:txBody>
          <a:bodyPr/>
          <a:lstStyle/>
          <a:p>
            <a:pPr eaLnBrk="1" hangingPunct="1"/>
            <a:endParaRPr lang="ru-RU" smtClean="0"/>
          </a:p>
        </p:txBody>
      </p:sp>
      <p:pic>
        <p:nvPicPr>
          <p:cNvPr id="93187" name="Picture 2" descr="C:\Users\123\Desktop\презентация изба\724242717.jpg"/>
          <p:cNvPicPr>
            <a:picLocks noChangeAspect="1" noChangeArrowheads="1"/>
          </p:cNvPicPr>
          <p:nvPr/>
        </p:nvPicPr>
        <p:blipFill>
          <a:blip r:embed="rId3"/>
          <a:srcRect/>
          <a:stretch>
            <a:fillRect/>
          </a:stretch>
        </p:blipFill>
        <p:spPr bwMode="auto">
          <a:xfrm>
            <a:off x="500063" y="1571625"/>
            <a:ext cx="8172450" cy="5040313"/>
          </a:xfrm>
          <a:prstGeom prst="rect">
            <a:avLst/>
          </a:prstGeom>
          <a:noFill/>
          <a:ln w="9525">
            <a:noFill/>
            <a:miter lim="800000"/>
            <a:headEnd/>
            <a:tailEnd/>
          </a:ln>
        </p:spPr>
      </p:pic>
    </p:spTree>
  </p:cSld>
  <p:clrMapOvr>
    <a:masterClrMapping/>
  </p:clrMapOvr>
  <p:transition advTm="5148">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401080" cy="1857388"/>
          </a:xfrm>
        </p:spPr>
        <p:txBody>
          <a:bodyPr>
            <a:normAutofit fontScale="90000"/>
          </a:bodyPr>
          <a:lstStyle/>
          <a:p>
            <a:pPr eaLnBrk="1" fontAlgn="auto" hangingPunct="1">
              <a:spcAft>
                <a:spcPts val="0"/>
              </a:spcAft>
              <a:defRPr/>
            </a:pPr>
            <a:r>
              <a:rPr lang="ru-RU" dirty="0" smtClean="0">
                <a:solidFill>
                  <a:srgbClr val="FF0000"/>
                </a:solidFill>
              </a:rPr>
              <a:t>Люди верили, что </a:t>
            </a:r>
            <a:br>
              <a:rPr lang="ru-RU" dirty="0" smtClean="0">
                <a:solidFill>
                  <a:srgbClr val="FF0000"/>
                </a:solidFill>
              </a:rPr>
            </a:br>
            <a:r>
              <a:rPr lang="ru-RU" dirty="0" smtClean="0">
                <a:solidFill>
                  <a:srgbClr val="FF0000"/>
                </a:solidFill>
              </a:rPr>
              <a:t>в каждой избе жил свой домовой – покровитель  дома</a:t>
            </a:r>
            <a:endParaRPr lang="ru-RU" dirty="0">
              <a:solidFill>
                <a:srgbClr val="FF0000"/>
              </a:solidFill>
            </a:endParaRPr>
          </a:p>
        </p:txBody>
      </p:sp>
      <p:pic>
        <p:nvPicPr>
          <p:cNvPr id="21506" name="Содержимое 3" descr="pred01_006.jpg"/>
          <p:cNvPicPr>
            <a:picLocks noGrp="1" noChangeAspect="1"/>
          </p:cNvPicPr>
          <p:nvPr>
            <p:ph idx="1"/>
          </p:nvPr>
        </p:nvPicPr>
        <p:blipFill>
          <a:blip r:embed="rId3"/>
          <a:srcRect/>
          <a:stretch>
            <a:fillRect/>
          </a:stretch>
        </p:blipFill>
        <p:spPr>
          <a:xfrm>
            <a:off x="1285875" y="2357438"/>
            <a:ext cx="6572250" cy="4240212"/>
          </a:xfrm>
        </p:spPr>
      </p:pic>
    </p:spTree>
  </p:cSld>
  <p:clrMapOvr>
    <a:masterClrMapping/>
  </p:clrMapOvr>
  <p:transition advTm="5148">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680200"/>
          </a:xfrm>
        </p:spPr>
        <p:txBody>
          <a:bodyPr>
            <a:normAutofit fontScale="90000"/>
          </a:bodyPr>
          <a:lstStyle/>
          <a:p>
            <a:pPr eaLnBrk="1" fontAlgn="auto" hangingPunct="1">
              <a:spcAft>
                <a:spcPts val="0"/>
              </a:spcAft>
              <a:defRPr/>
            </a:pPr>
            <a:r>
              <a:rPr lang="ru-RU" dirty="0" smtClean="0">
                <a:solidFill>
                  <a:srgbClr val="FF0000"/>
                </a:solidFill>
              </a:rPr>
              <a:t>В избе была одна комната- горница, она была и кухней и спальней.</a:t>
            </a:r>
            <a:endParaRPr lang="ru-RU" dirty="0">
              <a:solidFill>
                <a:srgbClr val="FF0000"/>
              </a:solidFill>
            </a:endParaRPr>
          </a:p>
        </p:txBody>
      </p:sp>
      <p:pic>
        <p:nvPicPr>
          <p:cNvPr id="23554" name="Содержимое 5" descr="muzej_6.jpg"/>
          <p:cNvPicPr>
            <a:picLocks noGrp="1" noChangeAspect="1"/>
          </p:cNvPicPr>
          <p:nvPr>
            <p:ph idx="1"/>
          </p:nvPr>
        </p:nvPicPr>
        <p:blipFill>
          <a:blip r:embed="rId3"/>
          <a:srcRect/>
          <a:stretch>
            <a:fillRect/>
          </a:stretch>
        </p:blipFill>
        <p:spPr>
          <a:xfrm>
            <a:off x="971550" y="2205038"/>
            <a:ext cx="6715125" cy="4311650"/>
          </a:xfrm>
        </p:spPr>
      </p:pic>
    </p:spTree>
  </p:cSld>
  <p:clrMapOvr>
    <a:masterClrMapping/>
  </p:clrMapOvr>
  <p:transition advTm="5132">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4"/>
          <p:cNvPicPr>
            <a:picLocks noChangeAspect="1" noChangeArrowheads="1"/>
          </p:cNvPicPr>
          <p:nvPr/>
        </p:nvPicPr>
        <p:blipFill>
          <a:blip r:embed="rId3"/>
          <a:srcRect/>
          <a:stretch>
            <a:fillRect/>
          </a:stretch>
        </p:blipFill>
        <p:spPr bwMode="auto">
          <a:xfrm>
            <a:off x="1295400" y="752475"/>
            <a:ext cx="6629400" cy="5013325"/>
          </a:xfrm>
          <a:prstGeom prst="rect">
            <a:avLst/>
          </a:prstGeom>
          <a:noFill/>
          <a:ln w="9525">
            <a:noFill/>
            <a:miter lim="800000"/>
            <a:headEnd/>
            <a:tailEnd/>
          </a:ln>
        </p:spPr>
      </p:pic>
    </p:spTree>
  </p:cSld>
  <p:clrMapOvr>
    <a:masterClrMapping/>
  </p:clrMapOvr>
  <p:transition advTm="5000">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842"/>
            <a:ext cx="7239000" cy="2342634"/>
          </a:xfrm>
        </p:spPr>
        <p:txBody>
          <a:bodyPr/>
          <a:lstStyle/>
          <a:p>
            <a:pPr eaLnBrk="1" fontAlgn="auto" hangingPunct="1">
              <a:spcAft>
                <a:spcPts val="0"/>
              </a:spcAft>
              <a:defRPr/>
            </a:pPr>
            <a:r>
              <a:rPr lang="ru-RU" sz="3200" dirty="0" smtClean="0">
                <a:solidFill>
                  <a:srgbClr val="FF0000"/>
                </a:solidFill>
              </a:rPr>
              <a:t>Мебель в русской избе: лавки, шкаф для посуды, да сундук, где хранили одежду</a:t>
            </a:r>
            <a:endParaRPr lang="ru-RU" sz="3200" dirty="0">
              <a:solidFill>
                <a:srgbClr val="FF0000"/>
              </a:solidFill>
            </a:endParaRPr>
          </a:p>
        </p:txBody>
      </p:sp>
      <p:pic>
        <p:nvPicPr>
          <p:cNvPr id="27650" name="Содержимое 5" descr="8a5hCHXP.jpg"/>
          <p:cNvPicPr>
            <a:picLocks noGrp="1" noChangeAspect="1"/>
          </p:cNvPicPr>
          <p:nvPr>
            <p:ph idx="1"/>
          </p:nvPr>
        </p:nvPicPr>
        <p:blipFill>
          <a:blip r:embed="rId3"/>
          <a:srcRect/>
          <a:stretch>
            <a:fillRect/>
          </a:stretch>
        </p:blipFill>
        <p:spPr>
          <a:xfrm>
            <a:off x="5072063" y="4500563"/>
            <a:ext cx="3548062" cy="2143125"/>
          </a:xfrm>
        </p:spPr>
      </p:pic>
      <p:pic>
        <p:nvPicPr>
          <p:cNvPr id="27651" name="Picture 2" descr="C:\Users\123\Desktop\97338161_73830487_krest.jpg"/>
          <p:cNvPicPr>
            <a:picLocks noChangeAspect="1" noChangeArrowheads="1"/>
          </p:cNvPicPr>
          <p:nvPr/>
        </p:nvPicPr>
        <p:blipFill>
          <a:blip r:embed="rId4"/>
          <a:srcRect/>
          <a:stretch>
            <a:fillRect/>
          </a:stretch>
        </p:blipFill>
        <p:spPr bwMode="auto">
          <a:xfrm>
            <a:off x="1571625" y="1554163"/>
            <a:ext cx="6000750" cy="2755900"/>
          </a:xfrm>
          <a:prstGeom prst="rect">
            <a:avLst/>
          </a:prstGeom>
          <a:noFill/>
          <a:ln w="9525">
            <a:noFill/>
            <a:miter lim="800000"/>
            <a:headEnd/>
            <a:tailEnd/>
          </a:ln>
        </p:spPr>
      </p:pic>
      <p:pic>
        <p:nvPicPr>
          <p:cNvPr id="27652" name="Picture 3" descr="C:\Users\123\Desktop\i_rusk_s.jpg"/>
          <p:cNvPicPr>
            <a:picLocks noChangeAspect="1" noChangeArrowheads="1"/>
          </p:cNvPicPr>
          <p:nvPr/>
        </p:nvPicPr>
        <p:blipFill>
          <a:blip r:embed="rId5"/>
          <a:srcRect/>
          <a:stretch>
            <a:fillRect/>
          </a:stretch>
        </p:blipFill>
        <p:spPr bwMode="auto">
          <a:xfrm>
            <a:off x="642938" y="4572000"/>
            <a:ext cx="3714750" cy="2058988"/>
          </a:xfrm>
          <a:prstGeom prst="rect">
            <a:avLst/>
          </a:prstGeom>
          <a:noFill/>
          <a:ln w="9525">
            <a:noFill/>
            <a:miter lim="800000"/>
            <a:headEnd/>
            <a:tailEnd/>
          </a:ln>
        </p:spPr>
      </p:pic>
    </p:spTree>
  </p:cSld>
  <p:clrMapOvr>
    <a:masterClrMapping/>
  </p:clrMapOvr>
  <p:transition advTm="5382">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537324"/>
          </a:xfrm>
        </p:spPr>
        <p:txBody>
          <a:bodyPr>
            <a:normAutofit fontScale="90000"/>
          </a:bodyPr>
          <a:lstStyle/>
          <a:p>
            <a:pPr eaLnBrk="1" fontAlgn="auto" hangingPunct="1">
              <a:spcAft>
                <a:spcPts val="0"/>
              </a:spcAft>
              <a:defRPr/>
            </a:pPr>
            <a:r>
              <a:rPr lang="ru-RU" dirty="0" smtClean="0">
                <a:solidFill>
                  <a:srgbClr val="FF0000"/>
                </a:solidFill>
              </a:rPr>
              <a:t>В каждой горнице был красный угол с иконами и лампадой</a:t>
            </a:r>
            <a:endParaRPr lang="ru-RU" dirty="0">
              <a:solidFill>
                <a:srgbClr val="FF0000"/>
              </a:solidFill>
            </a:endParaRPr>
          </a:p>
        </p:txBody>
      </p:sp>
      <p:pic>
        <p:nvPicPr>
          <p:cNvPr id="29698" name="Содержимое 6" descr="krasnyjugol01.jpg"/>
          <p:cNvPicPr>
            <a:picLocks noGrp="1" noChangeAspect="1"/>
          </p:cNvPicPr>
          <p:nvPr>
            <p:ph idx="1"/>
          </p:nvPr>
        </p:nvPicPr>
        <p:blipFill>
          <a:blip r:embed="rId3"/>
          <a:srcRect/>
          <a:stretch>
            <a:fillRect/>
          </a:stretch>
        </p:blipFill>
        <p:spPr>
          <a:xfrm>
            <a:off x="1285875" y="2000250"/>
            <a:ext cx="6643688" cy="4659313"/>
          </a:xfrm>
        </p:spPr>
      </p:pic>
    </p:spTree>
  </p:cSld>
  <p:clrMapOvr>
    <a:masterClrMapping/>
  </p:clrMapOvr>
  <p:transition advTm="5678">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738</TotalTime>
  <Words>981</Words>
  <Application>Microsoft Office PowerPoint</Application>
  <PresentationFormat>Экран (4:3)</PresentationFormat>
  <Paragraphs>76</Paragraphs>
  <Slides>40</Slides>
  <Notes>40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11</vt:i4>
      </vt:variant>
      <vt:variant>
        <vt:lpstr>Заголовки слайдов</vt:lpstr>
      </vt:variant>
      <vt:variant>
        <vt:i4>40</vt:i4>
      </vt:variant>
    </vt:vector>
  </HeadingPairs>
  <TitlesOfParts>
    <vt:vector size="56" baseType="lpstr">
      <vt:lpstr>Arial</vt:lpstr>
      <vt:lpstr>Constantia</vt:lpstr>
      <vt:lpstr>Wingdings 2</vt:lpstr>
      <vt:lpstr>Wingdings</vt:lpstr>
      <vt:lpstr>Calibri</vt:lpstr>
      <vt:lpstr>Изящная</vt:lpstr>
      <vt:lpstr>Изящная</vt:lpstr>
      <vt:lpstr>Изящная</vt:lpstr>
      <vt:lpstr>Изящная</vt:lpstr>
      <vt:lpstr>Изящная</vt:lpstr>
      <vt:lpstr>Изящная</vt:lpstr>
      <vt:lpstr>Изящная</vt:lpstr>
      <vt:lpstr>Изящная</vt:lpstr>
      <vt:lpstr>Изящная</vt:lpstr>
      <vt:lpstr>Изящная</vt:lpstr>
      <vt:lpstr>Изящная</vt:lpstr>
      <vt:lpstr>Слайд 1</vt:lpstr>
      <vt:lpstr>Слайд 2</vt:lpstr>
      <vt:lpstr>Слайд 3</vt:lpstr>
      <vt:lpstr>Ставни на окнах</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«Быт Русской избы»</dc:title>
  <dc:creator>123</dc:creator>
  <cp:lastModifiedBy>Николай</cp:lastModifiedBy>
  <cp:revision>70</cp:revision>
  <dcterms:created xsi:type="dcterms:W3CDTF">2014-01-16T19:46:03Z</dcterms:created>
  <dcterms:modified xsi:type="dcterms:W3CDTF">2017-06-26T12:58:37Z</dcterms:modified>
</cp:coreProperties>
</file>