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2" r:id="rId4"/>
    <p:sldId id="263" r:id="rId5"/>
    <p:sldId id="265" r:id="rId6"/>
    <p:sldId id="258" r:id="rId7"/>
    <p:sldId id="266" r:id="rId8"/>
    <p:sldId id="267" r:id="rId9"/>
    <p:sldId id="268" r:id="rId10"/>
    <p:sldId id="269" r:id="rId11"/>
    <p:sldId id="259" r:id="rId12"/>
    <p:sldId id="270" r:id="rId13"/>
    <p:sldId id="260" r:id="rId14"/>
    <p:sldId id="271" r:id="rId15"/>
    <p:sldId id="261" r:id="rId16"/>
    <p:sldId id="272" r:id="rId17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59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202377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91055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545174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493819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84442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36451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62001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08032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982887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05336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991121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37652B21-BB17-4D32-A8E7-02789A39922C}" type="datetimeFigureOut">
              <a:rPr lang="ru-RU" smtClean="0"/>
              <a:t>13.11.2023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A1719D46-FED7-4425-8746-CD1F2AE965E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919981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4693920"/>
          </a:xfrm>
        </p:spPr>
        <p:txBody>
          <a:bodyPr>
            <a:normAutofit/>
          </a:bodyPr>
          <a:lstStyle/>
          <a:p>
            <a:pPr algn="ctr"/>
            <a:r>
              <a:rPr lang="ru-RU" sz="5400" b="1" dirty="0"/>
              <a:t>«Актуальные вопросы преподавания технологии в условиях реализации ФГОС»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2828774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3100" dirty="0" smtClean="0"/>
              <a:t/>
            </a:r>
            <a:br>
              <a:rPr lang="ru-RU" sz="3100" dirty="0" smtClean="0"/>
            </a:br>
            <a:r>
              <a:rPr lang="ru-RU" sz="3100" dirty="0"/>
              <a:t/>
            </a:r>
            <a:br>
              <a:rPr lang="ru-RU" sz="3100" dirty="0"/>
            </a:br>
            <a:r>
              <a:rPr lang="ru-RU" sz="3100" dirty="0" smtClean="0"/>
              <a:t>В </a:t>
            </a:r>
            <a:r>
              <a:rPr lang="ru-RU" sz="3100" dirty="0"/>
              <a:t>условиях реализации требований ФГОС ОО наиболее актуальными становятся</a:t>
            </a:r>
            <a:br>
              <a:rPr lang="ru-RU" sz="3100" dirty="0"/>
            </a:br>
            <a:r>
              <a:rPr lang="ru-RU" sz="3100" dirty="0"/>
              <a:t>технологии: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/>
              <a:t>1 Информационно – коммуникационная технология</a:t>
            </a:r>
          </a:p>
          <a:p>
            <a:r>
              <a:rPr lang="ru-RU" dirty="0"/>
              <a:t>2 Технология развития критического мышления</a:t>
            </a:r>
          </a:p>
          <a:p>
            <a:r>
              <a:rPr lang="ru-RU" dirty="0"/>
              <a:t>3 Проектная технология</a:t>
            </a:r>
          </a:p>
          <a:p>
            <a:r>
              <a:rPr lang="ru-RU" dirty="0"/>
              <a:t>4 Технология развивающего обучения</a:t>
            </a:r>
          </a:p>
          <a:p>
            <a:r>
              <a:rPr lang="ru-RU" dirty="0"/>
              <a:t>5 </a:t>
            </a:r>
            <a:r>
              <a:rPr lang="ru-RU" dirty="0" err="1"/>
              <a:t>Здоровьесберегающие</a:t>
            </a:r>
            <a:r>
              <a:rPr lang="ru-RU" dirty="0"/>
              <a:t> технологии</a:t>
            </a:r>
          </a:p>
          <a:p>
            <a:r>
              <a:rPr lang="ru-RU" dirty="0"/>
              <a:t>6 Технология проблемного обучения</a:t>
            </a:r>
          </a:p>
          <a:p>
            <a:r>
              <a:rPr lang="ru-RU" dirty="0"/>
              <a:t>7 Игровые технологии</a:t>
            </a:r>
          </a:p>
          <a:p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/>
              <a:t>8 Модульная технология</a:t>
            </a:r>
          </a:p>
          <a:p>
            <a:r>
              <a:rPr lang="ru-RU" dirty="0"/>
              <a:t>9 Технология мастерских</a:t>
            </a:r>
          </a:p>
          <a:p>
            <a:r>
              <a:rPr lang="ru-RU" dirty="0"/>
              <a:t>10 Кейс – технология</a:t>
            </a:r>
          </a:p>
          <a:p>
            <a:r>
              <a:rPr lang="ru-RU" dirty="0"/>
              <a:t>11 Технология интегрированного обучения</a:t>
            </a:r>
          </a:p>
          <a:p>
            <a:r>
              <a:rPr lang="ru-RU" dirty="0"/>
              <a:t>12 Педагогика сотрудничества.</a:t>
            </a:r>
          </a:p>
          <a:p>
            <a:r>
              <a:rPr lang="ru-RU" dirty="0"/>
              <a:t>13 Технологии уровневой дифференциации</a:t>
            </a:r>
          </a:p>
          <a:p>
            <a:r>
              <a:rPr lang="ru-RU" dirty="0"/>
              <a:t>14 Групповые технологии.</a:t>
            </a:r>
          </a:p>
          <a:p>
            <a:r>
              <a:rPr lang="ru-RU" dirty="0"/>
              <a:t>15 Традиционные технологии (классно-урочная система)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8380735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dirty="0" smtClean="0"/>
              <a:t>Методы и приемы обучения </a:t>
            </a:r>
            <a:r>
              <a:rPr lang="ru-RU" sz="3600" dirty="0"/>
              <a:t>предмету «Технология».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Объяснительно-иллюстративный метод </a:t>
            </a:r>
            <a:r>
              <a:rPr lang="ru-RU" dirty="0" smtClean="0"/>
              <a:t>обучения</a:t>
            </a:r>
          </a:p>
          <a:p>
            <a:r>
              <a:rPr lang="ru-RU" dirty="0"/>
              <a:t>Репродуктивный метод </a:t>
            </a:r>
            <a:r>
              <a:rPr lang="ru-RU" dirty="0" smtClean="0"/>
              <a:t>обучения</a:t>
            </a:r>
          </a:p>
          <a:p>
            <a:r>
              <a:rPr lang="ru-RU" dirty="0"/>
              <a:t>Исследовательский метод </a:t>
            </a:r>
            <a:r>
              <a:rPr lang="ru-RU" dirty="0" smtClean="0"/>
              <a:t>обучения</a:t>
            </a:r>
          </a:p>
          <a:p>
            <a:r>
              <a:rPr lang="ru-RU" dirty="0" smtClean="0"/>
              <a:t>Беседа</a:t>
            </a:r>
          </a:p>
          <a:p>
            <a:r>
              <a:rPr lang="ru-RU" dirty="0" smtClean="0"/>
              <a:t>Учебная дискуссия</a:t>
            </a:r>
          </a:p>
          <a:p>
            <a:r>
              <a:rPr lang="ru-RU" dirty="0"/>
              <a:t> Экскурсии</a:t>
            </a:r>
            <a:endParaRPr lang="ru-RU" dirty="0" smtClean="0"/>
          </a:p>
          <a:p>
            <a:r>
              <a:rPr lang="ru-RU" dirty="0"/>
              <a:t>Метод проектов</a:t>
            </a:r>
          </a:p>
        </p:txBody>
      </p:sp>
    </p:spTree>
    <p:extLst>
      <p:ext uri="{BB962C8B-B14F-4D97-AF65-F5344CB8AC3E}">
        <p14:creationId xmlns:p14="http://schemas.microsoft.com/office/powerpoint/2010/main" val="388630341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dirty="0"/>
              <a:t>С</a:t>
            </a:r>
            <a:r>
              <a:rPr lang="ru-RU" sz="3600" dirty="0" smtClean="0"/>
              <a:t>редства обучения предмету «Технология».</a:t>
            </a: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45720" indent="0">
              <a:buNone/>
            </a:pPr>
            <a:r>
              <a:rPr lang="ru-RU" u="sng" dirty="0"/>
              <a:t>К педагогическим средствам относятся</a:t>
            </a:r>
            <a:r>
              <a:rPr lang="ru-RU" u="sng" dirty="0" smtClean="0"/>
              <a:t>:</a:t>
            </a:r>
            <a:endParaRPr lang="ru-RU" u="sng" dirty="0"/>
          </a:p>
          <a:p>
            <a:r>
              <a:rPr lang="ru-RU" dirty="0"/>
              <a:t>учебно-лабораторное оборудование</a:t>
            </a:r>
            <a:r>
              <a:rPr lang="ru-RU" dirty="0" smtClean="0"/>
              <a:t>;</a:t>
            </a:r>
            <a:endParaRPr lang="ru-RU" dirty="0"/>
          </a:p>
          <a:p>
            <a:r>
              <a:rPr lang="ru-RU" dirty="0"/>
              <a:t>учебно-производственное оборудование</a:t>
            </a:r>
            <a:r>
              <a:rPr lang="ru-RU" dirty="0" smtClean="0"/>
              <a:t>;</a:t>
            </a:r>
            <a:endParaRPr lang="ru-RU" dirty="0"/>
          </a:p>
          <a:p>
            <a:r>
              <a:rPr lang="ru-RU" dirty="0"/>
              <a:t>дидактическая техника</a:t>
            </a:r>
            <a:r>
              <a:rPr lang="ru-RU" dirty="0" smtClean="0"/>
              <a:t>;</a:t>
            </a:r>
            <a:endParaRPr lang="ru-RU" dirty="0"/>
          </a:p>
          <a:p>
            <a:r>
              <a:rPr lang="ru-RU" dirty="0"/>
              <a:t>учебно-наглядные пособия</a:t>
            </a:r>
            <a:r>
              <a:rPr lang="ru-RU" dirty="0" smtClean="0"/>
              <a:t>;</a:t>
            </a:r>
            <a:endParaRPr lang="ru-RU" dirty="0"/>
          </a:p>
          <a:p>
            <a:r>
              <a:rPr lang="ru-RU" dirty="0"/>
              <a:t>технические средства обучения и автоматизированные системы обучения</a:t>
            </a:r>
            <a:r>
              <a:rPr lang="ru-RU" dirty="0" smtClean="0"/>
              <a:t>;</a:t>
            </a:r>
            <a:endParaRPr lang="ru-RU" dirty="0"/>
          </a:p>
          <a:p>
            <a:r>
              <a:rPr lang="ru-RU" dirty="0"/>
              <a:t>компьютерные классы</a:t>
            </a:r>
            <a:r>
              <a:rPr lang="ru-RU" dirty="0" smtClean="0"/>
              <a:t>;</a:t>
            </a:r>
            <a:endParaRPr lang="ru-RU" dirty="0"/>
          </a:p>
          <a:p>
            <a:r>
              <a:rPr lang="ru-RU" dirty="0"/>
              <a:t>организационно-педагогические средства (учебные планы, экзаменационные билеты,</a:t>
            </a:r>
          </a:p>
          <a:p>
            <a:r>
              <a:rPr lang="ru-RU" dirty="0"/>
              <a:t>карточки-задания, учебные пособия и т.п.).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1453679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Метод проектов в технологическом образовании школьников.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b="1" dirty="0"/>
              <a:t>Метод проектов</a:t>
            </a:r>
            <a:r>
              <a:rPr lang="ru-RU" dirty="0"/>
              <a:t> — это активный метод обучения на уроках технологии при реализации ФГОС.</a:t>
            </a:r>
          </a:p>
          <a:p>
            <a:r>
              <a:rPr lang="ru-RU" b="1" dirty="0"/>
              <a:t>Учебный проект</a:t>
            </a:r>
            <a:r>
              <a:rPr lang="ru-RU" dirty="0"/>
              <a:t> — это организационная форма работы, которая ориентирована на изучение законченной учебной темы или учебного раздела и составляет часть стандартного учебного курса или нескольких курсов.</a:t>
            </a:r>
          </a:p>
          <a:p>
            <a:r>
              <a:rPr lang="ru-RU" dirty="0"/>
              <a:t>Проекты, выполняемые на уроках технологии, являются </a:t>
            </a:r>
            <a:r>
              <a:rPr lang="ru-RU" b="1" dirty="0"/>
              <a:t>практико-ориентированными</a:t>
            </a:r>
            <a:r>
              <a:rPr lang="ru-RU" dirty="0"/>
              <a:t>, так как они нацелены на решение социальной проблемы прикладного характера.</a:t>
            </a:r>
          </a:p>
          <a:p>
            <a:r>
              <a:rPr lang="ru-RU" b="1" dirty="0"/>
              <a:t>Метод проектов</a:t>
            </a:r>
            <a:r>
              <a:rPr lang="ru-RU" dirty="0"/>
              <a:t> ориентирован на индивидуальную, парную, групповую деятельность, которую учащиеся выполняют в течение определённого отрезка времени.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2170854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Этапы работы над проектом: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Подготовительный </a:t>
            </a:r>
            <a:r>
              <a:rPr lang="ru-RU" dirty="0"/>
              <a:t>этап</a:t>
            </a:r>
          </a:p>
          <a:p>
            <a:r>
              <a:rPr lang="ru-RU" dirty="0"/>
              <a:t>Этап планирования</a:t>
            </a:r>
          </a:p>
          <a:p>
            <a:r>
              <a:rPr lang="ru-RU" dirty="0"/>
              <a:t>Этап исследования проблемы</a:t>
            </a:r>
          </a:p>
          <a:p>
            <a:r>
              <a:rPr lang="ru-RU" dirty="0"/>
              <a:t>Заключительный этап</a:t>
            </a:r>
          </a:p>
          <a:p>
            <a:r>
              <a:rPr lang="ru-RU" dirty="0"/>
              <a:t>Оценка проведенной работы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043240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3473" y="609600"/>
            <a:ext cx="11164389" cy="731520"/>
          </a:xfrm>
        </p:spPr>
        <p:txBody>
          <a:bodyPr>
            <a:normAutofit fontScale="90000"/>
          </a:bodyPr>
          <a:lstStyle/>
          <a:p>
            <a:pPr algn="ctr"/>
            <a:r>
              <a:rPr lang="ru-RU" sz="3100" dirty="0" smtClean="0"/>
              <a:t/>
            </a:r>
            <a:br>
              <a:rPr lang="ru-RU" sz="3100" dirty="0" smtClean="0"/>
            </a:br>
            <a:r>
              <a:rPr lang="ru-RU" dirty="0"/>
              <a:t/>
            </a:r>
            <a:br>
              <a:rPr lang="ru-RU" dirty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dirty="0"/>
              <a:t/>
            </a:r>
            <a:br>
              <a:rPr lang="ru-RU" dirty="0"/>
            </a:br>
            <a:r>
              <a:rPr lang="ru-RU" sz="3100" dirty="0" smtClean="0"/>
              <a:t>Основные направления использования ИКТ в процессе обучения предмета «Технология» в школе.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/>
            </a:r>
            <a:br>
              <a:rPr lang="ru-RU" dirty="0" smtClean="0"/>
            </a:br>
            <a:r>
              <a:rPr lang="ru-RU" sz="3100" i="1" u="sng" dirty="0" smtClean="0"/>
              <a:t>Дидактические принципы применения ИКТ:</a:t>
            </a:r>
            <a:br>
              <a:rPr lang="ru-RU" sz="3100" i="1" u="sng" dirty="0" smtClean="0"/>
            </a:br>
            <a:endParaRPr lang="ru-RU" i="1" u="sng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2856411"/>
            <a:ext cx="5181600" cy="3320552"/>
          </a:xfrm>
        </p:spPr>
        <p:txBody>
          <a:bodyPr>
            <a:normAutofit/>
          </a:bodyPr>
          <a:lstStyle/>
          <a:p>
            <a:r>
              <a:rPr lang="ru-RU" dirty="0" err="1" smtClean="0"/>
              <a:t>Компенсаторность</a:t>
            </a:r>
            <a:endParaRPr lang="ru-RU" dirty="0" smtClean="0"/>
          </a:p>
          <a:p>
            <a:r>
              <a:rPr lang="ru-RU" dirty="0" smtClean="0"/>
              <a:t>Информативность</a:t>
            </a:r>
          </a:p>
          <a:p>
            <a:r>
              <a:rPr lang="ru-RU" dirty="0" err="1" smtClean="0"/>
              <a:t>Интегративность</a:t>
            </a:r>
            <a:endParaRPr lang="ru-RU" dirty="0" smtClean="0"/>
          </a:p>
          <a:p>
            <a:r>
              <a:rPr lang="ru-RU" dirty="0" smtClean="0"/>
              <a:t>Достоверность</a:t>
            </a:r>
          </a:p>
          <a:p>
            <a:r>
              <a:rPr lang="ru-RU" dirty="0" smtClean="0"/>
              <a:t>Наглядность</a:t>
            </a:r>
          </a:p>
          <a:p>
            <a:r>
              <a:rPr lang="ru-RU" dirty="0" smtClean="0"/>
              <a:t>Виртуальность</a:t>
            </a:r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2856411"/>
            <a:ext cx="5181600" cy="3320552"/>
          </a:xfrm>
        </p:spPr>
        <p:txBody>
          <a:bodyPr>
            <a:normAutofit/>
          </a:bodyPr>
          <a:lstStyle/>
          <a:p>
            <a:r>
              <a:rPr lang="ru-RU" dirty="0" err="1" smtClean="0"/>
              <a:t>Инструментальность</a:t>
            </a:r>
            <a:endParaRPr lang="ru-RU" dirty="0" smtClean="0"/>
          </a:p>
          <a:p>
            <a:r>
              <a:rPr lang="ru-RU" dirty="0" smtClean="0"/>
              <a:t>Интерактивность</a:t>
            </a:r>
          </a:p>
          <a:p>
            <a:r>
              <a:rPr lang="ru-RU" dirty="0" smtClean="0"/>
              <a:t>Опосредованность</a:t>
            </a:r>
          </a:p>
          <a:p>
            <a:r>
              <a:rPr lang="ru-RU" dirty="0" smtClean="0"/>
              <a:t>Независимость</a:t>
            </a:r>
          </a:p>
          <a:p>
            <a:r>
              <a:rPr lang="ru-RU" dirty="0" smtClean="0"/>
              <a:t>Массовость</a:t>
            </a:r>
          </a:p>
          <a:p>
            <a:r>
              <a:rPr lang="ru-RU" dirty="0" smtClean="0"/>
              <a:t>Технологичность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0956906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87087"/>
            <a:ext cx="10515600" cy="1210490"/>
          </a:xfrm>
        </p:spPr>
        <p:txBody>
          <a:bodyPr>
            <a:normAutofit/>
          </a:bodyPr>
          <a:lstStyle/>
          <a:p>
            <a:pPr algn="ctr"/>
            <a:r>
              <a:rPr lang="ru-RU" sz="2800" dirty="0"/>
              <a:t>Требования, предъявляемые к ИКТ в обучении.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half" idx="1"/>
          </p:nvPr>
        </p:nvSpPr>
        <p:spPr>
          <a:xfrm>
            <a:off x="391886" y="1036320"/>
            <a:ext cx="5627914" cy="5140643"/>
          </a:xfrm>
        </p:spPr>
        <p:txBody>
          <a:bodyPr>
            <a:normAutofit fontScale="32500" lnSpcReduction="20000"/>
          </a:bodyPr>
          <a:lstStyle/>
          <a:p>
            <a:r>
              <a:rPr lang="ru-RU" dirty="0"/>
              <a:t>- </a:t>
            </a:r>
            <a:r>
              <a:rPr lang="ru-RU" sz="5500" dirty="0"/>
              <a:t>Соблюдение технических, санитарно-гигиенических требований. </a:t>
            </a:r>
            <a:r>
              <a:rPr lang="ru-RU" sz="5500" dirty="0" err="1" smtClean="0"/>
              <a:t>Соблюдениевременных</a:t>
            </a:r>
            <a:r>
              <a:rPr lang="ru-RU" sz="5500" dirty="0" smtClean="0"/>
              <a:t> </a:t>
            </a:r>
            <a:r>
              <a:rPr lang="ru-RU" sz="5500" dirty="0"/>
              <a:t>норм непрерывной работы школьников за ПК, соответствие </a:t>
            </a:r>
            <a:r>
              <a:rPr lang="ru-RU" sz="5500" dirty="0" err="1" smtClean="0"/>
              <a:t>интерфейсаиспользуемых</a:t>
            </a:r>
            <a:r>
              <a:rPr lang="ru-RU" sz="5500" dirty="0" smtClean="0"/>
              <a:t> </a:t>
            </a:r>
            <a:r>
              <a:rPr lang="ru-RU" sz="5500" dirty="0"/>
              <a:t>программных средств уровню восприятия, степени </a:t>
            </a:r>
            <a:r>
              <a:rPr lang="ru-RU" sz="5500" dirty="0" err="1"/>
              <a:t>сформированности</a:t>
            </a:r>
            <a:r>
              <a:rPr lang="ru-RU" sz="5500" dirty="0"/>
              <a:t> </a:t>
            </a:r>
            <a:r>
              <a:rPr lang="ru-RU" sz="5500" dirty="0" err="1" smtClean="0"/>
              <a:t>уменийвзаимодействия</a:t>
            </a:r>
            <a:r>
              <a:rPr lang="ru-RU" sz="5500" dirty="0" smtClean="0"/>
              <a:t> </a:t>
            </a:r>
            <a:r>
              <a:rPr lang="ru-RU" sz="5500" dirty="0"/>
              <a:t>учащихся с ПК.</a:t>
            </a:r>
          </a:p>
          <a:p>
            <a:r>
              <a:rPr lang="ru-RU" sz="5500" dirty="0"/>
              <a:t>- Использование средств ИКТ в соответствии с образовательным стандартом </a:t>
            </a:r>
            <a:r>
              <a:rPr lang="ru-RU" sz="5500" dirty="0" err="1" smtClean="0"/>
              <a:t>ипрограммой</a:t>
            </a:r>
            <a:r>
              <a:rPr lang="ru-RU" sz="5500" dirty="0" smtClean="0"/>
              <a:t> </a:t>
            </a:r>
            <a:r>
              <a:rPr lang="ru-RU" sz="5500" dirty="0"/>
              <a:t>обучения. При выборе средств ИКТ за основу принимают понятия </a:t>
            </a:r>
            <a:r>
              <a:rPr lang="ru-RU" sz="5500" dirty="0" err="1" smtClean="0"/>
              <a:t>учебнойпрограммы</a:t>
            </a:r>
            <a:r>
              <a:rPr lang="ru-RU" sz="5500" dirty="0"/>
              <a:t>, выделены четкие цели использования ресурсов, обозначены </a:t>
            </a:r>
            <a:r>
              <a:rPr lang="ru-RU" sz="5500" dirty="0" err="1" smtClean="0"/>
              <a:t>планируемыерезультаты</a:t>
            </a:r>
            <a:r>
              <a:rPr lang="ru-RU" sz="5500" dirty="0" smtClean="0"/>
              <a:t> </a:t>
            </a:r>
            <a:r>
              <a:rPr lang="ru-RU" sz="5500" dirty="0"/>
              <a:t>обучения.</a:t>
            </a:r>
          </a:p>
          <a:p>
            <a:r>
              <a:rPr lang="ru-RU" sz="5500" dirty="0"/>
              <a:t>- Создание условий для активной познавательной позиции учащихся. Средства </a:t>
            </a:r>
            <a:r>
              <a:rPr lang="ru-RU" sz="5500" dirty="0" err="1" smtClean="0"/>
              <a:t>ИКТпозволяют</a:t>
            </a:r>
            <a:r>
              <a:rPr lang="ru-RU" sz="5500" dirty="0" smtClean="0"/>
              <a:t> </a:t>
            </a:r>
            <a:r>
              <a:rPr lang="ru-RU" sz="5500" dirty="0"/>
              <a:t>учащимся строить свою учебную образовательную траекторию в соответствии </a:t>
            </a:r>
            <a:r>
              <a:rPr lang="ru-RU" sz="5500" dirty="0" smtClean="0"/>
              <a:t>сих </a:t>
            </a:r>
            <a:r>
              <a:rPr lang="ru-RU" sz="5500" dirty="0"/>
              <a:t>интересами и увлечениями; в процессе работы учащиеся имеют </a:t>
            </a:r>
            <a:r>
              <a:rPr lang="ru-RU" sz="5500" dirty="0" err="1" smtClean="0"/>
              <a:t>возможность</a:t>
            </a:r>
            <a:r>
              <a:rPr lang="ru-RU" sz="5500" dirty="0" err="1" smtClean="0"/>
              <a:t>самостоятельно</a:t>
            </a:r>
            <a:r>
              <a:rPr lang="ru-RU" sz="5500" dirty="0" smtClean="0"/>
              <a:t> определять адекватные формы и структуру представления информации, а также преобразовывать личный опыт.</a:t>
            </a: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6" name="Объект 5"/>
          <p:cNvSpPr>
            <a:spLocks noGrp="1"/>
          </p:cNvSpPr>
          <p:nvPr>
            <p:ph sz="half" idx="2"/>
          </p:nvPr>
        </p:nvSpPr>
        <p:spPr>
          <a:xfrm>
            <a:off x="6172199" y="1036320"/>
            <a:ext cx="5828211" cy="5140643"/>
          </a:xfrm>
        </p:spPr>
        <p:txBody>
          <a:bodyPr>
            <a:normAutofit fontScale="32500" lnSpcReduction="20000"/>
          </a:bodyPr>
          <a:lstStyle/>
          <a:p>
            <a:r>
              <a:rPr lang="ru-RU" sz="4900" dirty="0" smtClean="0"/>
              <a:t>- Обеспечение и повышение эффективности обучения методами и средствами </a:t>
            </a:r>
            <a:r>
              <a:rPr lang="ru-RU" sz="4900" dirty="0" err="1" smtClean="0"/>
              <a:t>ИКТ.Методы</a:t>
            </a:r>
            <a:r>
              <a:rPr lang="ru-RU" sz="4900" dirty="0" smtClean="0"/>
              <a:t> и средства ИКТ на уроке должны обладать следующими </a:t>
            </a:r>
            <a:r>
              <a:rPr lang="ru-RU" sz="4900" dirty="0" err="1" smtClean="0"/>
              <a:t>характеристиками:возможность</a:t>
            </a:r>
            <a:r>
              <a:rPr lang="ru-RU" sz="4900" dirty="0" smtClean="0"/>
              <a:t> построения индивидуальной траектории обучения, </a:t>
            </a:r>
            <a:r>
              <a:rPr lang="ru-RU" sz="4900" dirty="0" err="1" smtClean="0"/>
              <a:t>интерактивность,коммуникативность</a:t>
            </a:r>
            <a:r>
              <a:rPr lang="ru-RU" sz="4900" dirty="0" smtClean="0"/>
              <a:t>, </a:t>
            </a:r>
            <a:r>
              <a:rPr lang="ru-RU" sz="4900" dirty="0" err="1" smtClean="0"/>
              <a:t>рефлексивность</a:t>
            </a:r>
            <a:r>
              <a:rPr lang="ru-RU" sz="4900" dirty="0" smtClean="0"/>
              <a:t>.</a:t>
            </a:r>
          </a:p>
          <a:p>
            <a:r>
              <a:rPr lang="ru-RU" sz="4900" dirty="0" smtClean="0"/>
              <a:t>- Влияние использования ИКТ на результативность обучения. Оценивается </a:t>
            </a:r>
            <a:r>
              <a:rPr lang="ru-RU" sz="4900" dirty="0" err="1" smtClean="0"/>
              <a:t>влияниеприменения</a:t>
            </a:r>
            <a:r>
              <a:rPr lang="ru-RU" sz="4900" dirty="0" smtClean="0"/>
              <a:t> ИКТ для достижения цели, выполнения плана урока, эффективности </a:t>
            </a:r>
            <a:r>
              <a:rPr lang="ru-RU" sz="4900" dirty="0" err="1" smtClean="0"/>
              <a:t>этапазакрепление</a:t>
            </a:r>
            <a:r>
              <a:rPr lang="ru-RU" sz="4900" dirty="0" smtClean="0"/>
              <a:t> материала, оперативности </a:t>
            </a:r>
            <a:r>
              <a:rPr lang="ru-RU" sz="5500" dirty="0" smtClean="0"/>
              <a:t>контроля знаний учащихся на уроке..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640789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263786"/>
          </a:xfrm>
        </p:spPr>
        <p:txBody>
          <a:bodyPr>
            <a:noAutofit/>
          </a:bodyPr>
          <a:lstStyle/>
          <a:p>
            <a:r>
              <a:rPr lang="ru-RU" sz="4000" dirty="0"/>
              <a:t>Обучение предмету «Технология» в соответствии с ФГОС ОО..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2386149"/>
            <a:ext cx="9144000" cy="3971108"/>
          </a:xfrm>
        </p:spPr>
        <p:txBody>
          <a:bodyPr>
            <a:normAutofit fontScale="92500" lnSpcReduction="10000"/>
          </a:bodyPr>
          <a:lstStyle/>
          <a:p>
            <a:r>
              <a:rPr lang="ru-RU" b="1" u="sng" dirty="0"/>
              <a:t>цель: </a:t>
            </a:r>
            <a:r>
              <a:rPr lang="ru-RU" dirty="0"/>
              <a:t>обеспечить высокое качество современного образования.</a:t>
            </a:r>
          </a:p>
          <a:p>
            <a:r>
              <a:rPr lang="ru-RU" dirty="0"/>
              <a:t>ФГОС ОО имеет принципиально новую концептуальную, методологическую основу,</a:t>
            </a:r>
          </a:p>
          <a:p>
            <a:r>
              <a:rPr lang="ru-RU" dirty="0"/>
              <a:t>систему требований к структуре, условиям реализации и результатам освоения</a:t>
            </a:r>
          </a:p>
          <a:p>
            <a:r>
              <a:rPr lang="ru-RU" dirty="0"/>
              <a:t>образовательных программ, а так же программ духовно-нравственного развития и</a:t>
            </a:r>
          </a:p>
          <a:p>
            <a:r>
              <a:rPr lang="ru-RU" dirty="0"/>
              <a:t>воспитания обучающихся. Всё это требует овладения современными компетенциями в</a:t>
            </a:r>
          </a:p>
          <a:p>
            <a:r>
              <a:rPr lang="ru-RU" dirty="0"/>
              <a:t>области профессиональной деятельности педагога, повышения уровня его профессиональной</a:t>
            </a:r>
          </a:p>
          <a:p>
            <a:r>
              <a:rPr lang="ru-RU" dirty="0"/>
              <a:t>подготовки, повышения квалификации.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724849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Функции ФГОС: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143000" y="1393371"/>
            <a:ext cx="4754880" cy="4687388"/>
          </a:xfrm>
        </p:spPr>
        <p:txBody>
          <a:bodyPr>
            <a:normAutofit fontScale="62500" lnSpcReduction="20000"/>
          </a:bodyPr>
          <a:lstStyle/>
          <a:p>
            <a:r>
              <a:rPr lang="ru-RU" dirty="0" smtClean="0"/>
              <a:t>-</a:t>
            </a:r>
            <a:r>
              <a:rPr lang="ru-RU" dirty="0"/>
              <a:t>обеспечение права на полноценное образование посредством стандарта гарантированных</a:t>
            </a:r>
          </a:p>
          <a:p>
            <a:r>
              <a:rPr lang="ru-RU" dirty="0"/>
              <a:t>Конституцией РФ «равных возможностей» получения гражданами РФ качественного</a:t>
            </a:r>
          </a:p>
          <a:p>
            <a:r>
              <a:rPr lang="ru-RU" dirty="0"/>
              <a:t>образования, являющегося залогом развития полноценной личности;</a:t>
            </a:r>
          </a:p>
          <a:p>
            <a:r>
              <a:rPr lang="ru-RU" dirty="0"/>
              <a:t>-обеспечение единства образовательного пространства страны за счёт инвариантного</a:t>
            </a:r>
          </a:p>
          <a:p>
            <a:r>
              <a:rPr lang="ru-RU" dirty="0"/>
              <a:t>содержания базисной части образовательного стандарта в условиях перехода к</a:t>
            </a:r>
          </a:p>
          <a:p>
            <a:r>
              <a:rPr lang="ru-RU" dirty="0"/>
              <a:t>многообразию образовательных систем и типов учреждений образования</a:t>
            </a:r>
            <a:r>
              <a:rPr lang="ru-RU" dirty="0" smtClean="0"/>
              <a:t>;</a:t>
            </a:r>
          </a:p>
          <a:p>
            <a:r>
              <a:rPr lang="ru-RU" dirty="0"/>
              <a:t>-обеспечение духовно-нравственного развития и воспитания учащихся, становление их</a:t>
            </a:r>
          </a:p>
          <a:p>
            <a:r>
              <a:rPr lang="ru-RU" dirty="0"/>
              <a:t>гражданской идентичности как основы развития гражданского общества;</a:t>
            </a:r>
          </a:p>
          <a:p>
            <a:r>
              <a:rPr lang="ru-RU" dirty="0"/>
              <a:t>-обеспечение преемственности образовательных программ дошкольного, начального,</a:t>
            </a:r>
          </a:p>
          <a:p>
            <a:r>
              <a:rPr lang="ru-RU" dirty="0"/>
              <a:t>основного среднего общего, начального профессионального, среднего и высшего</a:t>
            </a:r>
          </a:p>
          <a:p>
            <a:endParaRPr lang="ru-RU" dirty="0"/>
          </a:p>
          <a:p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263640" y="687977"/>
            <a:ext cx="4754880" cy="5392782"/>
          </a:xfrm>
        </p:spPr>
        <p:txBody>
          <a:bodyPr>
            <a:normAutofit fontScale="62500" lnSpcReduction="20000"/>
          </a:bodyPr>
          <a:lstStyle/>
          <a:p>
            <a:r>
              <a:rPr lang="ru-RU" dirty="0" smtClean="0"/>
              <a:t>профессионального образования;</a:t>
            </a:r>
          </a:p>
          <a:p>
            <a:r>
              <a:rPr lang="ru-RU" dirty="0" smtClean="0"/>
              <a:t>-содействие сохранению и развитию культурного и языкового наследия многонационального</a:t>
            </a:r>
          </a:p>
          <a:p>
            <a:r>
              <a:rPr lang="ru-RU" dirty="0" smtClean="0"/>
              <a:t>народа РФ, обеспечение права изучения родного языка, права получать начальное общее</a:t>
            </a:r>
          </a:p>
          <a:p>
            <a:r>
              <a:rPr lang="ru-RU" dirty="0" smtClean="0"/>
              <a:t>образование на родном языке;</a:t>
            </a:r>
          </a:p>
          <a:p>
            <a:r>
              <a:rPr lang="ru-RU" dirty="0" smtClean="0"/>
              <a:t>-обеспечение демократизации образования через развитие форм государственно-</a:t>
            </a:r>
          </a:p>
          <a:p>
            <a:r>
              <a:rPr lang="ru-RU" dirty="0" smtClean="0"/>
              <a:t>общественного управления, предоставление педагогическим работникам права выбора</a:t>
            </a:r>
          </a:p>
          <a:p>
            <a:r>
              <a:rPr lang="ru-RU" dirty="0" smtClean="0"/>
              <a:t>методик обучения и воспитания, методов оценки знаний обучающихся, использование</a:t>
            </a:r>
          </a:p>
          <a:p>
            <a:r>
              <a:rPr lang="ru-RU" dirty="0" smtClean="0"/>
              <a:t>разных форм образовательной деятельности обучающихся;</a:t>
            </a:r>
          </a:p>
          <a:p>
            <a:r>
              <a:rPr lang="ru-RU" dirty="0" smtClean="0"/>
              <a:t>-формирование </a:t>
            </a:r>
            <a:r>
              <a:rPr lang="ru-RU" dirty="0" err="1" smtClean="0"/>
              <a:t>критериальной</a:t>
            </a:r>
            <a:r>
              <a:rPr lang="ru-RU" dirty="0" smtClean="0"/>
              <a:t> оценки результатов освоения обучающимися основной</a:t>
            </a:r>
          </a:p>
          <a:p>
            <a:r>
              <a:rPr lang="ru-RU" dirty="0" smtClean="0"/>
              <a:t>образовательной программы начального общего образования, в том числе обеспечение</a:t>
            </a:r>
          </a:p>
          <a:p>
            <a:r>
              <a:rPr lang="ru-RU" dirty="0" smtClean="0"/>
              <a:t>условий для индивидуального развития всех обучающихся, особенно одарённых детей и</a:t>
            </a:r>
          </a:p>
          <a:p>
            <a:r>
              <a:rPr lang="ru-RU" dirty="0" smtClean="0"/>
              <a:t>детей с ограниченными возможностями здоровья.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841980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ФГОС ОО включает три вида требований: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6" name="Объект 5"/>
          <p:cNvSpPr>
            <a:spLocks noGrp="1"/>
          </p:cNvSpPr>
          <p:nvPr>
            <p:ph idx="1"/>
          </p:nvPr>
        </p:nvSpPr>
        <p:spPr>
          <a:xfrm>
            <a:off x="690154" y="1445623"/>
            <a:ext cx="11127377" cy="4624251"/>
          </a:xfrm>
        </p:spPr>
        <p:txBody>
          <a:bodyPr>
            <a:normAutofit/>
          </a:bodyPr>
          <a:lstStyle/>
          <a:p>
            <a:r>
              <a:rPr lang="ru-RU" sz="2800" dirty="0" smtClean="0"/>
              <a:t>-</a:t>
            </a:r>
            <a:r>
              <a:rPr lang="ru-RU" sz="2800" dirty="0"/>
              <a:t>требования к структуре образовательных программ, в том числе требования к </a:t>
            </a:r>
            <a:r>
              <a:rPr lang="ru-RU" sz="2800" dirty="0" smtClean="0"/>
              <a:t>соотношению частей </a:t>
            </a:r>
            <a:r>
              <a:rPr lang="ru-RU" sz="2800" dirty="0"/>
              <a:t>основной образовательной программы и её объёму, а также к </a:t>
            </a:r>
            <a:r>
              <a:rPr lang="ru-RU" sz="2800" dirty="0" smtClean="0"/>
              <a:t>соотношению обязательной </a:t>
            </a:r>
            <a:r>
              <a:rPr lang="ru-RU" sz="2800" dirty="0"/>
              <a:t>части образовательной программы и части, формируемой </a:t>
            </a:r>
            <a:r>
              <a:rPr lang="ru-RU" sz="2800" dirty="0" smtClean="0"/>
              <a:t>участниками образовательного </a:t>
            </a:r>
            <a:r>
              <a:rPr lang="ru-RU" sz="2800" dirty="0"/>
              <a:t>процесса;</a:t>
            </a:r>
          </a:p>
          <a:p>
            <a:r>
              <a:rPr lang="ru-RU" sz="2800" dirty="0"/>
              <a:t>-требования к условиям реализации основных образовательных программ, в том </a:t>
            </a:r>
            <a:r>
              <a:rPr lang="ru-RU" sz="2800" dirty="0" smtClean="0"/>
              <a:t>числе кадровым</a:t>
            </a:r>
            <a:r>
              <a:rPr lang="ru-RU" sz="2800" dirty="0"/>
              <a:t>, финансовым, материально-техническим….</a:t>
            </a:r>
          </a:p>
          <a:p>
            <a:r>
              <a:rPr lang="ru-RU" sz="2800" dirty="0"/>
              <a:t>-требования к результатам освоения образовательных программ.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05281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2800" dirty="0"/>
              <a:t>Стандарт устанавливает требования к результатам освоения обучающимися основной</a:t>
            </a:r>
            <a:br>
              <a:rPr lang="ru-RU" sz="2800" dirty="0"/>
            </a:br>
            <a:r>
              <a:rPr lang="ru-RU" sz="2800" dirty="0"/>
              <a:t>образовательной программы основного общего образования:</a:t>
            </a:r>
            <a:br>
              <a:rPr lang="ru-RU" sz="2800" dirty="0"/>
            </a:br>
            <a:endParaRPr lang="ru-RU" sz="2800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84218248"/>
              </p:ext>
            </p:extLst>
          </p:nvPr>
        </p:nvGraphicFramePr>
        <p:xfrm>
          <a:off x="400594" y="1825625"/>
          <a:ext cx="11486605" cy="48364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34813"/>
                <a:gridCol w="3675896"/>
                <a:gridCol w="3675896"/>
              </a:tblGrid>
              <a:tr h="4836432">
                <a:tc>
                  <a:txBody>
                    <a:bodyPr/>
                    <a:lstStyle/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  <a:r>
                        <a:rPr lang="ru-RU" sz="18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ЛИЧНОСТНЫМ, 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включающим готовность и способность обучающихся к саморазвитию и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личностному самоопределению,</a:t>
                      </a:r>
                    </a:p>
                    <a:p>
                      <a:r>
                        <a:rPr lang="ru-RU" sz="1600" b="0" i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сформированности</a:t>
                      </a:r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их мотивации к обучению и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целенаправленной познавательной деятельности, системы значимых социальных и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межличностных отношений, ценностно-смысловых установок, отражающих личностные и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гражданские позиции в деятельности, социальные компетенции, правосознание, способность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ставить цели и строить жизненные </a:t>
                      </a:r>
                      <a:r>
                        <a:rPr lang="ru-RU" sz="1600" b="0" i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планы,способность</a:t>
                      </a:r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к осознанию российской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идентичности в поликультурном социуме;</a:t>
                      </a:r>
                    </a:p>
                    <a:p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-МЕТАПРЕДМЕТНЫМ, 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включающим </a:t>
                      </a:r>
                      <a:r>
                        <a:rPr lang="ru-RU" sz="1600" b="0" i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освоенние</a:t>
                      </a:r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обучающимися </a:t>
                      </a:r>
                      <a:r>
                        <a:rPr lang="ru-RU" sz="1600" b="0" i="0" kern="1200" dirty="0" err="1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межпредметных</a:t>
                      </a:r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понятий и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универсальных учебных действий (регулятивных, познавательных, коммуникативных),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способность их использования в учебной, познавательной и социальной практике,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самостоятельность планирования и осуществления учебной деятельности и организации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учебного сотрудничества с педагогами и сверстниками, построение индивидуальной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образовательной траектории;</a:t>
                      </a:r>
                    </a:p>
                    <a:p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-ПРЕДМЕТНЫМ, 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включающим освоенные обучающимися в ходе изучения учебного предмета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умения специфические для данной предметной области, виды деятельности по получению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нового знания в рамках учебного предмета, его преобразованию и применению в учебных,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учебно-проектных и социально-проектных ситуациях, формирование научного типа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мышления, научных представлений о ключевых теориях, типах и видах отношений, владение</a:t>
                      </a:r>
                    </a:p>
                    <a:p>
                      <a:r>
                        <a:rPr lang="ru-RU" sz="16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научной терминологией, ключевыми понятиями, методами и приемами.</a:t>
                      </a:r>
                    </a:p>
                    <a:p>
                      <a:endParaRPr lang="ru-RU" sz="16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5385511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92183" y="609600"/>
            <a:ext cx="11129554" cy="714103"/>
          </a:xfrm>
        </p:spPr>
        <p:txBody>
          <a:bodyPr>
            <a:normAutofit/>
          </a:bodyPr>
          <a:lstStyle/>
          <a:p>
            <a:r>
              <a:rPr lang="ru-RU" sz="3200" dirty="0"/>
              <a:t>Современные педагогические технологии по ФГОС ОО.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92183" y="1323703"/>
            <a:ext cx="5305697" cy="4757056"/>
          </a:xfrm>
        </p:spPr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ru-RU" dirty="0"/>
              <a:t>Классификация педагогических </a:t>
            </a:r>
            <a:r>
              <a:rPr lang="ru-RU" dirty="0" smtClean="0"/>
              <a:t>технологий:</a:t>
            </a:r>
          </a:p>
          <a:p>
            <a:pPr marL="0" indent="0">
              <a:buNone/>
            </a:pPr>
            <a:r>
              <a:rPr lang="ru-RU" dirty="0"/>
              <a:t>1 По научной концепции усвоения опыта выделяют:</a:t>
            </a:r>
          </a:p>
          <a:p>
            <a:r>
              <a:rPr lang="ru-RU" dirty="0"/>
              <a:t>- ассоциативно – рефлекторные технологии;</a:t>
            </a:r>
          </a:p>
          <a:p>
            <a:r>
              <a:rPr lang="ru-RU" dirty="0"/>
              <a:t>- </a:t>
            </a:r>
            <a:r>
              <a:rPr lang="ru-RU" dirty="0" err="1"/>
              <a:t>бихевиористские</a:t>
            </a:r>
            <a:r>
              <a:rPr lang="ru-RU" dirty="0"/>
              <a:t> технологии;</a:t>
            </a:r>
          </a:p>
          <a:p>
            <a:r>
              <a:rPr lang="ru-RU" dirty="0"/>
              <a:t>- развивающие технологии и т.д.</a:t>
            </a:r>
          </a:p>
          <a:p>
            <a:pPr marL="0" indent="0">
              <a:buNone/>
            </a:pPr>
            <a:r>
              <a:rPr lang="ru-RU" dirty="0"/>
              <a:t>2 По ориентации на личностные структуры:</a:t>
            </a:r>
          </a:p>
          <a:p>
            <a:r>
              <a:rPr lang="ru-RU" dirty="0"/>
              <a:t>- информационные технологии (формирование школьных знаний, умений, навыков по</a:t>
            </a:r>
          </a:p>
          <a:p>
            <a:r>
              <a:rPr lang="ru-RU" dirty="0"/>
              <a:t>предметам);</a:t>
            </a:r>
          </a:p>
          <a:p>
            <a:r>
              <a:rPr lang="ru-RU" dirty="0"/>
              <a:t>- операционные технологии (формирование способов умственных действий);</a:t>
            </a:r>
          </a:p>
          <a:p>
            <a:r>
              <a:rPr lang="ru-RU" dirty="0"/>
              <a:t>- эмоционально – художественные и эмоционально – нравственные технологии</a:t>
            </a:r>
          </a:p>
          <a:p>
            <a:r>
              <a:rPr lang="ru-RU" dirty="0"/>
              <a:t>(формирование сферы эстетических и нравственных отношений);</a:t>
            </a:r>
          </a:p>
          <a:p>
            <a:r>
              <a:rPr lang="ru-RU" dirty="0" smtClean="0"/>
              <a:t>- технологии саморазвития (формирование самоуправляющих механизмов личности);</a:t>
            </a:r>
          </a:p>
          <a:p>
            <a:r>
              <a:rPr lang="ru-RU" dirty="0" smtClean="0"/>
              <a:t>- эвристические технологии (развитие творческих способностей);</a:t>
            </a:r>
          </a:p>
          <a:p>
            <a:r>
              <a:rPr lang="ru-RU" dirty="0" smtClean="0"/>
              <a:t>- прикладные технологии (формирование действенно – практической сферы).</a:t>
            </a: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267611" y="1323703"/>
            <a:ext cx="5454125" cy="4757057"/>
          </a:xfrm>
        </p:spPr>
        <p:txBody>
          <a:bodyPr>
            <a:normAutofit fontScale="47500" lnSpcReduction="20000"/>
          </a:bodyPr>
          <a:lstStyle/>
          <a:p>
            <a:pPr marL="0" indent="0">
              <a:buNone/>
            </a:pPr>
            <a:r>
              <a:rPr lang="ru-RU" dirty="0" smtClean="0"/>
              <a:t>3 По характеру содержания и структуры выделяют следующие технологии:</a:t>
            </a:r>
          </a:p>
          <a:p>
            <a:r>
              <a:rPr lang="ru-RU" dirty="0" smtClean="0"/>
              <a:t>- обучающие и воспитывающие;</a:t>
            </a:r>
          </a:p>
          <a:p>
            <a:r>
              <a:rPr lang="ru-RU" dirty="0" smtClean="0"/>
              <a:t>- светские и религиозные;</a:t>
            </a:r>
          </a:p>
          <a:p>
            <a:r>
              <a:rPr lang="ru-RU" dirty="0" smtClean="0"/>
              <a:t>- общеобразовательные и профессионально – ориентированные;</a:t>
            </a:r>
          </a:p>
          <a:p>
            <a:r>
              <a:rPr lang="ru-RU" dirty="0" smtClean="0"/>
              <a:t>- гуманитарные и технократические;</a:t>
            </a:r>
          </a:p>
          <a:p>
            <a:r>
              <a:rPr lang="ru-RU" dirty="0" smtClean="0"/>
              <a:t>- различные отраслевые;</a:t>
            </a:r>
          </a:p>
          <a:p>
            <a:r>
              <a:rPr lang="ru-RU" dirty="0" smtClean="0"/>
              <a:t>- </a:t>
            </a:r>
            <a:r>
              <a:rPr lang="ru-RU" dirty="0" err="1" smtClean="0"/>
              <a:t>частнопредметные</a:t>
            </a:r>
            <a:r>
              <a:rPr lang="ru-RU" dirty="0" smtClean="0"/>
              <a:t>;</a:t>
            </a:r>
          </a:p>
          <a:p>
            <a:r>
              <a:rPr lang="ru-RU" dirty="0" smtClean="0"/>
              <a:t>- </a:t>
            </a:r>
            <a:r>
              <a:rPr lang="ru-RU" dirty="0" err="1" smtClean="0"/>
              <a:t>монотехнологии</a:t>
            </a:r>
            <a:r>
              <a:rPr lang="ru-RU" dirty="0" smtClean="0"/>
              <a:t> (весь учебно-воспитательный процесс строится на какой – либо одной</a:t>
            </a:r>
          </a:p>
          <a:p>
            <a:r>
              <a:rPr lang="ru-RU" dirty="0" smtClean="0"/>
              <a:t>приоритетной доминирующей идее, концепции);</a:t>
            </a:r>
          </a:p>
          <a:p>
            <a:r>
              <a:rPr lang="ru-RU" dirty="0" smtClean="0"/>
              <a:t>- комплексные (</a:t>
            </a:r>
            <a:r>
              <a:rPr lang="ru-RU" dirty="0" err="1" smtClean="0"/>
              <a:t>политехнологии</a:t>
            </a:r>
            <a:r>
              <a:rPr lang="ru-RU" dirty="0" smtClean="0"/>
              <a:t>) (комбинируются из элементов различных </a:t>
            </a:r>
            <a:r>
              <a:rPr lang="ru-RU" dirty="0" err="1" smtClean="0"/>
              <a:t>монотехнологий</a:t>
            </a:r>
            <a:r>
              <a:rPr lang="ru-RU" dirty="0" smtClean="0"/>
              <a:t>);</a:t>
            </a:r>
          </a:p>
          <a:p>
            <a:r>
              <a:rPr lang="ru-RU" dirty="0" smtClean="0"/>
              <a:t>- проникающие технологии (технологии, элементы которых наиболее часто включаются в</a:t>
            </a:r>
          </a:p>
          <a:p>
            <a:r>
              <a:rPr lang="ru-RU" dirty="0" smtClean="0"/>
              <a:t>другие технологии и играют для них роль катализаторов, </a:t>
            </a:r>
            <a:r>
              <a:rPr lang="ru-RU" dirty="0" err="1" smtClean="0"/>
              <a:t>активизаторов</a:t>
            </a:r>
            <a:r>
              <a:rPr lang="ru-RU" dirty="0" smtClean="0"/>
              <a:t>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4063139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0891" y="609600"/>
            <a:ext cx="11016343" cy="1356360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700" dirty="0"/>
              <a:t>По типу организации и управления познавательной деятельностью </a:t>
            </a:r>
            <a:r>
              <a:rPr lang="ru-RU" sz="2700" dirty="0" err="1" smtClean="0"/>
              <a:t>В.П.Беспалько</a:t>
            </a:r>
            <a:r>
              <a:rPr lang="ru-RU" sz="2700" dirty="0" smtClean="0"/>
              <a:t> предложена </a:t>
            </a:r>
            <a:r>
              <a:rPr lang="ru-RU" sz="2700" dirty="0"/>
              <a:t>классификация педагогических систем (технологий).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/>
              <a:t>- классическое лекционное обучение (управление разомкнутое, рассеянное, ручное);</a:t>
            </a:r>
          </a:p>
          <a:p>
            <a:r>
              <a:rPr lang="ru-RU" dirty="0"/>
              <a:t>- обучение с помощью аудиовизуальных технических средств (разомкнутое, рассеянное,</a:t>
            </a:r>
          </a:p>
          <a:p>
            <a:r>
              <a:rPr lang="ru-RU" dirty="0"/>
              <a:t>автоматизированное);</a:t>
            </a:r>
          </a:p>
          <a:p>
            <a:r>
              <a:rPr lang="ru-RU" dirty="0"/>
              <a:t>- система "консультант" (разомкнутое, направленное, ручное);</a:t>
            </a:r>
          </a:p>
          <a:p>
            <a:r>
              <a:rPr lang="ru-RU" dirty="0"/>
              <a:t>- обучение с помощью учебной книги (разомкнутое, направленное, автоматизированное);</a:t>
            </a:r>
          </a:p>
          <a:p>
            <a:r>
              <a:rPr lang="ru-RU" dirty="0"/>
              <a:t>- система "малых групп" (цикличное, рассеянное, ручное) – групповые,</a:t>
            </a:r>
          </a:p>
          <a:p>
            <a:r>
              <a:rPr lang="ru-RU" dirty="0"/>
              <a:t>дифференцированные способы обучения.</a:t>
            </a:r>
          </a:p>
          <a:p>
            <a:r>
              <a:rPr lang="ru-RU" dirty="0"/>
              <a:t>- компьютерное обучение (цикличное, рассеянное, автоматизированное);</a:t>
            </a:r>
          </a:p>
          <a:p>
            <a:r>
              <a:rPr lang="ru-RU" dirty="0"/>
              <a:t>- система "репетитор" (цикличное, направленное, ручное) – индивидуальное обучение;</a:t>
            </a:r>
          </a:p>
          <a:p>
            <a:r>
              <a:rPr lang="ru-RU" dirty="0" smtClean="0"/>
              <a:t>"программное обучение" (цикличное, направленное, автоматизированное), для которого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5948437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u-RU" sz="3600" dirty="0" smtClean="0"/>
              <a:t>Педагогические </a:t>
            </a:r>
            <a:r>
              <a:rPr lang="ru-RU" sz="3600" dirty="0"/>
              <a:t>технологии </a:t>
            </a:r>
            <a:r>
              <a:rPr lang="ru-RU" sz="3600" dirty="0" smtClean="0"/>
              <a:t>по отношению </a:t>
            </a:r>
            <a:r>
              <a:rPr lang="ru-RU" sz="3600" dirty="0"/>
              <a:t>к ребенку со стороны взрослых.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smtClean="0"/>
              <a:t>-авторитарные технологии</a:t>
            </a:r>
          </a:p>
          <a:p>
            <a:pPr marL="0" indent="0">
              <a:buNone/>
            </a:pPr>
            <a:r>
              <a:rPr lang="ru-RU" dirty="0" smtClean="0"/>
              <a:t>- </a:t>
            </a:r>
            <a:r>
              <a:rPr lang="ru-RU" dirty="0" err="1" smtClean="0"/>
              <a:t>дидактоцентрические</a:t>
            </a:r>
            <a:r>
              <a:rPr lang="ru-RU" dirty="0" smtClean="0"/>
              <a:t> технологии </a:t>
            </a:r>
          </a:p>
          <a:p>
            <a:pPr marL="0" indent="0">
              <a:buNone/>
            </a:pPr>
            <a:r>
              <a:rPr lang="ru-RU" dirty="0" smtClean="0"/>
              <a:t>- </a:t>
            </a:r>
            <a:r>
              <a:rPr lang="ru-RU" dirty="0"/>
              <a:t>личностно – ориентированные технологии </a:t>
            </a:r>
            <a:endParaRPr lang="ru-RU" dirty="0" smtClean="0"/>
          </a:p>
          <a:p>
            <a:pPr marL="0" indent="0">
              <a:buNone/>
            </a:pPr>
            <a:r>
              <a:rPr lang="ru-RU" dirty="0" smtClean="0"/>
              <a:t>- </a:t>
            </a:r>
            <a:r>
              <a:rPr lang="ru-RU" dirty="0"/>
              <a:t>гуманно – личностные </a:t>
            </a:r>
            <a:r>
              <a:rPr lang="ru-RU" dirty="0" smtClean="0"/>
              <a:t>технологии</a:t>
            </a:r>
            <a:endParaRPr lang="ru-RU" dirty="0"/>
          </a:p>
          <a:p>
            <a:pPr marL="0" indent="0">
              <a:buNone/>
            </a:pPr>
            <a:r>
              <a:rPr lang="ru-RU" dirty="0" smtClean="0"/>
              <a:t>- </a:t>
            </a:r>
            <a:r>
              <a:rPr lang="ru-RU" dirty="0"/>
              <a:t>технологии </a:t>
            </a:r>
            <a:r>
              <a:rPr lang="ru-RU" dirty="0" smtClean="0"/>
              <a:t>сотрудничества</a:t>
            </a:r>
            <a:endParaRPr lang="ru-RU" dirty="0"/>
          </a:p>
          <a:p>
            <a:pPr marL="0" indent="0">
              <a:buNone/>
            </a:pPr>
            <a:r>
              <a:rPr lang="ru-RU" dirty="0" smtClean="0"/>
              <a:t>-технологии </a:t>
            </a:r>
            <a:r>
              <a:rPr lang="ru-RU" dirty="0"/>
              <a:t>свободного воспитания </a:t>
            </a:r>
            <a:r>
              <a:rPr lang="ru-RU" dirty="0" smtClean="0"/>
              <a:t>– </a:t>
            </a:r>
          </a:p>
          <a:p>
            <a:pPr marL="0" indent="0">
              <a:buNone/>
            </a:pPr>
            <a:r>
              <a:rPr lang="ru-RU" dirty="0" smtClean="0"/>
              <a:t>-эзотерические технологии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693096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Технологии по способу, методу, средству </a:t>
            </a:r>
            <a:r>
              <a:rPr lang="ru-RU" dirty="0"/>
              <a:t>обучения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u-RU" dirty="0"/>
              <a:t>- догматические;</a:t>
            </a:r>
          </a:p>
          <a:p>
            <a:r>
              <a:rPr lang="ru-RU" dirty="0"/>
              <a:t>- репродуктивные;</a:t>
            </a:r>
          </a:p>
          <a:p>
            <a:r>
              <a:rPr lang="ru-RU" dirty="0"/>
              <a:t>- объяснительно – иллюстративные;</a:t>
            </a:r>
          </a:p>
          <a:p>
            <a:r>
              <a:rPr lang="ru-RU" dirty="0"/>
              <a:t>- технологии программированного обучения;</a:t>
            </a:r>
          </a:p>
          <a:p>
            <a:r>
              <a:rPr lang="ru-RU" dirty="0"/>
              <a:t>- технологии проблемного обучения;</a:t>
            </a:r>
          </a:p>
          <a:p>
            <a:r>
              <a:rPr lang="ru-RU" dirty="0"/>
              <a:t>- технологии развивающего обучения;</a:t>
            </a:r>
          </a:p>
          <a:p>
            <a:r>
              <a:rPr lang="ru-RU" dirty="0"/>
              <a:t>- технологии </a:t>
            </a:r>
            <a:r>
              <a:rPr lang="ru-RU" dirty="0" err="1"/>
              <a:t>саморазвивающего</a:t>
            </a:r>
            <a:r>
              <a:rPr lang="ru-RU" dirty="0"/>
              <a:t> обучения;</a:t>
            </a:r>
          </a:p>
          <a:p>
            <a:r>
              <a:rPr lang="ru-RU" dirty="0"/>
              <a:t>диалогические;</a:t>
            </a:r>
          </a:p>
          <a:p>
            <a:r>
              <a:rPr lang="ru-RU" dirty="0"/>
              <a:t>- коммуникативные;</a:t>
            </a:r>
          </a:p>
          <a:p>
            <a:r>
              <a:rPr lang="ru-RU" dirty="0"/>
              <a:t>- игровые;</a:t>
            </a:r>
          </a:p>
          <a:p>
            <a:r>
              <a:rPr lang="ru-RU" dirty="0"/>
              <a:t>- творческие.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60365305"/>
      </p:ext>
    </p:extLst>
  </p:cSld>
  <p:clrMapOvr>
    <a:masterClrMapping/>
  </p:clrMapOvr>
</p:sld>
</file>

<file path=ppt/theme/theme1.xml><?xml version="1.0" encoding="utf-8"?>
<a:theme xmlns:a="http://schemas.openxmlformats.org/drawingml/2006/main" name="Базис">
  <a:themeElements>
    <a:clrScheme name="Базис">
      <a:dk1>
        <a:srgbClr val="000000"/>
      </a:dk1>
      <a:lt1>
        <a:srgbClr val="FFFFFF"/>
      </a:lt1>
      <a:dk2>
        <a:srgbClr val="565349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7D447"/>
      </a:accent5>
      <a:accent6>
        <a:srgbClr val="818183"/>
      </a:accent6>
      <a:hlink>
        <a:srgbClr val="F59E00"/>
      </a:hlink>
      <a:folHlink>
        <a:srgbClr val="B2B2B2"/>
      </a:folHlink>
    </a:clrScheme>
    <a:fontScheme name="Базис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Базис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90E45F77-AEFC-46EF-A7C1-5B338C297B0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TM03457444[[fn=Базис]]</Template>
  <TotalTime>132</TotalTime>
  <Words>1285</Words>
  <Application>Microsoft Office PowerPoint</Application>
  <PresentationFormat>Широкоэкранный</PresentationFormat>
  <Paragraphs>182</Paragraphs>
  <Slides>16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1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18" baseType="lpstr">
      <vt:lpstr>Corbel</vt:lpstr>
      <vt:lpstr>Базис</vt:lpstr>
      <vt:lpstr>«Актуальные вопросы преподавания технологии в условиях реализации ФГОС» </vt:lpstr>
      <vt:lpstr>Обучение предмету «Технология» в соответствии с ФГОС ОО..</vt:lpstr>
      <vt:lpstr>Функции ФГОС: </vt:lpstr>
      <vt:lpstr>ФГОС ОО включает три вида требований: </vt:lpstr>
      <vt:lpstr>Стандарт устанавливает требования к результатам освоения обучающимися основной образовательной программы основного общего образования: </vt:lpstr>
      <vt:lpstr>Современные педагогические технологии по ФГОС ОО.</vt:lpstr>
      <vt:lpstr>По типу организации и управления познавательной деятельностью В.П.Беспалько предложена классификация педагогических систем (технологий). </vt:lpstr>
      <vt:lpstr>Педагогические технологии по отношению к ребенку со стороны взрослых. </vt:lpstr>
      <vt:lpstr>Технологии по способу, методу, средству обучения</vt:lpstr>
      <vt:lpstr>  В условиях реализации требований ФГОС ОО наиболее актуальными становятся технологии: </vt:lpstr>
      <vt:lpstr>Методы и приемы обучения предмету «Технология».</vt:lpstr>
      <vt:lpstr>Средства обучения предмету «Технология».</vt:lpstr>
      <vt:lpstr>Метод проектов в технологическом образовании школьников.</vt:lpstr>
      <vt:lpstr>Этапы работы над проектом:</vt:lpstr>
      <vt:lpstr>    Основные направления использования ИКТ в процессе обучения предмета «Технология» в школе.  Дидактические принципы применения ИКТ: </vt:lpstr>
      <vt:lpstr>Требования, предъявляемые к ИКТ в обучении.</vt:lpstr>
    </vt:vector>
  </TitlesOfParts>
  <Company>SPecialiST RePack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«Актуальные вопросы преподавания технологии в условиях реализации ФГОС» </dc:title>
  <dc:creator>Ulyanov_roma@mail.ru</dc:creator>
  <cp:lastModifiedBy>Ulyanov_roma@mail.ru</cp:lastModifiedBy>
  <cp:revision>27</cp:revision>
  <dcterms:created xsi:type="dcterms:W3CDTF">2023-11-13T00:01:09Z</dcterms:created>
  <dcterms:modified xsi:type="dcterms:W3CDTF">2023-11-13T02:13:18Z</dcterms:modified>
</cp:coreProperties>
</file>

<file path=docProps/thumbnail.jpeg>
</file>