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33CC"/>
    <a:srgbClr val="000099"/>
    <a:srgbClr val="FFFF99"/>
    <a:srgbClr val="0033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023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29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03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945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521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503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531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087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933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249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346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50B3A-8E4D-4E7D-8D4C-8B8D67F442BA}" type="datetimeFigureOut">
              <a:rPr lang="ru-RU" smtClean="0"/>
              <a:t>22.01.2023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A45352-55C7-4369-87F0-D1C3219146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52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59122"/>
            <a:ext cx="3152104" cy="45824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75388"/>
            <a:ext cx="7772400" cy="1492049"/>
          </a:xfrm>
          <a:solidFill>
            <a:srgbClr val="33CC33"/>
          </a:solidFill>
          <a:ln w="38100"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«Занимательное обучение чтению</a:t>
            </a:r>
            <a:b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6 – 7 лет»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(Т.Е. Ковригина, Р.Е.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Шеремет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53625" y="3086883"/>
            <a:ext cx="3918398" cy="165576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800" b="1" u="sng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Занятие 1</a:t>
            </a:r>
          </a:p>
          <a:p>
            <a:pPr>
              <a:spcBef>
                <a:spcPts val="0"/>
              </a:spcBef>
            </a:pPr>
            <a:endParaRPr lang="ru-RU" sz="12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>
              <a:spcBef>
                <a:spcPts val="0"/>
              </a:spcBef>
            </a:pPr>
            <a:r>
              <a:rPr lang="ru-RU" b="1" dirty="0" smtClean="0">
                <a:latin typeface="Cambria" panose="02040503050406030204" pitchFamily="18" charset="0"/>
                <a:ea typeface="Cambria" panose="02040503050406030204" pitchFamily="18" charset="0"/>
              </a:rPr>
              <a:t>Тема: </a:t>
            </a:r>
            <a:r>
              <a:rPr lang="ru-RU" sz="36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БУКВА</a:t>
            </a:r>
            <a:r>
              <a:rPr lang="ru-RU" sz="3600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sz="6000" b="1" dirty="0" smtClean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</a:t>
            </a:r>
            <a:endParaRPr lang="ru-RU" sz="44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31663" y="5627241"/>
            <a:ext cx="3377485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Автор: </a:t>
            </a:r>
            <a:r>
              <a:rPr lang="ru-RU" sz="1400" dirty="0" err="1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Сапенкова</a:t>
            </a: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Надежда Ивановна, </a:t>
            </a:r>
            <a:endParaRPr lang="ru-RU" sz="1400" dirty="0" smtClean="0">
              <a:latin typeface="Arial Narrow" panose="020B0606020202030204" pitchFamily="34" charset="0"/>
              <a:ea typeface="Calibri" panose="020F05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            воспитатель </a:t>
            </a:r>
            <a:r>
              <a:rPr lang="ru-RU" sz="1400" dirty="0" smtClean="0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МКДОУ </a:t>
            </a: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детский сад №2 </a:t>
            </a:r>
            <a:endParaRPr lang="ru-RU" sz="1400" dirty="0" smtClean="0">
              <a:latin typeface="Arial Narrow" panose="020B0606020202030204" pitchFamily="34" charset="0"/>
              <a:ea typeface="Calibri" panose="020F05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 smtClean="0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            общеразвивающего вида </a:t>
            </a:r>
            <a:r>
              <a:rPr lang="ru-RU" sz="1400" dirty="0" err="1" smtClean="0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р.п.Таловая</a:t>
            </a:r>
            <a:endParaRPr lang="ru-RU" sz="1400" dirty="0" smtClean="0">
              <a:latin typeface="Arial Narrow" panose="020B0606020202030204" pitchFamily="34" charset="0"/>
              <a:ea typeface="Calibri" panose="020F0502020204030204" pitchFamily="34" charset="0"/>
              <a:cs typeface="Calibri Light" panose="020F0302020204030204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</a:t>
            </a:r>
            <a:r>
              <a:rPr lang="ru-RU" sz="1400" dirty="0" smtClean="0">
                <a:latin typeface="Arial Narrow" panose="020B060602020203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            Воронежской области.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93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8086" y="688223"/>
            <a:ext cx="5386589" cy="351775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- На какие две группы можно разделить все буквы?</a:t>
            </a:r>
            <a:endParaRPr lang="ru-RU" sz="1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923" y="1273414"/>
            <a:ext cx="7324914" cy="4994549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2902529" y="103032"/>
            <a:ext cx="3277705" cy="351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Организационный момент.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65915" y="5331854"/>
            <a:ext cx="965916" cy="785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234675" y="5331854"/>
            <a:ext cx="853257" cy="6954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76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18951" y="458521"/>
            <a:ext cx="6233374" cy="401970"/>
          </a:xfrm>
        </p:spPr>
        <p:txBody>
          <a:bodyPr>
            <a:normAutofit lnSpcReduction="10000"/>
          </a:bodyPr>
          <a:lstStyle/>
          <a:p>
            <a:pPr algn="l"/>
            <a:r>
              <a:rPr lang="ru-RU" b="1" dirty="0" smtClean="0"/>
              <a:t>Гласные                                    Согласные       </a:t>
            </a:r>
            <a:endParaRPr lang="ru-RU" b="1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308280" y="892935"/>
            <a:ext cx="2450207" cy="3869854"/>
          </a:xfrm>
          <a:prstGeom prst="rect">
            <a:avLst/>
          </a:prstGeom>
          <a:ln w="88900">
            <a:solidFill>
              <a:srgbClr val="FF0000"/>
            </a:solidFill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endParaRPr lang="ru-RU" sz="17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l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А     Я</a:t>
            </a:r>
          </a:p>
          <a:p>
            <a:pPr algn="l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О     Ё</a:t>
            </a:r>
          </a:p>
          <a:p>
            <a:pPr algn="l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У     Ю</a:t>
            </a:r>
          </a:p>
          <a:p>
            <a:pPr algn="l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Ы    И</a:t>
            </a:r>
          </a:p>
          <a:p>
            <a:pPr algn="l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Э     Е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507606" y="860491"/>
            <a:ext cx="3477295" cy="3869854"/>
          </a:xfrm>
          <a:prstGeom prst="rect">
            <a:avLst/>
          </a:prstGeom>
          <a:ln w="88900">
            <a:solidFill>
              <a:srgbClr val="0000CC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endParaRPr lang="ru-RU" sz="17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algn="l"/>
            <a:r>
              <a:rPr lang="ru-RU" sz="48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 Б   В    Г   Д</a:t>
            </a:r>
          </a:p>
          <a:p>
            <a:pPr algn="l"/>
            <a:r>
              <a:rPr lang="ru-RU" sz="48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 Ж  З    Й   К</a:t>
            </a:r>
          </a:p>
          <a:p>
            <a:pPr algn="l"/>
            <a:r>
              <a:rPr lang="ru-RU" sz="48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 Л   М   Н   П</a:t>
            </a:r>
          </a:p>
          <a:p>
            <a:pPr algn="l"/>
            <a:r>
              <a:rPr lang="ru-RU" sz="48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 Р   С    Т   </a:t>
            </a:r>
          </a:p>
          <a:p>
            <a:pPr algn="l"/>
            <a:r>
              <a:rPr lang="ru-RU" sz="4800" b="1" dirty="0">
                <a:solidFill>
                  <a:srgbClr val="0000CC"/>
                </a:solidFill>
                <a:latin typeface="Arial Black" panose="020B0A04020102020204" pitchFamily="34" charset="0"/>
              </a:rPr>
              <a:t> </a:t>
            </a:r>
            <a:r>
              <a:rPr lang="ru-RU" sz="48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Ф   Х   Ц   </a:t>
            </a:r>
          </a:p>
          <a:p>
            <a:pPr algn="l"/>
            <a:r>
              <a:rPr lang="ru-RU" sz="4800" b="1" dirty="0">
                <a:solidFill>
                  <a:srgbClr val="0000CC"/>
                </a:solidFill>
                <a:latin typeface="Arial Black" panose="020B0A04020102020204" pitchFamily="34" charset="0"/>
              </a:rPr>
              <a:t> </a:t>
            </a:r>
            <a:r>
              <a:rPr lang="ru-RU" sz="48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Ч   Ш  Щ    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030310" y="5006083"/>
            <a:ext cx="7778839" cy="151062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dirty="0" smtClean="0"/>
              <a:t>- Чем отличаются гласные звуки от согласных?</a:t>
            </a:r>
          </a:p>
          <a:p>
            <a:pPr algn="l"/>
            <a:r>
              <a:rPr lang="ru-RU" sz="1800" dirty="0" smtClean="0">
                <a:solidFill>
                  <a:srgbClr val="C00000"/>
                </a:solidFill>
              </a:rPr>
              <a:t>Гласные звуки можно петь, выходящий воздух не встречает преграды во рту.</a:t>
            </a:r>
          </a:p>
          <a:p>
            <a:pPr algn="l"/>
            <a:r>
              <a:rPr lang="ru-RU" sz="1800" i="1" dirty="0" smtClean="0"/>
              <a:t>Например: </a:t>
            </a:r>
            <a:r>
              <a:rPr lang="en-US" sz="1800" b="1" dirty="0" smtClean="0"/>
              <a:t>[</a:t>
            </a:r>
            <a:r>
              <a:rPr lang="ru-RU" sz="2200" b="1" dirty="0" smtClean="0"/>
              <a:t>с</a:t>
            </a:r>
            <a:r>
              <a:rPr lang="en-US" sz="1800" b="1" dirty="0" smtClean="0"/>
              <a:t>] </a:t>
            </a:r>
            <a:r>
              <a:rPr lang="ru-RU" sz="1800" b="1" dirty="0" smtClean="0"/>
              <a:t> </a:t>
            </a:r>
            <a:r>
              <a:rPr lang="en-US" sz="1800" i="1" dirty="0" smtClean="0"/>
              <a:t>– </a:t>
            </a:r>
            <a:r>
              <a:rPr lang="ru-RU" sz="1800" i="1" dirty="0" smtClean="0"/>
              <a:t>зубы и язык,</a:t>
            </a:r>
          </a:p>
          <a:p>
            <a:pPr algn="l"/>
            <a:r>
              <a:rPr lang="ru-RU" sz="1800" i="1" dirty="0"/>
              <a:t> </a:t>
            </a:r>
            <a:r>
              <a:rPr lang="ru-RU" sz="1800" i="1" dirty="0" smtClean="0"/>
              <a:t>                    </a:t>
            </a:r>
            <a:r>
              <a:rPr lang="en-US" sz="1800" b="1" dirty="0" smtClean="0"/>
              <a:t>[</a:t>
            </a:r>
            <a:r>
              <a:rPr lang="ru-RU" sz="2200" b="1" dirty="0" smtClean="0"/>
              <a:t>м</a:t>
            </a:r>
            <a:r>
              <a:rPr lang="en-US" sz="1800" b="1" dirty="0" smtClean="0"/>
              <a:t>]</a:t>
            </a:r>
            <a:r>
              <a:rPr lang="ru-RU" sz="1800" b="1" dirty="0" smtClean="0"/>
              <a:t> </a:t>
            </a:r>
            <a:r>
              <a:rPr lang="ru-RU" sz="1800" i="1" dirty="0" smtClean="0"/>
              <a:t>– губы.</a:t>
            </a:r>
          </a:p>
          <a:p>
            <a:pPr marL="285750" indent="-285750" algn="l">
              <a:buFontTx/>
              <a:buChar char="-"/>
            </a:pP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6430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955" y="1652576"/>
            <a:ext cx="1920268" cy="280633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4756382"/>
            <a:ext cx="1700011" cy="15074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2181" y="4374958"/>
            <a:ext cx="2461334" cy="21870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8480" y="2288070"/>
            <a:ext cx="3339582" cy="222551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296" y="1537027"/>
            <a:ext cx="3037435" cy="3037435"/>
          </a:xfrm>
          <a:prstGeom prst="rect">
            <a:avLst/>
          </a:prstGeom>
        </p:spPr>
      </p:pic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246" y="836915"/>
            <a:ext cx="7778838" cy="764488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- Назови картинки. </a:t>
            </a:r>
            <a:r>
              <a:rPr lang="ru-RU" sz="1600" i="1" dirty="0" smtClean="0">
                <a:solidFill>
                  <a:srgbClr val="000099"/>
                </a:solidFill>
              </a:rPr>
              <a:t>(Арбуз, аист, астра, аквариум, апельсин)</a:t>
            </a:r>
          </a:p>
          <a:p>
            <a:pPr algn="l"/>
            <a:r>
              <a:rPr lang="ru-RU" sz="1800" dirty="0" smtClean="0"/>
              <a:t>- Какой первый звук в названии этих картинок? </a:t>
            </a:r>
            <a:r>
              <a:rPr lang="en-US" sz="1600" dirty="0" smtClean="0">
                <a:solidFill>
                  <a:srgbClr val="000099"/>
                </a:solidFill>
              </a:rPr>
              <a:t>[</a:t>
            </a:r>
            <a:r>
              <a:rPr lang="ru-RU" sz="1600" dirty="0">
                <a:solidFill>
                  <a:srgbClr val="000099"/>
                </a:solidFill>
              </a:rPr>
              <a:t>А</a:t>
            </a:r>
            <a:r>
              <a:rPr lang="en-US" sz="1600" dirty="0" smtClean="0">
                <a:solidFill>
                  <a:srgbClr val="000099"/>
                </a:solidFill>
              </a:rPr>
              <a:t>]</a:t>
            </a:r>
            <a:endParaRPr lang="ru-RU" sz="1600" dirty="0">
              <a:solidFill>
                <a:srgbClr val="000099"/>
              </a:solidFill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3183473" y="92601"/>
            <a:ext cx="2210384" cy="351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часть.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399246" y="506809"/>
            <a:ext cx="2575774" cy="3431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Игра «Первый звук».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3246" y="0"/>
            <a:ext cx="1310754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75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6362" y="966565"/>
            <a:ext cx="3735620" cy="5459343"/>
          </a:xfrm>
          <a:prstGeom prst="rect">
            <a:avLst/>
          </a:prstGeom>
        </p:spPr>
      </p:pic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246" y="1249039"/>
            <a:ext cx="4948108" cy="2447198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- Посмотрите, я покажу вам, как можно пальчиками показать астру. </a:t>
            </a:r>
          </a:p>
          <a:p>
            <a:pPr algn="l"/>
            <a:r>
              <a:rPr lang="ru-RU" sz="1800" dirty="0" smtClean="0"/>
              <a:t>- Давайте вместе сделаем упражнение «Астра». С какого звука начинается слово астра?</a:t>
            </a:r>
          </a:p>
          <a:p>
            <a:pPr algn="l"/>
            <a:r>
              <a:rPr lang="ru-RU" sz="1800" dirty="0" smtClean="0"/>
              <a:t>- Ладонь выставить вперед горизонтально полу. Пальцы собрать в «щепоть» – астра закрыта. Развести пальцы в стороны – астра открыта.</a:t>
            </a:r>
            <a:endParaRPr lang="ru-RU" sz="1800" dirty="0"/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399245" y="506809"/>
            <a:ext cx="7366715" cy="34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Пальчиковая гимнастика «Астра».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128" y="3696237"/>
            <a:ext cx="3509965" cy="26890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013" y="0"/>
            <a:ext cx="1310754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71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245" y="1027734"/>
            <a:ext cx="8075054" cy="2423804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- Как вы думаете, звук </a:t>
            </a:r>
            <a:r>
              <a:rPr lang="en-US" sz="1800" b="1" dirty="0" smtClean="0"/>
              <a:t>[</a:t>
            </a:r>
            <a:r>
              <a:rPr lang="ru-RU" sz="1800" b="1" dirty="0"/>
              <a:t>А</a:t>
            </a:r>
            <a:r>
              <a:rPr lang="en-US" sz="1800" b="1" dirty="0" smtClean="0"/>
              <a:t>]</a:t>
            </a:r>
            <a:r>
              <a:rPr lang="ru-RU" sz="1800" b="1" dirty="0" smtClean="0"/>
              <a:t> </a:t>
            </a:r>
            <a:r>
              <a:rPr lang="ru-RU" sz="1800" dirty="0" smtClean="0"/>
              <a:t>гласный или согласный?</a:t>
            </a:r>
          </a:p>
          <a:p>
            <a:pPr algn="l"/>
            <a:r>
              <a:rPr lang="ru-RU" sz="1800" dirty="0" smtClean="0"/>
              <a:t>- Поднесите ладонь ко рту и произнесите </a:t>
            </a:r>
            <a:r>
              <a:rPr lang="en-US" sz="1800" b="1" dirty="0">
                <a:solidFill>
                  <a:prstClr val="black"/>
                </a:solidFill>
              </a:rPr>
              <a:t>[</a:t>
            </a:r>
            <a:r>
              <a:rPr lang="ru-RU" sz="1800" b="1" dirty="0">
                <a:solidFill>
                  <a:prstClr val="black"/>
                </a:solidFill>
              </a:rPr>
              <a:t>А</a:t>
            </a:r>
            <a:r>
              <a:rPr lang="en-US" sz="1800" b="1" dirty="0" smtClean="0">
                <a:solidFill>
                  <a:prstClr val="black"/>
                </a:solidFill>
              </a:rPr>
              <a:t>]</a:t>
            </a:r>
            <a:r>
              <a:rPr lang="ru-RU" sz="1800" dirty="0" smtClean="0">
                <a:solidFill>
                  <a:prstClr val="black"/>
                </a:solidFill>
              </a:rPr>
              <a:t>. </a:t>
            </a:r>
          </a:p>
          <a:p>
            <a:pPr algn="l"/>
            <a:r>
              <a:rPr lang="ru-RU" sz="1800" dirty="0" smtClean="0">
                <a:solidFill>
                  <a:prstClr val="black"/>
                </a:solidFill>
              </a:rPr>
              <a:t>-</a:t>
            </a:r>
            <a:r>
              <a:rPr lang="ru-RU" sz="1800" dirty="0">
                <a:solidFill>
                  <a:prstClr val="black"/>
                </a:solidFill>
              </a:rPr>
              <a:t> </a:t>
            </a:r>
            <a:r>
              <a:rPr lang="ru-RU" sz="1800" dirty="0" smtClean="0">
                <a:solidFill>
                  <a:prstClr val="black"/>
                </a:solidFill>
              </a:rPr>
              <a:t>Как выходит воздух? </a:t>
            </a:r>
            <a:r>
              <a:rPr lang="ru-RU" sz="1400" i="1" dirty="0" smtClean="0">
                <a:solidFill>
                  <a:srgbClr val="000099"/>
                </a:solidFill>
              </a:rPr>
              <a:t>(Свободно.) </a:t>
            </a:r>
            <a:r>
              <a:rPr lang="ru-RU" sz="1800" dirty="0" smtClean="0">
                <a:solidFill>
                  <a:prstClr val="black"/>
                </a:solidFill>
              </a:rPr>
              <a:t>Рот широко открыт.</a:t>
            </a:r>
          </a:p>
          <a:p>
            <a:pPr algn="l"/>
            <a:r>
              <a:rPr lang="ru-RU" sz="1800" dirty="0" smtClean="0">
                <a:solidFill>
                  <a:prstClr val="black"/>
                </a:solidFill>
              </a:rPr>
              <a:t>- Положите руку на горло. Оно дрожит? </a:t>
            </a:r>
            <a:r>
              <a:rPr lang="ru-RU" sz="1400" i="1" dirty="0" smtClean="0">
                <a:solidFill>
                  <a:srgbClr val="000099"/>
                </a:solidFill>
              </a:rPr>
              <a:t>(Да.) </a:t>
            </a:r>
            <a:r>
              <a:rPr lang="ru-RU" sz="1800" dirty="0" smtClean="0">
                <a:solidFill>
                  <a:prstClr val="black"/>
                </a:solidFill>
              </a:rPr>
              <a:t>Значит голос есть.</a:t>
            </a:r>
          </a:p>
          <a:p>
            <a:pPr algn="l"/>
            <a:r>
              <a:rPr lang="ru-RU" sz="1800" b="1" dirty="0" smtClean="0">
                <a:solidFill>
                  <a:prstClr val="black"/>
                </a:solidFill>
              </a:rPr>
              <a:t>   </a:t>
            </a:r>
            <a:r>
              <a:rPr lang="ru-RU" sz="1800" b="1" dirty="0" smtClean="0">
                <a:solidFill>
                  <a:srgbClr val="000099"/>
                </a:solidFill>
              </a:rPr>
              <a:t>Все гласные звуки произносятся с голосом!</a:t>
            </a:r>
          </a:p>
          <a:p>
            <a:pPr algn="l"/>
            <a:endParaRPr lang="ru-RU" sz="18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399245" y="506809"/>
            <a:ext cx="7366715" cy="34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Характеристика звука.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355" y="0"/>
            <a:ext cx="1313645" cy="131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66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245" y="1027734"/>
            <a:ext cx="8075054" cy="891218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/>
              <a:t>- Где мы слышим звук </a:t>
            </a:r>
            <a:r>
              <a:rPr lang="en-US" sz="1800" b="1" dirty="0" smtClean="0"/>
              <a:t>[</a:t>
            </a:r>
            <a:r>
              <a:rPr lang="ru-RU" sz="1800" b="1" dirty="0"/>
              <a:t>А</a:t>
            </a:r>
            <a:r>
              <a:rPr lang="en-US" sz="1800" b="1" dirty="0" smtClean="0"/>
              <a:t>]</a:t>
            </a:r>
            <a:r>
              <a:rPr lang="ru-RU" sz="1800" b="1" dirty="0" smtClean="0"/>
              <a:t> </a:t>
            </a:r>
            <a:r>
              <a:rPr lang="ru-RU" sz="1800" dirty="0" smtClean="0"/>
              <a:t>в словах: в начале, середине или конце слова?</a:t>
            </a:r>
          </a:p>
          <a:p>
            <a:pPr algn="l"/>
            <a:r>
              <a:rPr lang="ru-RU" sz="1600" i="1" dirty="0" smtClean="0">
                <a:solidFill>
                  <a:srgbClr val="000099"/>
                </a:solidFill>
              </a:rPr>
              <a:t>(август, мак, весна, аист, удав, сосна)</a:t>
            </a:r>
            <a:endParaRPr lang="ru-RU" sz="1600" dirty="0">
              <a:solidFill>
                <a:srgbClr val="000099"/>
              </a:solidFill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399245" y="506809"/>
            <a:ext cx="7366715" cy="34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Игра «Найди звук».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0355" y="0"/>
            <a:ext cx="1313645" cy="131364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75020" y="1918952"/>
            <a:ext cx="3245476" cy="566671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975020" y="2927797"/>
            <a:ext cx="3245476" cy="566671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75020" y="3936643"/>
            <a:ext cx="3245476" cy="566671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039414" y="1983987"/>
            <a:ext cx="450760" cy="43466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372378" y="2980921"/>
            <a:ext cx="450760" cy="43466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16074" y="4002646"/>
            <a:ext cx="450760" cy="43466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50772" y="1945991"/>
            <a:ext cx="528034" cy="50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63651" y="2947434"/>
            <a:ext cx="528034" cy="50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163651" y="3948877"/>
            <a:ext cx="528034" cy="50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6777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670" y="3863216"/>
            <a:ext cx="2360034" cy="2360034"/>
          </a:xfrm>
          <a:prstGeom prst="rect">
            <a:avLst/>
          </a:prstGeom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99244" y="60405"/>
            <a:ext cx="7366715" cy="343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Игра «Сделай сок».</a:t>
            </a:r>
            <a:endParaRPr lang="ru-RU" sz="1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0355" y="0"/>
            <a:ext cx="1313645" cy="131364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78492" y="1267130"/>
            <a:ext cx="2967566" cy="29675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514" y="4614623"/>
            <a:ext cx="1551156" cy="137880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9954" y="4287467"/>
            <a:ext cx="2732009" cy="2032925"/>
          </a:xfrm>
          <a:prstGeom prst="rect">
            <a:avLst/>
          </a:prstGeom>
        </p:spPr>
      </p:pic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244" y="424251"/>
            <a:ext cx="8590209" cy="940895"/>
          </a:xfrm>
        </p:spPr>
        <p:txBody>
          <a:bodyPr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/>
              <a:t>- Назови ягоды и фрукты. </a:t>
            </a:r>
            <a:r>
              <a:rPr lang="ru-RU" sz="1400" i="1" dirty="0" smtClean="0">
                <a:solidFill>
                  <a:srgbClr val="000099"/>
                </a:solidFill>
              </a:rPr>
              <a:t>(Ананас, апельсин, абрикос, арбуз.)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</a:rPr>
              <a:t>- Какой </a:t>
            </a:r>
            <a:r>
              <a:rPr lang="ru-RU" sz="1800" dirty="0">
                <a:solidFill>
                  <a:prstClr val="black"/>
                </a:solidFill>
              </a:rPr>
              <a:t>сок получится из этих ягод и фруктов</a:t>
            </a:r>
            <a:r>
              <a:rPr lang="ru-RU" sz="1800" dirty="0" smtClean="0">
                <a:solidFill>
                  <a:prstClr val="black"/>
                </a:solidFill>
              </a:rPr>
              <a:t>?</a:t>
            </a:r>
            <a:r>
              <a:rPr lang="ru-RU" sz="1400" i="1" dirty="0">
                <a:solidFill>
                  <a:prstClr val="black"/>
                </a:solidFill>
              </a:rPr>
              <a:t> </a:t>
            </a:r>
            <a:endParaRPr lang="ru-RU" sz="1400" i="1" dirty="0" smtClean="0">
              <a:solidFill>
                <a:prstClr val="black"/>
              </a:solidFill>
            </a:endParaRPr>
          </a:p>
          <a:p>
            <a:pPr lvl="0" algn="l">
              <a:lnSpc>
                <a:spcPct val="100000"/>
              </a:lnSpc>
              <a:spcBef>
                <a:spcPts val="0"/>
              </a:spcBef>
            </a:pPr>
            <a:r>
              <a:rPr lang="ru-RU" sz="1400" i="1" dirty="0" smtClean="0">
                <a:solidFill>
                  <a:srgbClr val="000099"/>
                </a:solidFill>
              </a:rPr>
              <a:t>(Из </a:t>
            </a:r>
            <a:r>
              <a:rPr lang="ru-RU" sz="1400" i="1" dirty="0">
                <a:solidFill>
                  <a:srgbClr val="000099"/>
                </a:solidFill>
              </a:rPr>
              <a:t>ананаса получиться ананасовый сок. Из арбуза получиться арбузный сок и т.д.)</a:t>
            </a:r>
            <a:endParaRPr lang="ru-RU" sz="1400" dirty="0">
              <a:solidFill>
                <a:srgbClr val="000099"/>
              </a:solidFill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ru-RU" sz="14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5244" y="1789397"/>
            <a:ext cx="2545111" cy="207381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7923" y="2408349"/>
            <a:ext cx="1484492" cy="142554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81652" y="1613587"/>
            <a:ext cx="2463271" cy="222031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42370" y="3833898"/>
            <a:ext cx="2152497" cy="2138660"/>
          </a:xfrm>
          <a:prstGeom prst="rect">
            <a:avLst/>
          </a:prstGeom>
        </p:spPr>
      </p:pic>
      <p:sp>
        <p:nvSpPr>
          <p:cNvPr id="24" name="Подзаголовок 2"/>
          <p:cNvSpPr txBox="1">
            <a:spLocks/>
          </p:cNvSpPr>
          <p:nvPr/>
        </p:nvSpPr>
        <p:spPr>
          <a:xfrm>
            <a:off x="92719" y="6114918"/>
            <a:ext cx="8899301" cy="59348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/>
              <a:t>- С какого звука начинаются слова ананасовый, апельсиновый, абрикосовый, арбузный? 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800" dirty="0" smtClean="0">
                <a:solidFill>
                  <a:prstClr val="black"/>
                </a:solidFill>
              </a:rPr>
              <a:t>- Какой буквой обозначается звук</a:t>
            </a:r>
            <a:r>
              <a:rPr lang="en-US" sz="1800" b="1" dirty="0">
                <a:solidFill>
                  <a:prstClr val="black"/>
                </a:solidFill>
              </a:rPr>
              <a:t> [</a:t>
            </a:r>
            <a:r>
              <a:rPr lang="ru-RU" sz="1800" b="1" dirty="0">
                <a:solidFill>
                  <a:prstClr val="black"/>
                </a:solidFill>
              </a:rPr>
              <a:t>А</a:t>
            </a:r>
            <a:r>
              <a:rPr lang="en-US" sz="1800" b="1" dirty="0" smtClean="0">
                <a:solidFill>
                  <a:prstClr val="black"/>
                </a:solidFill>
              </a:rPr>
              <a:t>]</a:t>
            </a:r>
            <a:r>
              <a:rPr lang="ru-RU" sz="1800" dirty="0" smtClean="0">
                <a:solidFill>
                  <a:prstClr val="black"/>
                </a:solidFill>
              </a:rPr>
              <a:t>?</a:t>
            </a:r>
            <a:r>
              <a:rPr lang="ru-RU" sz="1400" i="1" dirty="0" smtClean="0">
                <a:solidFill>
                  <a:prstClr val="black"/>
                </a:solidFill>
              </a:rPr>
              <a:t>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5032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</TotalTime>
  <Words>406</Words>
  <Application>Microsoft Office PowerPoint</Application>
  <PresentationFormat>Экран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Arial Black</vt:lpstr>
      <vt:lpstr>Arial Narrow</vt:lpstr>
      <vt:lpstr>Calibri</vt:lpstr>
      <vt:lpstr>Calibri Light</vt:lpstr>
      <vt:lpstr>Cambria</vt:lpstr>
      <vt:lpstr>Times New Roman</vt:lpstr>
      <vt:lpstr>Тема Office</vt:lpstr>
      <vt:lpstr>«Занимательное обучение чтению детей 6 – 7 лет»                                  (Т.Е. Ковригина, Р.Е. Шеремет)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д.с.2</dc:creator>
  <cp:lastModifiedBy>д.с.2</cp:lastModifiedBy>
  <cp:revision>23</cp:revision>
  <dcterms:created xsi:type="dcterms:W3CDTF">2021-09-14T16:18:28Z</dcterms:created>
  <dcterms:modified xsi:type="dcterms:W3CDTF">2023-01-22T18:44:39Z</dcterms:modified>
</cp:coreProperties>
</file>