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75" r:id="rId6"/>
    <p:sldId id="276" r:id="rId7"/>
    <p:sldId id="277" r:id="rId8"/>
    <p:sldId id="278" r:id="rId9"/>
    <p:sldId id="279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5E0B4-289F-4441-8ACA-18FB8DEA80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3EDEF8-F709-4819-B257-7AEB676994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E4BB80-41DB-4610-AE16-7E2F4180F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2B1043-7881-48A6-8822-7D8BB665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A2F54D-DF88-423D-B0F8-362DE8C3B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093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771B68-B324-4DCA-BE53-046361E23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8EC5859-8A81-449D-9392-BFFAA3CFF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B2A234-3840-4FC2-84B1-3C364B758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CC0A03-639B-45C2-92C8-74D808490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775F3C-189B-4FC4-86B3-AD56C85A4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79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BE765C-722D-4621-9151-67E9FA1207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DEEFEDA-D553-4E39-81E9-A4B5E02BC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E29A94-CF30-4D41-B9CC-0569E49D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AEFECC-AA28-49BC-8584-C115A3A45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A23693-948B-48D7-A5C4-E043CCC5C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698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C75E6-48B1-43BC-BA75-CF594DAE7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2C63F2-A56B-47D2-BED6-AF5D8947C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5C9FDD-9C94-4A4C-BD0D-E92CF38F6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1D71A8-01B6-4813-9470-29237F24A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83DFAF-92A8-40C6-9613-17B7BFB26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4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7B8B2-85EA-4BCD-B4FE-2ABF1EBB0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FCE8B9-83C0-4732-AC53-107CFCC72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8AEA53-C486-4890-8694-74D6FA6E6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8A8869-34DF-4A22-B2ED-14ECEC0BF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652F60-8961-4DC0-BF6F-40CBC85A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83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7ACC0-77EA-4F0C-AA0C-E69E4B6FA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7619E0-1356-44B2-8B83-F627E40D58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BCAA51-0CEA-4D43-9278-A99608246D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7DD6FB-136E-4B56-B563-DB5D5C80D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FC586A-09BD-4E55-8450-01659D615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263548-90E9-4BEE-B459-887A75ACB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5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21A20-F38A-482E-94B2-9E55D1953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81DEFC-8619-48AD-A226-7E1F5A24B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49A686-CC5C-40DD-96F4-A34F427F65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F1BE9C7-8C88-41E2-B497-0DD21245F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BF3D62-2A7E-4BD4-AABE-1FA83DE40D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01B4E3B-6EE8-4366-98CF-421BE2FF3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284B448-87CB-4A45-9D0B-70F0BA120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9191F13-DDD3-4A7E-99FB-EE495FBD4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605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50D981-F690-462D-8F7C-8C2EACC57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95B0BE8-3AF1-4C2B-8AE0-014D546CE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007F81-57D4-4C81-B5B8-4B91E8A34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CAC497-4114-4B65-9AB7-B984F234A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552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9C21A9D-1F08-43E0-ABFF-5E7E4AD3A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AF4E18A-F0E0-4CAD-8F4C-56897C790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F17568A-C008-469D-9AE0-9A6883248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44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D3D8D-70AE-443F-A93F-EA4568FA2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841F70-64EB-484A-8809-A1DBBC804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34FB51-7912-4A8A-B755-CB3CB4EF7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2C7E16-97DC-4143-BE36-EF6D8B702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8BA3C2-2A59-4A76-80B3-CD1D8AB7C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FAD0C7-DDE9-46BC-8B83-085A48DB3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037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2C169-6F41-4C16-893C-1AFE8CF49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D3BA1C5-AE63-47F2-B25C-1A3F84CD34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387BBE-A678-4BD3-9FF7-975B9F1FF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A0D07F-0DE3-41E0-9BD4-BC17F1EE4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C2164D-A6A2-4D18-BC3C-49641103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426074-D7D4-4637-98AB-0573F367F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471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9D0232-7BC5-4FAC-9968-BF6DAAF5E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A6F78F-11A8-4689-925A-9E5A4540F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97F008-A966-4CA0-BAF5-953C3BD164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25312-6D7C-41C0-BFBE-14E23728D06B}" type="datetimeFigureOut">
              <a:rPr lang="ru-RU" smtClean="0"/>
              <a:t>11.11.2023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011A3D-B742-4AEE-96C8-C6D36D7D00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3EE1A0-3505-4EEA-8990-40FABB3DC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EE0C8-049D-4FDA-8119-598997EE4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19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D9CAD1-32F6-4495-A4B1-533F47F84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2302" y="1537899"/>
            <a:ext cx="10629900" cy="1775112"/>
          </a:xfrm>
        </p:spPr>
        <p:txBody>
          <a:bodyPr>
            <a:noAutofit/>
          </a:bodyPr>
          <a:lstStyle/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1.2. Практическое занятие №1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схемы поверхностного стока с территории.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381" y="3797558"/>
            <a:ext cx="6970513" cy="1364565"/>
          </a:xfrm>
        </p:spPr>
        <p:txBody>
          <a:bodyPr>
            <a:noAutofit/>
          </a:bodyPr>
          <a:lstStyle/>
          <a:p>
            <a:pPr algn="l"/>
            <a:r>
              <a:rPr lang="ru-RU" dirty="0"/>
              <a:t>Составить схему поверхностного стока с территории по выданной схеме дорожно-уличной сети. Определить направление и бассейны стока.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10732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255066"/>
            <a:ext cx="10416619" cy="1073275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262302" y="210656"/>
            <a:ext cx="98141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Инженерная подготовка территорий населённых мест.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AA5E0B8-6B67-4B5D-8877-731641845502}"/>
              </a:ext>
            </a:extLst>
          </p:cNvPr>
          <p:cNvGrpSpPr/>
          <p:nvPr/>
        </p:nvGrpSpPr>
        <p:grpSpPr>
          <a:xfrm>
            <a:off x="5634214" y="5183429"/>
            <a:ext cx="6306405" cy="1674571"/>
            <a:chOff x="5634214" y="5183429"/>
            <a:chExt cx="6306405" cy="1674571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0ADDCF71-32C0-42EA-AD3B-74211DBEF5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4214" y="5183429"/>
              <a:ext cx="1674571" cy="1674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173B463-A394-4E18-93FA-70DC05F85A58}"/>
                </a:ext>
              </a:extLst>
            </p:cNvPr>
            <p:cNvSpPr txBox="1"/>
            <p:nvPr/>
          </p:nvSpPr>
          <p:spPr>
            <a:xfrm>
              <a:off x="7044612" y="5320101"/>
              <a:ext cx="489600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Преподаватель</a:t>
              </a:r>
            </a:p>
            <a:p>
              <a:r>
                <a: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ГБПОУ «БСК»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Анохина Марина Александровна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005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92359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dirty="0">
                <a:solidFill>
                  <a:srgbClr val="0D0D0D"/>
                </a:solidFill>
                <a:latin typeface="Inter"/>
              </a:rPr>
              <a:t>Список использованных печатных источников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83C2E1-FD95-4D4A-B80E-8FE9621F4C13}"/>
              </a:ext>
            </a:extLst>
          </p:cNvPr>
          <p:cNvSpPr txBox="1"/>
          <p:nvPr/>
        </p:nvSpPr>
        <p:spPr>
          <a:xfrm>
            <a:off x="405501" y="1006761"/>
            <a:ext cx="1041661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err="1"/>
              <a:t>Ницкая</a:t>
            </a:r>
            <a:r>
              <a:rPr lang="ru-RU" sz="2800" dirty="0"/>
              <a:t>, С.Г. Н70 Формирование поверхностного стока: учебное пособие / С.Г. </a:t>
            </a:r>
            <a:r>
              <a:rPr lang="ru-RU" sz="2800" dirty="0" err="1"/>
              <a:t>Ницкая</a:t>
            </a:r>
            <a:r>
              <a:rPr lang="ru-RU" sz="2800" dirty="0"/>
              <a:t>, В.С. Сперанский – Челябинск: Издательский центр </a:t>
            </a:r>
            <a:r>
              <a:rPr lang="ru-RU" sz="2800" dirty="0" err="1"/>
              <a:t>ЮУрГУ</a:t>
            </a:r>
            <a:r>
              <a:rPr lang="ru-RU" sz="2800" dirty="0"/>
              <a:t>, 2009 . – 38 с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Проектирование системы водоотведения населенного пункта / сост. А. С. Шишкин, А. К. Семерджян, В.В. </a:t>
            </a:r>
            <a:r>
              <a:rPr lang="ru-RU" sz="2800" dirty="0" err="1"/>
              <a:t>Ванжа</a:t>
            </a:r>
            <a:r>
              <a:rPr lang="ru-RU" sz="2800" dirty="0"/>
              <a:t>, В.И. Орехова – Краснодар : </a:t>
            </a:r>
            <a:r>
              <a:rPr lang="ru-RU" sz="2800" dirty="0" err="1"/>
              <a:t>КубГАУ</a:t>
            </a:r>
            <a:r>
              <a:rPr lang="ru-RU" sz="2800" dirty="0"/>
              <a:t>, 2018. – 70 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"СП 34.13330.2021. Свод правил. Автомобильные дороги. СНиП 2.05.02-85*" (утв. и введен в действие Приказом Минстроя России от 09.02.2021 N 53/</a:t>
            </a:r>
            <a:r>
              <a:rPr lang="ru-RU" sz="2800" dirty="0" err="1"/>
              <a:t>пр</a:t>
            </a:r>
            <a:r>
              <a:rPr lang="ru-RU" sz="2800" dirty="0"/>
              <a:t>)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51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5267579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освоения материала студент должен: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порядок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границ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канализования и разбивку территории города на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бассейны стока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делать выбор системы и схемы канализации, выполнять поквартальную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трассировку сети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НПА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условные обозначения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теоретического материала при прохождении темы 1.1, а именно: Организация поверхностного стока с территории населённого пункта.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12522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Цель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96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5267579"/>
          </a:xfrm>
        </p:spPr>
        <p:txBody>
          <a:bodyPr>
            <a:noAutofit/>
          </a:bodyPr>
          <a:lstStyle/>
          <a:p>
            <a:pPr marL="514350" indent="-514350" algn="l" fontAlgn="base">
              <a:buAutoNum type="arabicPeriod"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границы канализования и определение бассейнов стока: </a:t>
            </a:r>
          </a:p>
          <a:p>
            <a:pPr algn="l"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Бассейном стока (бассейном канализования) является часть канализуемой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ограниченной линиями водораздела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границах бассейна стока водоотводящие сети объединяются одним или несколькими коллекторами, транспортирующими сточные воды за пределы бассейна.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коллектор объединяет коллекторы бассейнов стока.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Разбивка территории населенного пункта на бассейны стока облегчает трассировку сети,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выделить диктующие ветки коллекторов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определить трассу главного коллектора, предварительно определить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расположения районных и главной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насосной станций</a:t>
            </a:r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82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2"/>
            <a:ext cx="10272074" cy="794046"/>
          </a:xfrm>
        </p:spPr>
        <p:txBody>
          <a:bodyPr>
            <a:noAutofit/>
          </a:bodyPr>
          <a:lstStyle/>
          <a:p>
            <a:pPr marL="514350" indent="-514350" algn="l" fontAlgn="base">
              <a:buAutoNum type="arabicPeriod"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границы канализования и определение бассейнов стока: </a:t>
            </a: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F212BD-35D0-4F46-81B1-A1BBB7F01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58" y="1892884"/>
            <a:ext cx="8954278" cy="48533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ED13FA-2AC4-4E0B-A64E-C3AAB43C6C1A}"/>
              </a:ext>
            </a:extLst>
          </p:cNvPr>
          <p:cNvSpPr txBox="1"/>
          <p:nvPr/>
        </p:nvSpPr>
        <p:spPr>
          <a:xfrm>
            <a:off x="9769152" y="3704254"/>
            <a:ext cx="22300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Ницкая</a:t>
            </a:r>
            <a:r>
              <a:rPr lang="ru-RU" dirty="0"/>
              <a:t>, С.Г. Н70 Формирование поверхностного стока: учебное пособие / С.Г. </a:t>
            </a:r>
            <a:r>
              <a:rPr lang="ru-RU" dirty="0" err="1"/>
              <a:t>Ницкая</a:t>
            </a:r>
            <a:r>
              <a:rPr lang="ru-RU" dirty="0"/>
              <a:t>, В.С. Сперанский – Челябинск: Издательский центр </a:t>
            </a:r>
            <a:r>
              <a:rPr lang="ru-RU" dirty="0" err="1"/>
              <a:t>ЮУрГУ</a:t>
            </a:r>
            <a:r>
              <a:rPr lang="ru-RU" dirty="0"/>
              <a:t>, 2009 . – 38 с.</a:t>
            </a:r>
          </a:p>
        </p:txBody>
      </p:sp>
    </p:spTree>
    <p:extLst>
      <p:ext uri="{BB962C8B-B14F-4D97-AF65-F5344CB8AC3E}">
        <p14:creationId xmlns:p14="http://schemas.microsoft.com/office/powerpoint/2010/main" val="130942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2"/>
            <a:ext cx="10272074" cy="794046"/>
          </a:xfrm>
        </p:spPr>
        <p:txBody>
          <a:bodyPr>
            <a:noAutofit/>
          </a:bodyPr>
          <a:lstStyle/>
          <a:p>
            <a:pPr marL="514350" indent="-514350" algn="l" fontAlgn="base">
              <a:buAutoNum type="arabicPeriod"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границы канализования и определение бассейнов стока: </a:t>
            </a:r>
          </a:p>
          <a:p>
            <a:pPr algn="l" fontAlgn="base"/>
            <a:endParaRPr lang="ru-RU" dirty="0"/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ED13FA-2AC4-4E0B-A64E-C3AAB43C6C1A}"/>
              </a:ext>
            </a:extLst>
          </p:cNvPr>
          <p:cNvSpPr txBox="1"/>
          <p:nvPr/>
        </p:nvSpPr>
        <p:spPr>
          <a:xfrm>
            <a:off x="9769152" y="3704254"/>
            <a:ext cx="22300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Ницкая</a:t>
            </a:r>
            <a:r>
              <a:rPr lang="ru-RU" dirty="0"/>
              <a:t>, С.Г. Н70 Формирование поверхностного стока: учебное пособие / С.Г. </a:t>
            </a:r>
            <a:r>
              <a:rPr lang="ru-RU" dirty="0" err="1"/>
              <a:t>Ницкая</a:t>
            </a:r>
            <a:r>
              <a:rPr lang="ru-RU" dirty="0"/>
              <a:t>, В.С. Сперанский – Челябинск: Издательский центр </a:t>
            </a:r>
            <a:r>
              <a:rPr lang="ru-RU" dirty="0" err="1"/>
              <a:t>ЮУрГУ</a:t>
            </a:r>
            <a:r>
              <a:rPr lang="ru-RU" dirty="0"/>
              <a:t>, 2009 . – 38 с.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FBADE78-3BEC-48AD-8CDC-7E622E257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92884"/>
            <a:ext cx="12192000" cy="503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09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653" y="841814"/>
            <a:ext cx="10272074" cy="906015"/>
          </a:xfrm>
        </p:spPr>
        <p:txBody>
          <a:bodyPr>
            <a:noAutofit/>
          </a:bodyPr>
          <a:lstStyle/>
          <a:p>
            <a:pPr marL="514350" indent="-514350" algn="l" fontAlgn="base">
              <a:buAutoNum type="arabicPeriod"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границы канализования и определение бассейнов стока: </a:t>
            </a:r>
          </a:p>
          <a:p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6DC626-72EF-415A-9162-C959C64ED9E5}"/>
              </a:ext>
            </a:extLst>
          </p:cNvPr>
          <p:cNvSpPr txBox="1"/>
          <p:nvPr/>
        </p:nvSpPr>
        <p:spPr>
          <a:xfrm>
            <a:off x="6400800" y="2434919"/>
            <a:ext cx="52382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fontAlgn="base">
              <a:buAutoNum type="arabicPeriod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естестественный водораздел</a:t>
            </a:r>
          </a:p>
          <a:p>
            <a:pPr marL="342900" indent="-342900" algn="l" fontAlgn="base">
              <a:buAutoNum type="arabicPeriod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 деление на бассейны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753998-EE57-44D3-9FD9-A1B8DBB97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275" y="1708384"/>
            <a:ext cx="4975926" cy="514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91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5267579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Производим разбивку кварталов на площади стока и трассировку сети: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D40135C-DC2B-4358-A0B8-DBFB9BDE5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711" y="1858396"/>
            <a:ext cx="4716963" cy="47014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DA6EA4-DC78-42E2-8AE1-4D4F600BE243}"/>
              </a:ext>
            </a:extLst>
          </p:cNvPr>
          <p:cNvSpPr txBox="1"/>
          <p:nvPr/>
        </p:nvSpPr>
        <p:spPr>
          <a:xfrm>
            <a:off x="6840361" y="1766321"/>
            <a:ext cx="437692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Уличные коллектора проходят вдоль граней кварталов (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3- 4 сторон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Схема применяется при небольшом уклоне поверхности земли или плоском рельефе для больших по глубине кварталов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89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  <p:bldP spid="5" grpId="0" animBg="1"/>
      <p:bldP spid="6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7FDB5B-7B58-47B4-A73E-5A3B87449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501" y="1006761"/>
            <a:ext cx="10272074" cy="5267579"/>
          </a:xfrm>
        </p:spPr>
        <p:txBody>
          <a:bodyPr>
            <a:noAutofit/>
          </a:bodyPr>
          <a:lstStyle/>
          <a:p>
            <a:pPr algn="l"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Производим разбивку кварталов на площади стока и трассировку сети: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DA6EA4-DC78-42E2-8AE1-4D4F600BE243}"/>
              </a:ext>
            </a:extLst>
          </p:cNvPr>
          <p:cNvSpPr txBox="1"/>
          <p:nvPr/>
        </p:nvSpPr>
        <p:spPr>
          <a:xfrm>
            <a:off x="6840361" y="1766321"/>
            <a:ext cx="437692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Схему применяют при хорошо выраженном рельефе местности </a:t>
            </a:r>
          </a:p>
          <a:p>
            <a:pPr algn="l"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 &gt; 0,007–0,01) и небольшой глубине квартала </a:t>
            </a:r>
          </a:p>
          <a:p>
            <a:pPr algn="l"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(Н&lt; 100–150 м).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A6D9E39-4F17-40EB-B851-9F8B56058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09" y="2214323"/>
            <a:ext cx="581977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96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734066-93F3-4772-A531-2FCAC524FBE8}"/>
              </a:ext>
            </a:extLst>
          </p:cNvPr>
          <p:cNvSpPr/>
          <p:nvPr/>
        </p:nvSpPr>
        <p:spPr>
          <a:xfrm>
            <a:off x="106836" y="103408"/>
            <a:ext cx="10416619" cy="719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27F07A7-166A-4F11-A009-B8F817805BD1}"/>
              </a:ext>
            </a:extLst>
          </p:cNvPr>
          <p:cNvSpPr/>
          <p:nvPr/>
        </p:nvSpPr>
        <p:spPr>
          <a:xfrm>
            <a:off x="251381" y="195483"/>
            <a:ext cx="10416619" cy="71920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4495B0-903A-423B-B9EA-4A1CFDDC186B}"/>
              </a:ext>
            </a:extLst>
          </p:cNvPr>
          <p:cNvSpPr/>
          <p:nvPr/>
        </p:nvSpPr>
        <p:spPr>
          <a:xfrm>
            <a:off x="405501" y="139843"/>
            <a:ext cx="88363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i="0" dirty="0">
                <a:solidFill>
                  <a:srgbClr val="2A2A34"/>
                </a:solidFill>
                <a:effectLst/>
                <a:latin typeface="Times New Roman" panose="02020603050405020304" pitchFamily="18" charset="0"/>
              </a:rPr>
              <a:t>Последовательность выполнения работы</a:t>
            </a:r>
            <a:endParaRPr lang="ru-RU" sz="3600" b="0" i="0" dirty="0">
              <a:solidFill>
                <a:srgbClr val="0D0D0D"/>
              </a:solidFill>
              <a:effectLst/>
              <a:latin typeface="Inter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C18A93-3DEA-4108-BFF7-37E415BE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75" y="63051"/>
            <a:ext cx="1446245" cy="14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1A4997-BA2E-4CE5-8DB6-7F9F035E4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75" y="613853"/>
            <a:ext cx="6330076" cy="6244147"/>
          </a:xfrm>
          <a:prstGeom prst="rect">
            <a:avLst/>
          </a:prstGeom>
        </p:spPr>
      </p:pic>
      <p:sp>
        <p:nvSpPr>
          <p:cNvPr id="11" name="Подзаголовок 10">
            <a:extLst>
              <a:ext uri="{FF2B5EF4-FFF2-40B4-BE49-F238E27FC236}">
                <a16:creationId xmlns:a16="http://schemas.microsoft.com/office/drawing/2014/main" id="{C44F526D-049C-4BE1-9ED3-01EE43693C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88424" y="1985672"/>
            <a:ext cx="3981189" cy="2886655"/>
          </a:xfrm>
        </p:spPr>
        <p:txBody>
          <a:bodyPr/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Производим разбивку каждого квартала на площади стока и производим трассировку сети с учётом существующего рельефа </a:t>
            </a:r>
          </a:p>
        </p:txBody>
      </p:sp>
    </p:spTree>
    <p:extLst>
      <p:ext uri="{BB962C8B-B14F-4D97-AF65-F5344CB8AC3E}">
        <p14:creationId xmlns:p14="http://schemas.microsoft.com/office/powerpoint/2010/main" val="59562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1984</TotalTime>
  <Words>527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Inter</vt:lpstr>
      <vt:lpstr>Times New Roman</vt:lpstr>
      <vt:lpstr>Тема Office</vt:lpstr>
      <vt:lpstr>Тема 1.2. Практическое занятие №1  Составление схемы поверхностного стока с территории.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1.1 Документооборот по охране труда в строительстве </dc:title>
  <dc:creator>Professional</dc:creator>
  <cp:lastModifiedBy>Professional</cp:lastModifiedBy>
  <cp:revision>63</cp:revision>
  <dcterms:created xsi:type="dcterms:W3CDTF">2023-09-25T17:41:47Z</dcterms:created>
  <dcterms:modified xsi:type="dcterms:W3CDTF">2023-11-11T06:50:48Z</dcterms:modified>
</cp:coreProperties>
</file>