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5E0B4-289F-4441-8ACA-18FB8DEA80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3EDEF8-F709-4819-B257-7AEB67699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E4BB80-41DB-4610-AE16-7E2F4180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2B1043-7881-48A6-8822-7D8BB665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2F54D-DF88-423D-B0F8-362DE8C3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9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771B68-B324-4DCA-BE53-046361E23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8EC5859-8A81-449D-9392-BFFAA3CFF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B2A234-3840-4FC2-84B1-3C364B758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CC0A03-639B-45C2-92C8-74D80849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775F3C-189B-4FC4-86B3-AD56C85A4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9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BE765C-722D-4621-9151-67E9FA1207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EEFEDA-D553-4E39-81E9-A4B5E02BC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E29A94-CF30-4D41-B9CC-0569E49D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AEFECC-AA28-49BC-8584-C115A3A45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A23693-948B-48D7-A5C4-E043CCC5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C75E6-48B1-43BC-BA75-CF594DAE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2C63F2-A56B-47D2-BED6-AF5D8947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5C9FDD-9C94-4A4C-BD0D-E92CF38F6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1D71A8-01B6-4813-9470-29237F24A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3DFAF-92A8-40C6-9613-17B7BFB26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7B8B2-85EA-4BCD-B4FE-2ABF1EBB0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FCE8B9-83C0-4732-AC53-107CFCC72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AEA53-C486-4890-8694-74D6FA6E6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8A8869-34DF-4A22-B2ED-14ECEC0BF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52F60-8961-4DC0-BF6F-40CBC85A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83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7ACC0-77EA-4F0C-AA0C-E69E4B6F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7619E0-1356-44B2-8B83-F627E40D58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BCAA51-0CEA-4D43-9278-A99608246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7DD6FB-136E-4B56-B563-DB5D5C80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FC586A-09BD-4E55-8450-01659D61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263548-90E9-4BEE-B459-887A75AC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5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21A20-F38A-482E-94B2-9E55D195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81DEFC-8619-48AD-A226-7E1F5A24B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49A686-CC5C-40DD-96F4-A34F427F6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1BE9C7-8C88-41E2-B497-0DD21245F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BF3D62-2A7E-4BD4-AABE-1FA83DE40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1B4E3B-6EE8-4366-98CF-421BE2FF3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84B448-87CB-4A45-9D0B-70F0BA120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191F13-DDD3-4A7E-99FB-EE495FBD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60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0D981-F690-462D-8F7C-8C2EACC5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5B0BE8-3AF1-4C2B-8AE0-014D546C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007F81-57D4-4C81-B5B8-4B91E8A34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CAC497-4114-4B65-9AB7-B984F234A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5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C21A9D-1F08-43E0-ABFF-5E7E4AD3A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F4E18A-F0E0-4CAD-8F4C-56897C790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17568A-C008-469D-9AE0-9A688324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4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D3D8D-70AE-443F-A93F-EA4568FA2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841F70-64EB-484A-8809-A1DBBC804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34FB51-7912-4A8A-B755-CB3CB4EF7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2C7E16-97DC-4143-BE36-EF6D8B702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8BA3C2-2A59-4A76-80B3-CD1D8AB7C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FAD0C7-DDE9-46BC-8B83-085A48DB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3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2C169-6F41-4C16-893C-1AFE8CF49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D3BA1C5-AE63-47F2-B25C-1A3F84CD34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387BBE-A678-4BD3-9FF7-975B9F1FF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A0D07F-0DE3-41E0-9BD4-BC17F1EE4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C2164D-A6A2-4D18-BC3C-49641103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426074-D7D4-4637-98AB-0573F367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7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D0232-7BC5-4FAC-9968-BF6DAAF5E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A6F78F-11A8-4689-925A-9E5A4540F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97F008-A966-4CA0-BAF5-953C3BD164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011A3D-B742-4AEE-96C8-C6D36D7D0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3EE1A0-3505-4EEA-8990-40FABB3DC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9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u.freepik.com/free-photo/beautiful-road_1284054.htm?query=road#from_view=detail_alsolik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D9CAD1-32F6-4495-A4B1-533F47F84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302" y="1537899"/>
            <a:ext cx="10629900" cy="177511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1.4.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занятие №2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Вертикальная планировка территории.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381" y="3506017"/>
            <a:ext cx="6970513" cy="1775112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вертикальную планировку в проектных отметках  и в проектных горизонталях заданного фрагмента улицы. Вычислить проектные отметки перекрёстков, пересечений улиц и дорог с характерными точками рельефа.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10732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255066"/>
            <a:ext cx="10416619" cy="107327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262302" y="210656"/>
            <a:ext cx="98141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Инженерная подготовка территорий населённых мест.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AA5E0B8-6B67-4B5D-8877-731641845502}"/>
              </a:ext>
            </a:extLst>
          </p:cNvPr>
          <p:cNvGrpSpPr/>
          <p:nvPr/>
        </p:nvGrpSpPr>
        <p:grpSpPr>
          <a:xfrm>
            <a:off x="5634214" y="5183429"/>
            <a:ext cx="6306405" cy="1674571"/>
            <a:chOff x="5634214" y="5183429"/>
            <a:chExt cx="6306405" cy="167457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ADDCF71-32C0-42EA-AD3B-74211DBEF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214" y="5183429"/>
              <a:ext cx="1674571" cy="1674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73B463-A394-4E18-93FA-70DC05F85A58}"/>
                </a:ext>
              </a:extLst>
            </p:cNvPr>
            <p:cNvSpPr txBox="1"/>
            <p:nvPr/>
          </p:nvSpPr>
          <p:spPr>
            <a:xfrm>
              <a:off x="7044612" y="5320101"/>
              <a:ext cx="489600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Преподаватель</a:t>
              </a:r>
            </a:p>
            <a:p>
              <a:r>
                <a: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ГБПОУ «БСК»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Анохина Марина Александровна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0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Присваиваем минимальный нормативный уклон между ХТ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D276DD-20B3-428F-B15D-FEB1FA2704B3}"/>
              </a:ext>
            </a:extLst>
          </p:cNvPr>
          <p:cNvSpPr txBox="1"/>
          <p:nvPr/>
        </p:nvSpPr>
        <p:spPr>
          <a:xfrm>
            <a:off x="106837" y="1426946"/>
            <a:ext cx="120169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учебной версии принимаем: </a:t>
            </a:r>
            <a:r>
              <a:rPr lang="ru-RU" sz="2800" dirty="0"/>
              <a:t>Нормативные значения уклонов проездов определяются требованиями </a:t>
            </a:r>
            <a:r>
              <a:rPr lang="ru-RU" sz="2800" b="1" dirty="0">
                <a:solidFill>
                  <a:srgbClr val="7030A0"/>
                </a:solidFill>
              </a:rPr>
              <a:t>беспрепятственного удаления поверхностных стоков с проезжей части (</a:t>
            </a:r>
            <a:r>
              <a:rPr lang="ru-RU" sz="2800" b="1" dirty="0" err="1">
                <a:solidFill>
                  <a:srgbClr val="7030A0"/>
                </a:solidFill>
              </a:rPr>
              <a:t>imin</a:t>
            </a:r>
            <a:r>
              <a:rPr lang="ru-RU" sz="2800" b="1" dirty="0">
                <a:solidFill>
                  <a:srgbClr val="7030A0"/>
                </a:solidFill>
              </a:rPr>
              <a:t> = 5 ‰)</a:t>
            </a:r>
            <a:r>
              <a:rPr lang="ru-RU" sz="2800" dirty="0"/>
              <a:t> и </a:t>
            </a:r>
            <a:r>
              <a:rPr lang="ru-RU" sz="2800" b="1" dirty="0">
                <a:solidFill>
                  <a:srgbClr val="C00000"/>
                </a:solidFill>
              </a:rPr>
              <a:t>безопасности движения транспорта (i </a:t>
            </a:r>
            <a:r>
              <a:rPr lang="ru-RU" sz="2800" b="1" dirty="0" err="1">
                <a:solidFill>
                  <a:srgbClr val="C00000"/>
                </a:solidFill>
              </a:rPr>
              <a:t>max</a:t>
            </a:r>
            <a:r>
              <a:rPr lang="ru-RU" sz="2800" b="1" dirty="0">
                <a:solidFill>
                  <a:srgbClr val="C00000"/>
                </a:solidFill>
              </a:rPr>
              <a:t> = 80 ‰). </a:t>
            </a:r>
            <a:r>
              <a:rPr lang="ru-RU" sz="2800" dirty="0"/>
              <a:t>Максимальное значение продольного уклона тротуара не должно превышать 50 ‰ </a:t>
            </a:r>
          </a:p>
          <a:p>
            <a:r>
              <a:rPr lang="ru-RU" sz="2800" dirty="0"/>
              <a:t>Если </a:t>
            </a:r>
            <a:r>
              <a:rPr lang="ru-RU" sz="2800" b="1" dirty="0">
                <a:solidFill>
                  <a:srgbClr val="7030A0"/>
                </a:solidFill>
              </a:rPr>
              <a:t>уклоны меньше допустимых по условиям водоотвода, то </a:t>
            </a:r>
            <a:r>
              <a:rPr lang="ru-RU" sz="2800" dirty="0"/>
              <a:t>производим изменения высот так, чтобы: </a:t>
            </a:r>
          </a:p>
          <a:p>
            <a:r>
              <a:rPr lang="ru-RU" sz="2800" dirty="0"/>
              <a:t>– </a:t>
            </a:r>
            <a:r>
              <a:rPr lang="ru-RU" sz="2800" b="1" dirty="0"/>
              <a:t>сохранить направление </a:t>
            </a:r>
            <a:r>
              <a:rPr lang="ru-RU" sz="2800" dirty="0"/>
              <a:t>естественного уклона; </a:t>
            </a:r>
          </a:p>
          <a:p>
            <a:r>
              <a:rPr lang="ru-RU" sz="2800" dirty="0"/>
              <a:t>– произвести </a:t>
            </a:r>
            <a:r>
              <a:rPr lang="ru-RU" sz="2800" b="1" dirty="0"/>
              <a:t>минимальные земляные работы</a:t>
            </a:r>
            <a:r>
              <a:rPr lang="ru-RU" sz="2800" dirty="0"/>
              <a:t>; </a:t>
            </a:r>
          </a:p>
          <a:p>
            <a:r>
              <a:rPr lang="ru-RU" sz="2800" dirty="0"/>
              <a:t>– </a:t>
            </a:r>
            <a:r>
              <a:rPr lang="ru-RU" sz="2800" b="1" dirty="0"/>
              <a:t>«затронуть» наименьшее число ХТ</a:t>
            </a:r>
            <a:r>
              <a:rPr lang="ru-RU" sz="2800" dirty="0"/>
              <a:t>; </a:t>
            </a:r>
          </a:p>
          <a:p>
            <a:r>
              <a:rPr lang="ru-RU" sz="2800" dirty="0"/>
              <a:t>– менять естественный уклон на контактных участках ХТ, только в рамках нормативного диапазона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61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Присваиваем минимальный нормативный уклон между ХТ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CD50FE-7F81-4161-AEED-07135D5A5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01" y="1641550"/>
            <a:ext cx="4639550" cy="45802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4F52BD-8D01-4CAE-9D17-315E1062BF7A}"/>
              </a:ext>
            </a:extLst>
          </p:cNvPr>
          <p:cNvSpPr txBox="1"/>
          <p:nvPr/>
        </p:nvSpPr>
        <p:spPr>
          <a:xfrm>
            <a:off x="5281127" y="1455178"/>
            <a:ext cx="66900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характерную точку,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которой будем менять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высоту и рассчитывать новую – красную.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оставляем ХТ2 на той же отметке, а ХТ3 опускаем ниже, т.е. планируем снятие полотна, увеличивая уклон и на участке ХТ3-ХТ4, в результате чего, требуется перерасчёт данного уклона.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отметка характерных точек, которых не коснулся вопрос изменения продольного уклона будет равна значениям чёрных отметок, рассчитанных ранее. </a:t>
            </a:r>
          </a:p>
        </p:txBody>
      </p:sp>
    </p:spTree>
    <p:extLst>
      <p:ext uri="{BB962C8B-B14F-4D97-AF65-F5344CB8AC3E}">
        <p14:creationId xmlns:p14="http://schemas.microsoft.com/office/powerpoint/2010/main" val="244228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Считаем красные отметки на ХТ, где планируется их менять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/>
              <p:nvPr/>
            </p:nvSpPr>
            <p:spPr>
              <a:xfrm>
                <a:off x="4105470" y="1601371"/>
                <a:ext cx="7884368" cy="4984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Пример: на рисунке фактический уклон направления 2-3 равен 4 ‰. Принимаем проектную отметку ХТ2 равной фактической, т.е. 40,23 м. </a:t>
                </a:r>
              </a:p>
              <a:p>
                <a:r>
                  <a:rPr lang="ru-RU" sz="2400" dirty="0"/>
                  <a:t>Минимальный продольный уклон равен 5 ‰. </a:t>
                </a:r>
              </a:p>
              <a:p>
                <a:endParaRPr lang="ru-RU" sz="2400" dirty="0"/>
              </a:p>
              <a:p>
                <a:r>
                  <a:rPr lang="ru-RU" sz="2400" dirty="0"/>
                  <a:t>В таком случае проектная отметка ХТ3 будет равна: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Н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ХТ3</m:t>
                          </m:r>
                        </m:sub>
                      </m:sSub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Н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ХТ2</m:t>
                          </m:r>
                        </m:sub>
                      </m:sSub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1000</m:t>
                              </m:r>
                            </m:den>
                          </m:f>
                        </m:e>
                      </m:d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=40.23−</m:t>
                      </m:r>
                      <m:d>
                        <m:dPr>
                          <m:ctrlP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5∗33</m:t>
                              </m:r>
                            </m:num>
                            <m:den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1000</m:t>
                              </m:r>
                            </m:den>
                          </m:f>
                        </m:e>
                      </m:d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=40,07м</m:t>
                      </m:r>
                    </m:oMath>
                  </m:oMathPara>
                </a14:m>
                <a:endParaRPr lang="ru-RU" sz="2400" dirty="0"/>
              </a:p>
              <a:p>
                <a:r>
                  <a:rPr lang="ru-RU" sz="2400" dirty="0"/>
                  <a:t> Отметку проектного рельефа, отличающуюся от существующей, записываем в числителе выноски, привязанной к интересующей ХТ, с точностью до двух знаков после запятой </a:t>
                </a:r>
              </a:p>
              <a:p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Пересчитываем уклон ХТ3-ХТ4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470" y="1601371"/>
                <a:ext cx="7884368" cy="4984826"/>
              </a:xfrm>
              <a:prstGeom prst="rect">
                <a:avLst/>
              </a:prstGeom>
              <a:blipFill>
                <a:blip r:embed="rId3"/>
                <a:stretch>
                  <a:fillRect l="-1159" t="-979" b="-19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55842F1-D437-4C61-B9B4-0C0D028FE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01" y="1729884"/>
            <a:ext cx="3199720" cy="479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0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Проектные горизонтали 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/>
              <p:nvPr/>
            </p:nvSpPr>
            <p:spPr>
              <a:xfrm>
                <a:off x="4105470" y="1601371"/>
                <a:ext cx="7884368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Определение точек расположения </a:t>
                </a:r>
                <a:r>
                  <a:rPr lang="ru-RU" sz="2400" b="1" dirty="0">
                    <a:solidFill>
                      <a:srgbClr val="FF0000"/>
                    </a:solidFill>
                  </a:rPr>
                  <a:t>красных горизонталей </a:t>
                </a:r>
                <a:r>
                  <a:rPr lang="ru-RU" sz="2400" dirty="0"/>
                  <a:t>называется </a:t>
                </a:r>
                <a:r>
                  <a:rPr lang="ru-RU" sz="2400" b="1" dirty="0"/>
                  <a:t>градуированием</a:t>
                </a:r>
                <a:r>
                  <a:rPr lang="ru-RU" sz="2400" dirty="0"/>
                  <a:t> и, по существу, соответствует методу интерполяции.</a:t>
                </a:r>
              </a:p>
              <a:p>
                <a:r>
                  <a:rPr lang="ru-RU" sz="2400" dirty="0"/>
                  <a:t>Для построения горизонталей следует:</a:t>
                </a:r>
              </a:p>
              <a:p>
                <a:r>
                  <a:rPr lang="ru-RU" sz="2400" dirty="0"/>
                  <a:t> – принять сечение проектных горизонталей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гор</m:t>
                        </m:r>
                      </m:sub>
                    </m:sSub>
                  </m:oMath>
                </a14:m>
                <a:r>
                  <a:rPr lang="ru-RU" sz="2400" dirty="0"/>
                  <a:t>равное 0,10 м; (Может быть и иным)</a:t>
                </a:r>
              </a:p>
              <a:p>
                <a:r>
                  <a:rPr lang="ru-RU" sz="2400" dirty="0"/>
                  <a:t>– определить в соответствии с характером существующего рельефа положение лотка (пониженной части) проезда, имеющего односкатную форму (</a:t>
                </a:r>
                <a:r>
                  <a:rPr lang="ru-RU" sz="2400" dirty="0" err="1"/>
                  <a:t>hлот</a:t>
                </a:r>
                <a:r>
                  <a:rPr lang="ru-RU" sz="2400" dirty="0"/>
                  <a:t>); </a:t>
                </a:r>
              </a:p>
              <a:p>
                <a:r>
                  <a:rPr lang="ru-RU" sz="2400" dirty="0"/>
                  <a:t>– учесть среднюю величину нормативного поперечного уклона проезжей части (</a:t>
                </a:r>
                <a:r>
                  <a:rPr lang="ru-RU" sz="2400" dirty="0" err="1"/>
                  <a:t>iп</a:t>
                </a:r>
                <a:r>
                  <a:rPr lang="ru-RU" sz="2400" dirty="0"/>
                  <a:t> = 20 ‰); </a:t>
                </a:r>
              </a:p>
              <a:p>
                <a:r>
                  <a:rPr lang="ru-RU" sz="2400" dirty="0"/>
                  <a:t>– учесть стандартную высоту бортового камня (0,15 м); </a:t>
                </a:r>
              </a:p>
              <a:p>
                <a:r>
                  <a:rPr lang="ru-RU" sz="2400" dirty="0"/>
                  <a:t>– замерить ширину проезда в на плане с учетом масштаба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470" y="1601371"/>
                <a:ext cx="7884368" cy="4893647"/>
              </a:xfrm>
              <a:prstGeom prst="rect">
                <a:avLst/>
              </a:prstGeom>
              <a:blipFill>
                <a:blip r:embed="rId3"/>
                <a:stretch>
                  <a:fillRect l="-1159" t="-998" r="-1159" b="-2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8C273A-C6F5-4E97-9AAF-5CEDB5D6E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36" y="2183070"/>
            <a:ext cx="4001662" cy="335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4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Проектные горизонтали 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/>
              <p:nvPr/>
            </p:nvSpPr>
            <p:spPr>
              <a:xfrm>
                <a:off x="6048171" y="1125510"/>
                <a:ext cx="5738328" cy="5305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Если проектируемая отметка ХТ, от которой начинаем определять расстояние, кратна 0,10, </a:t>
                </a:r>
                <a:r>
                  <a:rPr lang="ru-RU" sz="2400" dirty="0" err="1"/>
                  <a:t>т.е</a:t>
                </a:r>
                <a:r>
                  <a:rPr lang="ru-RU" sz="2400" dirty="0"/>
                  <a:t>, например </a:t>
                </a:r>
                <a:r>
                  <a:rPr lang="ru-RU" sz="2400" dirty="0" err="1"/>
                  <a:t>Нхт</a:t>
                </a:r>
                <a:r>
                  <a:rPr lang="ru-RU" sz="2400" dirty="0"/>
                  <a:t>= 42,30, то определяем </a:t>
                </a:r>
                <a:r>
                  <a:rPr lang="ru-RU" sz="2400" b="1" dirty="0"/>
                  <a:t>расстояние между проектными горизонталями</a:t>
                </a:r>
                <a:r>
                  <a:rPr lang="ru-RU" sz="2400" dirty="0"/>
                  <a:t> по оси дороги </a:t>
                </a:r>
                <a:r>
                  <a:rPr lang="ru-RU" sz="2400" dirty="0" err="1"/>
                  <a:t>lгор</a:t>
                </a:r>
                <a:r>
                  <a:rPr lang="ru-RU" sz="2400" dirty="0"/>
                  <a:t> по формуле: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гор</m:t>
                          </m:r>
                        </m:sub>
                      </m:sSub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гор</m:t>
                              </m:r>
                            </m:sub>
                          </m:sSub>
                          <m:r>
                            <a:rPr lang="ru-R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∗1000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den>
                      </m:f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гор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Расстояние между горизонталями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гор</m:t>
                        </m:r>
                      </m:sub>
                    </m:sSub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Сечение горизонталей, мы приняли 0,1м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продольный уклон на рассчитываемом участке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171" y="1125510"/>
                <a:ext cx="5738328" cy="5305940"/>
              </a:xfrm>
              <a:prstGeom prst="rect">
                <a:avLst/>
              </a:prstGeom>
              <a:blipFill>
                <a:blip r:embed="rId3"/>
                <a:stretch>
                  <a:fillRect l="-1594" t="-920" r="-2232" b="-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9425F8-9778-4D58-9F96-AA9E0A36E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18" y="1408450"/>
            <a:ext cx="5221548" cy="51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0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Проектные горизонтали 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/>
              <p:nvPr/>
            </p:nvSpPr>
            <p:spPr>
              <a:xfrm>
                <a:off x="3766221" y="1506689"/>
                <a:ext cx="8357599" cy="4856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Если проектируемая отметка в ХТ, от которой начинаем определять расстояние, не кратна 0,10, </a:t>
                </a:r>
              </a:p>
              <a:p>
                <a:r>
                  <a:rPr lang="ru-RU" sz="2800" dirty="0"/>
                  <a:t>т.е. Нхт2= 40,23 </a:t>
                </a:r>
              </a:p>
              <a:p>
                <a:r>
                  <a:rPr lang="ru-RU" sz="2800" dirty="0"/>
                  <a:t>Следует предварительно определить положение точки (</a:t>
                </a:r>
                <a:r>
                  <a:rPr lang="ru-RU" sz="2800" b="1" dirty="0"/>
                  <a:t>ближайшей</a:t>
                </a:r>
                <a:r>
                  <a:rPr lang="ru-RU" sz="2800" dirty="0"/>
                  <a:t> к любой из ХТ), имеющей отметку, кратную 0,10 м. Тогда в формуле вместо 0,10 следует </a:t>
                </a:r>
                <a:r>
                  <a:rPr lang="ru-RU" sz="2800" b="1" dirty="0"/>
                  <a:t>задать разницу между имеющейся отметкой ХТ и искомой отметкой</a:t>
                </a:r>
                <a:r>
                  <a:rPr lang="ru-RU" sz="2800" dirty="0"/>
                  <a:t>, кратной 0,10,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гор</m:t>
                            </m:r>
                          </m:e>
                          <m:sup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</m:sup>
                        </m:sSup>
                      </m:sub>
                    </m:sSub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ru-RU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гор</m:t>
                                </m:r>
                              </m:sub>
                            </m:sSub>
                            <m:r>
                              <a:rPr lang="ru-RU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ru-RU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крат 0,1</m:t>
                                </m:r>
                              </m:sub>
                            </m:sSub>
                          </m:e>
                        </m:d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∗1000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den>
                    </m:f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40.23−40,20</m:t>
                            </m:r>
                          </m:e>
                        </m:d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∗1000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/>
                  <a:t>=6м</a:t>
                </a:r>
              </a:p>
              <a:p>
                <a:r>
                  <a:rPr lang="ru-RU" sz="2800" dirty="0"/>
                  <a:t>Далее считаем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ru-RU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гор</m:t>
                        </m:r>
                      </m:sub>
                    </m:sSub>
                    <m:r>
                      <a:rPr lang="ru-RU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=20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м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221" y="1506689"/>
                <a:ext cx="8357599" cy="4856458"/>
              </a:xfrm>
              <a:prstGeom prst="rect">
                <a:avLst/>
              </a:prstGeom>
              <a:blipFill>
                <a:blip r:embed="rId3"/>
                <a:stretch>
                  <a:fillRect l="-1532" t="-1129" r="-2188" b="-7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D933A4-5A36-4F6E-A7B1-A58360CC2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90" y="1593271"/>
            <a:ext cx="3169401" cy="46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4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Проектные горизонтали 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/>
              <p:nvPr/>
            </p:nvSpPr>
            <p:spPr>
              <a:xfrm>
                <a:off x="4963886" y="1506689"/>
                <a:ext cx="7159934" cy="4771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За счет </a:t>
                </a:r>
                <a:r>
                  <a:rPr lang="ru-RU" sz="2800" b="1" dirty="0"/>
                  <a:t>поперечного уклона </a:t>
                </a:r>
                <a:r>
                  <a:rPr lang="ru-RU" sz="2800" dirty="0"/>
                  <a:t>проезжей части происходит отклонение (относительно оси) проектной горизонтали </a:t>
                </a:r>
                <a:r>
                  <a:rPr lang="ru-RU" sz="2800" b="1" dirty="0"/>
                  <a:t>у линии бортового камня </a:t>
                </a:r>
                <a:r>
                  <a:rPr lang="ru-RU" sz="2800" b="1" dirty="0" err="1"/>
                  <a:t>ln</a:t>
                </a:r>
                <a:r>
                  <a:rPr lang="ru-RU" sz="2800" dirty="0"/>
                  <a:t>, которое считаем по формуле:</a:t>
                </a:r>
              </a:p>
              <a:p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ru-RU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п</m:t>
                        </m:r>
                      </m:sub>
                    </m:sSub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ru-RU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В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п</m:t>
                            </m:r>
                          </m:sub>
                        </m:sSub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ru-RU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ru-RU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=12м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– ширина дороги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п</m:t>
                        </m:r>
                      </m:sub>
                    </m:sSub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поперечный уклон - </a:t>
                </a:r>
                <a:r>
                  <a:rPr lang="ru-RU" sz="2800" dirty="0"/>
                  <a:t>20 ‰</a:t>
                </a:r>
              </a:p>
              <a:p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продольный уклон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4F52BD-8D01-4CAE-9D17-315E1062B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886" y="1506689"/>
                <a:ext cx="7159934" cy="4771819"/>
              </a:xfrm>
              <a:prstGeom prst="rect">
                <a:avLst/>
              </a:prstGeom>
              <a:blipFill>
                <a:blip r:embed="rId3"/>
                <a:stretch>
                  <a:fillRect l="-1702" t="-1149" b="-2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6ABECD-2722-4EF9-811F-09A17F112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03" y="1766321"/>
            <a:ext cx="4706594" cy="460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5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803378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Проектные горизонтали 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4F52BD-8D01-4CAE-9D17-315E1062BF7A}"/>
              </a:ext>
            </a:extLst>
          </p:cNvPr>
          <p:cNvSpPr txBox="1"/>
          <p:nvPr/>
        </p:nvSpPr>
        <p:spPr>
          <a:xfrm>
            <a:off x="326572" y="1468274"/>
            <a:ext cx="4208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Соединяем точки в красные горизонтали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83C2E1-FD95-4D4A-B80E-8FE9621F4C13}"/>
              </a:ext>
            </a:extLst>
          </p:cNvPr>
          <p:cNvSpPr txBox="1"/>
          <p:nvPr/>
        </p:nvSpPr>
        <p:spPr>
          <a:xfrm>
            <a:off x="5315145" y="1468273"/>
            <a:ext cx="4208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Красные горизонтали на перекрёстках: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93E471-6AD8-4B64-9607-9C0826582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76" y="2422380"/>
            <a:ext cx="2661752" cy="419492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E56F010-6970-4815-9E70-8AEF57925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145" y="2681515"/>
            <a:ext cx="4714875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9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92359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dirty="0">
                <a:solidFill>
                  <a:srgbClr val="0D0D0D"/>
                </a:solidFill>
                <a:latin typeface="Inter"/>
              </a:rPr>
              <a:t>Список использованных печатных источников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83C2E1-FD95-4D4A-B80E-8FE9621F4C13}"/>
              </a:ext>
            </a:extLst>
          </p:cNvPr>
          <p:cNvSpPr txBox="1"/>
          <p:nvPr/>
        </p:nvSpPr>
        <p:spPr>
          <a:xfrm>
            <a:off x="405501" y="1006761"/>
            <a:ext cx="1041661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И.Н. Кузнецова И 62 Вертикальная планировка городских территорий: учебное пособие. – Омск: </a:t>
            </a:r>
            <a:r>
              <a:rPr lang="ru-RU" sz="2800" dirty="0" err="1"/>
              <a:t>СибАДИ</a:t>
            </a:r>
            <a:r>
              <a:rPr lang="ru-RU" sz="2800" dirty="0"/>
              <a:t>, 2011. – 98 с.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Леонтович В. В. Л47 Вертикальная планировка городских территорий: Учеб. пособие для студентов вузов по спец. «Городское строительство». — М.: </a:t>
            </a:r>
            <a:r>
              <a:rPr lang="ru-RU" sz="2800" dirty="0" err="1"/>
              <a:t>Высш</a:t>
            </a:r>
            <a:r>
              <a:rPr lang="ru-RU" sz="2800" dirty="0"/>
              <a:t>. </a:t>
            </a:r>
            <a:r>
              <a:rPr lang="ru-RU" sz="2800" dirty="0" err="1"/>
              <a:t>шк</a:t>
            </a:r>
            <a:r>
              <a:rPr lang="ru-RU" sz="2800" dirty="0"/>
              <a:t>., 1985.— 119 е., ил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"СП 34.13330.2021. Свод правил. Автомобильные дороги. СНиП 2.05.02-85*" (утв. и введен в действие Приказом Минстроя России от 09.02.2021 N 53/</a:t>
            </a:r>
            <a:r>
              <a:rPr lang="ru-RU" sz="2800" dirty="0" err="1"/>
              <a:t>пр</a:t>
            </a:r>
            <a:r>
              <a:rPr lang="ru-RU" sz="2800" dirty="0"/>
              <a:t>)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51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/>
              <a:t>В результате освоения материала студент должен: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/>
              <a:t>Знать алгоритм планировки территории </a:t>
            </a:r>
            <a:r>
              <a:rPr lang="ru-RU" sz="2800" b="1" dirty="0">
                <a:solidFill>
                  <a:srgbClr val="7030A0"/>
                </a:solidFill>
              </a:rPr>
              <a:t>методом</a:t>
            </a:r>
            <a:r>
              <a:rPr lang="ru-RU" sz="2800" dirty="0"/>
              <a:t> красных </a:t>
            </a:r>
            <a:r>
              <a:rPr lang="ru-RU" sz="2800" b="1" dirty="0">
                <a:solidFill>
                  <a:srgbClr val="7030A0"/>
                </a:solidFill>
              </a:rPr>
              <a:t>отметок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/>
              <a:t>Знать алгоритм планировки территории </a:t>
            </a:r>
            <a:r>
              <a:rPr lang="ru-RU" sz="2800" b="1" dirty="0">
                <a:solidFill>
                  <a:srgbClr val="7030A0"/>
                </a:solidFill>
              </a:rPr>
              <a:t>методом</a:t>
            </a:r>
            <a:r>
              <a:rPr lang="ru-RU" sz="2800" dirty="0"/>
              <a:t> красных </a:t>
            </a:r>
            <a:r>
              <a:rPr lang="ru-RU" sz="2800" b="1" dirty="0">
                <a:solidFill>
                  <a:srgbClr val="7030A0"/>
                </a:solidFill>
              </a:rPr>
              <a:t>горизонталей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/>
              <a:t>Пользоваться </a:t>
            </a:r>
            <a:r>
              <a:rPr lang="ru-RU" sz="2800" b="1" dirty="0">
                <a:solidFill>
                  <a:srgbClr val="7030A0"/>
                </a:solidFill>
              </a:rPr>
              <a:t>НПА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/>
              <a:t>Знать </a:t>
            </a:r>
            <a:r>
              <a:rPr lang="ru-RU" sz="2800" b="1" dirty="0">
                <a:solidFill>
                  <a:srgbClr val="7030A0"/>
                </a:solidFill>
              </a:rPr>
              <a:t>условные обозначения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7030A0"/>
              </a:solidFill>
            </a:endParaRPr>
          </a:p>
          <a:p>
            <a:pPr algn="l" fontAlgn="base"/>
            <a:r>
              <a:rPr lang="ru-RU" sz="2800" b="1" dirty="0">
                <a:solidFill>
                  <a:srgbClr val="7030A0"/>
                </a:solidFill>
              </a:rPr>
              <a:t>Закрепление</a:t>
            </a:r>
            <a:r>
              <a:rPr lang="ru-RU" sz="2800" dirty="0"/>
              <a:t> теоретического материала при прохождении темы 1.3, а именно: Планировка территории в проектных отметках , в проектных (красных) горизонталях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7030A0"/>
              </a:solidFill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12522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Цель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9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существующего рельефа: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определить характерные точки, а для этого – определить следующее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Отметки,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необходимо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входы в здание, трамвайные пути…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водоразделы и тальвеги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изменений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уклонов</a:t>
            </a:r>
          </a:p>
          <a:p>
            <a:pPr algn="l" fontAlgn="base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 уклонов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дальнейшего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нормативными требованиями</a:t>
            </a: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82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Намечаем характерные точки:</a:t>
            </a: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C3B7E0-FCC5-4D1F-8ECB-791C110A5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1174" y="1550186"/>
            <a:ext cx="7649651" cy="520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0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1234703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Для каждой характерной точки определяется черная отметка (отметка земли):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интерполяции, по выданному топоматериалу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CA303F0-E8C2-4BAB-95A7-2BB1FE575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38" y="2369976"/>
            <a:ext cx="5901931" cy="43481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/>
              <p:nvPr/>
            </p:nvSpPr>
            <p:spPr>
              <a:xfrm>
                <a:off x="5738327" y="2556588"/>
                <a:ext cx="5812971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ru-RU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ХТ1</m:t>
                          </m:r>
                        </m:sub>
                      </m:sSub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ru-RU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гн</m:t>
                          </m:r>
                        </m:sub>
                      </m:sSub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327" y="2556588"/>
                <a:ext cx="5812971" cy="6347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5D99BC2-9146-4F01-9A92-FF21860A2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018" y="3429000"/>
            <a:ext cx="4103137" cy="274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8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Определяем расстояние между ХТ и уклон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замеряется фактически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масштаба и записывается в метрах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Уклон рассчитывается по формуле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/>
              <p:nvPr/>
            </p:nvSpPr>
            <p:spPr>
              <a:xfrm>
                <a:off x="709126" y="3181739"/>
                <a:ext cx="9563878" cy="1574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×1000  </m:t>
                    </m:r>
                  </m:oMath>
                </a14:m>
                <a:r>
                  <a:rPr lang="ru-RU" sz="2800" dirty="0">
                    <a:sym typeface="Symbol" panose="05050102010706020507" pitchFamily="18" charset="2"/>
                  </a:rPr>
                  <a:t></a:t>
                </a:r>
                <a:r>
                  <a:rPr lang="ru-RU" sz="2800" dirty="0"/>
                  <a:t>‰</a:t>
                </a:r>
                <a:r>
                  <a:rPr lang="en-US" sz="2800" dirty="0"/>
                  <a:t> - </a:t>
                </a:r>
                <a:r>
                  <a:rPr lang="ru-RU" sz="2800" dirty="0"/>
                  <a:t>промилле</a:t>
                </a:r>
                <a:r>
                  <a:rPr lang="ru-RU" sz="2800" dirty="0">
                    <a:sym typeface="Symbol" panose="05050102010706020507" pitchFamily="18" charset="2"/>
                  </a:rPr>
                  <a:t></a:t>
                </a:r>
                <a:r>
                  <a:rPr lang="en-US" sz="2800" dirty="0"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ru-RU" sz="2800" dirty="0"/>
                  <a:t>1 </a:t>
                </a:r>
                <a:r>
                  <a:rPr lang="ru-RU" sz="2800" b="1" dirty="0"/>
                  <a:t>промилле</a:t>
                </a:r>
                <a:r>
                  <a:rPr lang="ru-RU" sz="2800" dirty="0"/>
                  <a:t> равен 1мм/1 м(1000мм) или 1‰=0,001мм/м или же 0,057 градуса.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26" y="3181739"/>
                <a:ext cx="9563878" cy="1574405"/>
              </a:xfrm>
              <a:prstGeom prst="rect">
                <a:avLst/>
              </a:prstGeom>
              <a:blipFill>
                <a:blip r:embed="rId3"/>
                <a:stretch>
                  <a:fillRect l="-1275" b="-10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969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Определяем расстояние между ХТ и уклон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/>
              <p:nvPr/>
            </p:nvSpPr>
            <p:spPr>
              <a:xfrm>
                <a:off x="405501" y="1623769"/>
                <a:ext cx="9563878" cy="739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×1000</m:t>
                    </m:r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64.86−51,40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620</m:t>
                        </m:r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∗1000=22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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‰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промилле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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D276DD-20B3-428F-B15D-FEB1FA270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01" y="1623769"/>
                <a:ext cx="9563878" cy="739754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854EA-00BE-4499-915D-184EA4CBF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88256"/>
            <a:ext cx="12192000" cy="420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6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Сравниваем с нормативными значениями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D276DD-20B3-428F-B15D-FEB1FA2704B3}"/>
              </a:ext>
            </a:extLst>
          </p:cNvPr>
          <p:cNvSpPr txBox="1"/>
          <p:nvPr/>
        </p:nvSpPr>
        <p:spPr>
          <a:xfrm>
            <a:off x="405501" y="1509296"/>
            <a:ext cx="107539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"СП 34.13330.2021. Свод правил. Автомобильные дороги. СНиП 2.05.02-85*" (утв. и введен в действие Приказом Минстроя России от 09.02.2021 N 53/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П.5.3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Продольный уклон</a:t>
            </a:r>
          </a:p>
          <a:p>
            <a:r>
              <a:rPr lang="ru-RU" sz="2800" dirty="0"/>
              <a:t>В целях обеспечения постоянства скорости и безопасности движения…в качестве основных параметров элементов плана и продольного профиля автомобильной дороги следует принимать: </a:t>
            </a:r>
          </a:p>
          <a:p>
            <a:r>
              <a:rPr lang="ru-RU" sz="2800" dirty="0"/>
              <a:t>…е) продольный уклон - не более 30 ‰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354FD98-FCEB-4A18-BCA2-54734099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19" y="4914900"/>
            <a:ext cx="8753475" cy="1943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1682D8-3B13-462E-AE13-60268A8D88F1}"/>
              </a:ext>
            </a:extLst>
          </p:cNvPr>
          <p:cNvSpPr txBox="1"/>
          <p:nvPr/>
        </p:nvSpPr>
        <p:spPr>
          <a:xfrm>
            <a:off x="9582539" y="5048726"/>
            <a:ext cx="2295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Изображение дороги </a:t>
            </a:r>
            <a:r>
              <a:rPr lang="en-US" dirty="0">
                <a:hlinkClick r:id="rId4"/>
              </a:rPr>
              <a:t>https://ru.freepik.com/free-photo/beautiful-road_1284054.htm?query=road#from_view=detail_alsolike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65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634789"/>
          </a:xfrm>
        </p:spPr>
        <p:txBody>
          <a:bodyPr>
            <a:noAutofit/>
          </a:bodyPr>
          <a:lstStyle/>
          <a:p>
            <a:pPr algn="l" fontAlgn="base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Сравниваем с нормативными значениями</a:t>
            </a:r>
          </a:p>
          <a:p>
            <a:pPr algn="l" fontAlgn="base"/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D276DD-20B3-428F-B15D-FEB1FA2704B3}"/>
              </a:ext>
            </a:extLst>
          </p:cNvPr>
          <p:cNvSpPr txBox="1"/>
          <p:nvPr/>
        </p:nvSpPr>
        <p:spPr>
          <a:xfrm>
            <a:off x="405500" y="1623769"/>
            <a:ext cx="107539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"СП 34.13330.2021. Свод правил. Автомобильные дороги. СНиП 2.05.02-85*" (утв. и введен в действие Приказом Минстроя России от 09.02.2021 N 53/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Поперечный уклон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нужен на этапе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расчёта проектных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горизонталей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F94EFE-506B-40E4-ADA4-01F9E35A4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180" y="2640404"/>
            <a:ext cx="7059290" cy="389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2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1172</Words>
  <Application>Microsoft Office PowerPoint</Application>
  <PresentationFormat>Широкоэкранный</PresentationFormat>
  <Paragraphs>160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Inter</vt:lpstr>
      <vt:lpstr>Times New Roman</vt:lpstr>
      <vt:lpstr>Тема Office</vt:lpstr>
      <vt:lpstr>Тема 1.4. Практическое занятие №2  Вертикальная планировка территории.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1.1 Документооборот по охране труда в строительстве </dc:title>
  <dc:creator>Professional</dc:creator>
  <cp:lastModifiedBy>Professional</cp:lastModifiedBy>
  <cp:revision>58</cp:revision>
  <dcterms:created xsi:type="dcterms:W3CDTF">2023-09-25T17:41:47Z</dcterms:created>
  <dcterms:modified xsi:type="dcterms:W3CDTF">2023-11-11T00:01:45Z</dcterms:modified>
</cp:coreProperties>
</file>