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8"/>
  </p:notesMasterIdLst>
  <p:sldIdLst>
    <p:sldId id="256" r:id="rId2"/>
    <p:sldId id="296" r:id="rId3"/>
    <p:sldId id="295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38" autoAdjust="0"/>
  </p:normalViewPr>
  <p:slideViewPr>
    <p:cSldViewPr>
      <p:cViewPr varScale="1">
        <p:scale>
          <a:sx n="82" d="100"/>
          <a:sy n="82" d="100"/>
        </p:scale>
        <p:origin x="-147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CF40BC-586C-4C07-99B7-7BDB6D2E7325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0332C3-FB39-4798-98BB-934DF10E0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287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Назовите известные вам произведения перечисленных классиков.</a:t>
            </a:r>
            <a:r>
              <a:rPr lang="ru-RU" baseline="0" dirty="0" smtClean="0"/>
              <a:t> Какую идею несут в себе эти произведения?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332C3-FB39-4798-98BB-934DF10E0EC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211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Назовите известные вам произведения перечисленных классиков.</a:t>
            </a:r>
            <a:r>
              <a:rPr lang="ru-RU" baseline="0" dirty="0" smtClean="0"/>
              <a:t> Что авторы хотят донести до читателя?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332C3-FB39-4798-98BB-934DF10E0EC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243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740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828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218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274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73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321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04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74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499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573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210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957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1" y="692696"/>
            <a:ext cx="829059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accent2">
                    <a:lumMod val="50000"/>
                  </a:schemeClr>
                </a:solidFill>
              </a:rPr>
              <a:t>Художественная культура </a:t>
            </a:r>
          </a:p>
          <a:p>
            <a:pPr algn="ctr"/>
            <a:r>
              <a:rPr lang="ru-RU" sz="5400" b="1" i="1" dirty="0" smtClean="0">
                <a:solidFill>
                  <a:schemeClr val="accent2">
                    <a:lumMod val="50000"/>
                  </a:schemeClr>
                </a:solidFill>
              </a:rPr>
              <a:t>России пореформенной эпохи: вера в высокую миссию русского народа</a:t>
            </a:r>
            <a:endParaRPr lang="ru-RU" sz="54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6730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3" y="620688"/>
            <a:ext cx="7128792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Объединение «Товарищество передвижных выставок»</a:t>
            </a:r>
          </a:p>
          <a:p>
            <a:r>
              <a:rPr lang="ru-RU" sz="4000" b="1" u="sng" dirty="0" smtClean="0"/>
              <a:t>Художники-передвижники:</a:t>
            </a:r>
          </a:p>
          <a:p>
            <a:endParaRPr lang="ru-RU" dirty="0"/>
          </a:p>
          <a:p>
            <a:r>
              <a:rPr lang="ru-RU" sz="2800" dirty="0" err="1" smtClean="0"/>
              <a:t>И.Н.Крамской</a:t>
            </a:r>
            <a:endParaRPr lang="ru-RU" sz="2800" dirty="0" smtClean="0"/>
          </a:p>
          <a:p>
            <a:r>
              <a:rPr lang="ru-RU" sz="2800" dirty="0" smtClean="0"/>
              <a:t>Н.Н. </a:t>
            </a:r>
            <a:r>
              <a:rPr lang="ru-RU" sz="2800" dirty="0" err="1" smtClean="0"/>
              <a:t>Ге</a:t>
            </a:r>
            <a:endParaRPr lang="ru-RU" sz="2800" dirty="0" smtClean="0"/>
          </a:p>
          <a:p>
            <a:r>
              <a:rPr lang="ru-RU" sz="2800" dirty="0" smtClean="0"/>
              <a:t>И.Е. Репин</a:t>
            </a:r>
          </a:p>
          <a:p>
            <a:r>
              <a:rPr lang="ru-RU" sz="2800" dirty="0" smtClean="0"/>
              <a:t>В.И. Суриков</a:t>
            </a:r>
          </a:p>
          <a:p>
            <a:r>
              <a:rPr lang="ru-RU" sz="2800" dirty="0" smtClean="0"/>
              <a:t>А.К. Саврасов</a:t>
            </a:r>
          </a:p>
          <a:p>
            <a:r>
              <a:rPr lang="ru-RU" sz="2800" dirty="0" smtClean="0"/>
              <a:t>И.И. Шишкин</a:t>
            </a:r>
          </a:p>
          <a:p>
            <a:r>
              <a:rPr lang="ru-RU" sz="2800" dirty="0" smtClean="0"/>
              <a:t>А.И. Куинджи</a:t>
            </a:r>
          </a:p>
          <a:p>
            <a:r>
              <a:rPr lang="ru-RU" sz="2800" dirty="0" smtClean="0"/>
              <a:t>И.И. Левитан</a:t>
            </a:r>
          </a:p>
          <a:p>
            <a:r>
              <a:rPr lang="ru-RU" sz="2800" dirty="0" smtClean="0"/>
              <a:t>В.Г. Перов и др.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67844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476672"/>
            <a:ext cx="24184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/>
              <a:t>Архитектура</a:t>
            </a:r>
            <a:endParaRPr lang="ru-RU" sz="28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999892"/>
            <a:ext cx="820891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Господство архитектурной эклектики – смешение мотивов европейского и древнерусского зодчества. Одна из разновидностей эклектики – «псевдорусский стиль» - направление, имитирующее архитектурные элементы древних изб с резными украшениями; наличие древнерусского узорочья.</a:t>
            </a:r>
          </a:p>
          <a:p>
            <a:endParaRPr lang="ru-RU" sz="2800" dirty="0"/>
          </a:p>
          <a:p>
            <a:r>
              <a:rPr lang="ru-RU" sz="2800" dirty="0" smtClean="0"/>
              <a:t>Например, церковь в Абрамцеве архитектора В.М. Васнецова, </a:t>
            </a:r>
            <a:r>
              <a:rPr lang="ru-RU" sz="2800" dirty="0"/>
              <a:t>В</a:t>
            </a:r>
            <a:r>
              <a:rPr lang="ru-RU" sz="2800" dirty="0" smtClean="0"/>
              <a:t>. Д. Поленова. Здание Исторического музея (архитекторы </a:t>
            </a:r>
            <a:r>
              <a:rPr lang="ru-RU" sz="2800" dirty="0" err="1" smtClean="0"/>
              <a:t>А.А.Семенов,В.О.Шервуд</a:t>
            </a:r>
            <a:r>
              <a:rPr lang="ru-RU" sz="2800" dirty="0" smtClean="0"/>
              <a:t>). Городской музей (проект </a:t>
            </a:r>
            <a:r>
              <a:rPr lang="ru-RU" sz="2800" dirty="0" err="1" smtClean="0"/>
              <a:t>Д.Н.Чигагова</a:t>
            </a:r>
            <a:r>
              <a:rPr lang="ru-RU" sz="2800" dirty="0" smtClean="0"/>
              <a:t>)</a:t>
            </a:r>
          </a:p>
          <a:p>
            <a:r>
              <a:rPr lang="ru-RU" sz="2800" dirty="0" smtClean="0"/>
              <a:t>Они построены в Москве в 80-90 гг. Х</a:t>
            </a:r>
            <a:r>
              <a:rPr lang="en-US" sz="2800" dirty="0" smtClean="0"/>
              <a:t>I</a:t>
            </a:r>
            <a:r>
              <a:rPr lang="ru-RU" sz="2800" dirty="0" smtClean="0"/>
              <a:t>Х</a:t>
            </a:r>
            <a:r>
              <a:rPr lang="en-US" sz="2800" dirty="0" smtClean="0"/>
              <a:t>  </a:t>
            </a:r>
            <a:r>
              <a:rPr lang="ru-RU" sz="2800" dirty="0" smtClean="0"/>
              <a:t>века.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046999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42" y="303404"/>
            <a:ext cx="4764890" cy="3176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79712" y="1166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Здание Исторического музея (архитекторы </a:t>
            </a:r>
            <a:r>
              <a:rPr lang="ru-RU" b="1" dirty="0" err="1"/>
              <a:t>А.А.Семенов,В.О.Шервуд</a:t>
            </a:r>
            <a:r>
              <a:rPr lang="ru-RU" b="1" dirty="0"/>
              <a:t>).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21262" y="2716750"/>
            <a:ext cx="41319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Городской музей (проект </a:t>
            </a:r>
            <a:r>
              <a:rPr lang="ru-RU" b="1" dirty="0" err="1"/>
              <a:t>Д.Н.Чигагова</a:t>
            </a:r>
            <a:r>
              <a:rPr lang="ru-RU" b="1" dirty="0"/>
              <a:t>)</a:t>
            </a:r>
          </a:p>
        </p:txBody>
      </p:sp>
      <p:pic>
        <p:nvPicPr>
          <p:cNvPr id="1028" name="Picture 4" descr="Картинки по запросу Городской музей (проект Д.Н.Чичагова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161" y="3212975"/>
            <a:ext cx="57150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2253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04664"/>
            <a:ext cx="8521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Храм Вознесения «На Крови» 1882 год в Санкт-Петербурге. Архитектор А.А. </a:t>
            </a:r>
            <a:r>
              <a:rPr lang="ru-RU" dirty="0" err="1"/>
              <a:t>П</a:t>
            </a:r>
            <a:r>
              <a:rPr lang="ru-RU" dirty="0" err="1" smtClean="0"/>
              <a:t>орланд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681" y="1196752"/>
            <a:ext cx="2857500" cy="422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9097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76672"/>
            <a:ext cx="57751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Храм Христа Спасителя в Москве . Автор проекта </a:t>
            </a:r>
            <a:r>
              <a:rPr lang="ru-RU" dirty="0" err="1" smtClean="0"/>
              <a:t>К.А.Тон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Картинки по запросу храм христа спасителя в москве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28" y="799836"/>
            <a:ext cx="5501407" cy="362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" y="4509120"/>
            <a:ext cx="8676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работе принимали участие выдающиеся художники и зодчие. Скульпторы </a:t>
            </a:r>
            <a:r>
              <a:rPr lang="ru-RU" dirty="0" err="1" smtClean="0"/>
              <a:t>Лугановский</a:t>
            </a:r>
            <a:r>
              <a:rPr lang="ru-RU" dirty="0" smtClean="0"/>
              <a:t>, Рамазанов, </a:t>
            </a:r>
            <a:r>
              <a:rPr lang="ru-RU" dirty="0" err="1" smtClean="0"/>
              <a:t>Клодт</a:t>
            </a:r>
            <a:r>
              <a:rPr lang="ru-RU" dirty="0" smtClean="0"/>
              <a:t>, Толстой. Художники </a:t>
            </a:r>
            <a:r>
              <a:rPr lang="ru-RU" dirty="0" err="1" smtClean="0"/>
              <a:t>А.И.Резанов</a:t>
            </a:r>
            <a:r>
              <a:rPr lang="ru-RU" dirty="0" smtClean="0"/>
              <a:t>, Даль, Крамской, Суриков, Верещагин и др.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20689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476672"/>
            <a:ext cx="18296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Скульптура</a:t>
            </a:r>
            <a:endParaRPr lang="ru-RU" sz="24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484784"/>
            <a:ext cx="80648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Памятник «Тысячелетию России» в Новгороде (1862 г), Богдану Хмельницкому в Киеве (1888) – скульптор </a:t>
            </a:r>
            <a:r>
              <a:rPr lang="ru-RU" dirty="0" err="1" smtClean="0"/>
              <a:t>М.О.Микешин</a:t>
            </a:r>
            <a:r>
              <a:rPr lang="ru-RU" dirty="0" smtClean="0"/>
              <a:t> (1835-1896)</a:t>
            </a:r>
          </a:p>
          <a:p>
            <a:endParaRPr lang="ru-RU" dirty="0"/>
          </a:p>
          <a:p>
            <a:r>
              <a:rPr lang="ru-RU" dirty="0" smtClean="0"/>
              <a:t>Скульптор А.М. Опекун (1838-1923): памятник А.С. Пушкину</a:t>
            </a:r>
          </a:p>
          <a:p>
            <a:r>
              <a:rPr lang="ru-RU" dirty="0" smtClean="0"/>
              <a:t>Александру </a:t>
            </a:r>
            <a:r>
              <a:rPr lang="en-US" dirty="0" smtClean="0"/>
              <a:t>II</a:t>
            </a:r>
            <a:r>
              <a:rPr lang="ru-RU" dirty="0" smtClean="0"/>
              <a:t> в Москве</a:t>
            </a:r>
          </a:p>
          <a:p>
            <a:r>
              <a:rPr lang="ru-RU" dirty="0" smtClean="0"/>
              <a:t>Лермонтову в Пятигорске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Скульптор </a:t>
            </a:r>
            <a:r>
              <a:rPr lang="ru-RU" dirty="0" err="1" smtClean="0"/>
              <a:t>М.М.Антокольский</a:t>
            </a:r>
            <a:r>
              <a:rPr lang="ru-RU" dirty="0" smtClean="0"/>
              <a:t> (1843 - 1902): «Христос», «Смерть Сократа», «Спиноза», «Иван Грозный» и др.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49600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692696"/>
            <a:ext cx="16157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Музыка</a:t>
            </a:r>
            <a:endParaRPr lang="ru-RU" sz="32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484784"/>
            <a:ext cx="792088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основе музыкальных классов Русского музыкального общества появились первые русские консерватории в Петербурге и в Москве. </a:t>
            </a:r>
          </a:p>
          <a:p>
            <a:r>
              <a:rPr lang="ru-RU" dirty="0" smtClean="0"/>
              <a:t>Бесплатная музыкальная школа в Петербурге, основанная </a:t>
            </a:r>
            <a:r>
              <a:rPr lang="ru-RU" dirty="0" err="1" smtClean="0"/>
              <a:t>М.А.Балакиревым</a:t>
            </a:r>
            <a:r>
              <a:rPr lang="ru-RU" dirty="0" smtClean="0"/>
              <a:t>. Им же основан кружок композиторов «Могучая кучка». В него входили Мусоргский, Кюи, Бородин, Римский –Корсаков. Балакирев и его ученики находились под сильным влиянием народнических идей. «</a:t>
            </a:r>
            <a:r>
              <a:rPr lang="ru-RU" dirty="0" err="1" smtClean="0"/>
              <a:t>Кучкинисты</a:t>
            </a:r>
            <a:r>
              <a:rPr lang="ru-RU" dirty="0" smtClean="0"/>
              <a:t>» считали, что путь русского композитора связан прежде всего с </a:t>
            </a:r>
            <a:r>
              <a:rPr lang="ru-RU" dirty="0" err="1" smtClean="0"/>
              <a:t>с</a:t>
            </a:r>
            <a:r>
              <a:rPr lang="ru-RU" dirty="0" smtClean="0"/>
              <a:t> претворением в музыке образа народа, его истории, его нравственных идеалов и духовных установок. Идейный вдохновитель: В.В. Стасов – критик, историк искусства. </a:t>
            </a:r>
          </a:p>
          <a:p>
            <a:r>
              <a:rPr lang="ru-RU" dirty="0" err="1" smtClean="0"/>
              <a:t>А.П.Бородин</a:t>
            </a:r>
            <a:r>
              <a:rPr lang="ru-RU" dirty="0" smtClean="0"/>
              <a:t>(1833-1887) – первая симфония, вторая симфония. Опера «Князь Игорь», завершенная Римским-Корсаковым и Глазуновым.</a:t>
            </a:r>
          </a:p>
          <a:p>
            <a:r>
              <a:rPr lang="ru-RU" dirty="0" err="1" smtClean="0"/>
              <a:t>М.П.Мусоргский</a:t>
            </a:r>
            <a:r>
              <a:rPr lang="ru-RU" dirty="0" smtClean="0"/>
              <a:t> – опера «Борис Годунов», «</a:t>
            </a:r>
            <a:r>
              <a:rPr lang="ru-RU" dirty="0" err="1" smtClean="0"/>
              <a:t>Хаванщина</a:t>
            </a:r>
            <a:r>
              <a:rPr lang="ru-RU" dirty="0" smtClean="0"/>
              <a:t>», фортепианный цикл «Картинки с выставки»</a:t>
            </a:r>
          </a:p>
          <a:p>
            <a:r>
              <a:rPr lang="ru-RU" dirty="0" err="1" smtClean="0"/>
              <a:t>Н.А.Римский</a:t>
            </a:r>
            <a:r>
              <a:rPr lang="ru-RU" dirty="0" smtClean="0"/>
              <a:t> –Корсаков – опера «</a:t>
            </a:r>
            <a:r>
              <a:rPr lang="ru-RU" dirty="0" err="1" smtClean="0"/>
              <a:t>Псковитянка</a:t>
            </a:r>
            <a:r>
              <a:rPr lang="ru-RU" dirty="0" smtClean="0"/>
              <a:t>», «Снегурочка», «Садко»</a:t>
            </a:r>
          </a:p>
          <a:p>
            <a:r>
              <a:rPr lang="ru-RU" dirty="0" err="1" smtClean="0"/>
              <a:t>П.И.Чайковский</a:t>
            </a:r>
            <a:r>
              <a:rPr lang="ru-RU" dirty="0" smtClean="0"/>
              <a:t> – балет «Лебединое озеро», «Ромео и Джульетта», цикл фортепианных пьес «Времена года», опера «Евгений Онегин», симфония №4 и многие другие.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6177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836712"/>
            <a:ext cx="7848872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Пореформенный период </a:t>
            </a:r>
            <a:r>
              <a:rPr lang="ru-RU" sz="2800" dirty="0" smtClean="0"/>
              <a:t>–  это период с точкой отсчета от 1861 года. Уникальный этап в развитии русской художественной культуры, характеризуемый народничеством.</a:t>
            </a:r>
          </a:p>
          <a:p>
            <a:endParaRPr lang="ru-RU" dirty="0"/>
          </a:p>
          <a:p>
            <a:r>
              <a:rPr lang="ru-RU" sz="2800" b="1" i="1" dirty="0" smtClean="0"/>
              <a:t>Народничество</a:t>
            </a:r>
            <a:r>
              <a:rPr lang="ru-RU" sz="2800" dirty="0" smtClean="0"/>
              <a:t> – влиятельное общественное течение второй половины Х</a:t>
            </a:r>
            <a:r>
              <a:rPr lang="en-US" sz="2800" dirty="0" smtClean="0"/>
              <a:t>I</a:t>
            </a:r>
            <a:r>
              <a:rPr lang="ru-RU" sz="2800" dirty="0" smtClean="0"/>
              <a:t>Х века, распространенное в среде художественной интеллигенции и идеология образа мыслей. </a:t>
            </a:r>
          </a:p>
          <a:p>
            <a:endParaRPr lang="ru-RU" dirty="0"/>
          </a:p>
          <a:p>
            <a:pPr algn="r"/>
            <a:r>
              <a:rPr lang="ru-RU" sz="3600" b="1" i="1" dirty="0" smtClean="0">
                <a:solidFill>
                  <a:srgbClr val="002060"/>
                </a:solidFill>
              </a:rPr>
              <a:t>«Хождение в народ»</a:t>
            </a:r>
            <a:endParaRPr lang="ru-RU" sz="3600" dirty="0">
              <a:solidFill>
                <a:srgbClr val="002060"/>
              </a:solidFill>
            </a:endParaRPr>
          </a:p>
          <a:p>
            <a:pPr algn="r"/>
            <a:r>
              <a:rPr lang="ru-RU" sz="3600" dirty="0" err="1" smtClean="0">
                <a:solidFill>
                  <a:srgbClr val="002060"/>
                </a:solidFill>
              </a:rPr>
              <a:t>М.А.Бакунин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951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>Отличительные черты народничества: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Идеализация крестьянства;</a:t>
            </a:r>
          </a:p>
          <a:p>
            <a:r>
              <a:rPr lang="ru-RU" dirty="0" smtClean="0"/>
              <a:t>Сочувствие нищим и бесправным слоям населения;</a:t>
            </a:r>
          </a:p>
          <a:p>
            <a:r>
              <a:rPr lang="ru-RU" dirty="0" smtClean="0"/>
              <a:t>Неприятие западно-европейского буржуазного пути развития;</a:t>
            </a:r>
          </a:p>
          <a:p>
            <a:r>
              <a:rPr lang="ru-RU" dirty="0" smtClean="0"/>
              <a:t>Вера в «собственную стать» России.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2552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esign-kmv.ru/wp-content/gallery/kramskoi/18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758"/>
            <a:ext cx="4749473" cy="6839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70153" y="764704"/>
            <a:ext cx="3528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Николай Алексеевич Некрасов (1821-1877)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8064" y="2348880"/>
            <a:ext cx="36882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Признанный лидер народнической поэзии, «печальник горя народного»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170153" y="5399715"/>
            <a:ext cx="37444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Крамской И.Н.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Портрет поэта </a:t>
            </a:r>
            <a:r>
              <a:rPr lang="ru-RU" sz="2400" b="1" dirty="0" err="1" smtClean="0">
                <a:solidFill>
                  <a:srgbClr val="002060"/>
                </a:solidFill>
              </a:rPr>
              <a:t>А.Н.Некрасова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801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418503"/>
            <a:ext cx="66546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Расцвет классической литературы пореформенной эпохи связан с жанром романа, с произведениями И. С. Тургенева, И.А. Гончарова, Ф. М. Достоевского, Л .Н. Толстого 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3212976"/>
            <a:ext cx="801155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i="1" dirty="0" smtClean="0">
                <a:solidFill>
                  <a:srgbClr val="002060"/>
                </a:solidFill>
              </a:rPr>
              <a:t>«Творят жизнь люди веры. Это те, которые называются мечтателями, утопистами, юродивыми, - они же пророки, истинно лучшие люди и вожди человечества»  </a:t>
            </a:r>
          </a:p>
          <a:p>
            <a:pPr algn="r"/>
            <a:endParaRPr lang="ru-RU" sz="3200" b="1" dirty="0" smtClean="0">
              <a:solidFill>
                <a:srgbClr val="002060"/>
              </a:solidFill>
            </a:endParaRPr>
          </a:p>
          <a:p>
            <a:pPr algn="r"/>
            <a:r>
              <a:rPr lang="ru-RU" sz="3200" dirty="0" smtClean="0">
                <a:solidFill>
                  <a:srgbClr val="002060"/>
                </a:solidFill>
              </a:rPr>
              <a:t>В.С. Соловьев о Ф.М. Достоевском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620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urgenev by Rep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1" y="332656"/>
            <a:ext cx="3819301" cy="498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9787" y="5445224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И. С. Тургенев. Портрет работы И. Е. </a:t>
            </a:r>
            <a:r>
              <a:rPr lang="ru-RU" sz="2400" b="1" dirty="0" smtClean="0">
                <a:solidFill>
                  <a:srgbClr val="002060"/>
                </a:solidFill>
              </a:rPr>
              <a:t>Репина, 1874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2052" name="Picture 4" descr="http://literatura5.narod.ru/goncharof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2656"/>
            <a:ext cx="4153489" cy="498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12039" y="558924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Портрет </a:t>
            </a:r>
            <a:r>
              <a:rPr lang="ru-RU" sz="2400" b="1" dirty="0" err="1">
                <a:solidFill>
                  <a:srgbClr val="002060"/>
                </a:solidFill>
              </a:rPr>
              <a:t>И.А.Гончарова</a:t>
            </a:r>
            <a:r>
              <a:rPr lang="ru-RU" sz="2400" b="1" dirty="0">
                <a:solidFill>
                  <a:srgbClr val="002060"/>
                </a:solidFill>
              </a:rPr>
              <a:t>,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5988651"/>
            <a:ext cx="39905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р</a:t>
            </a:r>
            <a:r>
              <a:rPr lang="ru-RU" sz="2400" b="1" dirty="0" smtClean="0">
                <a:solidFill>
                  <a:srgbClr val="002060"/>
                </a:solidFill>
              </a:rPr>
              <a:t>абота </a:t>
            </a:r>
            <a:r>
              <a:rPr lang="ru-RU" sz="2400" b="1" dirty="0" err="1" smtClean="0">
                <a:solidFill>
                  <a:srgbClr val="002060"/>
                </a:solidFill>
              </a:rPr>
              <a:t>И.Н.Крамского</a:t>
            </a:r>
            <a:r>
              <a:rPr lang="ru-RU" sz="2400" b="1" dirty="0" smtClean="0">
                <a:solidFill>
                  <a:srgbClr val="002060"/>
                </a:solidFill>
              </a:rPr>
              <a:t>, 1874 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621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Vasily Perov - Портрет Ф.М.Достоевского - Google Art Projec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4032448" cy="504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565788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Василий Перов. Портрет писателя Фёдора Михайловича Достоевского. 1872.</a:t>
            </a:r>
          </a:p>
        </p:txBody>
      </p:sp>
      <p:pic>
        <p:nvPicPr>
          <p:cNvPr id="3076" name="Picture 4" descr="http://hallenna.narod.ru/tolstoy_p_187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357" y="476672"/>
            <a:ext cx="3944671" cy="504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879357" y="5687958"/>
            <a:ext cx="37970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Портрет </a:t>
            </a:r>
            <a:r>
              <a:rPr lang="ru-RU" sz="2400" b="1" dirty="0" err="1">
                <a:solidFill>
                  <a:srgbClr val="002060"/>
                </a:solidFill>
              </a:rPr>
              <a:t>Л.Н.Толстого</a:t>
            </a:r>
            <a:r>
              <a:rPr lang="ru-RU" sz="2400" b="1" dirty="0">
                <a:solidFill>
                  <a:srgbClr val="002060"/>
                </a:solidFill>
              </a:rPr>
              <a:t>, Крамской И.Н. </a:t>
            </a:r>
            <a:r>
              <a:rPr lang="ru-RU" sz="2400" b="1" dirty="0" smtClean="0">
                <a:solidFill>
                  <a:srgbClr val="002060"/>
                </a:solidFill>
              </a:rPr>
              <a:t>1873 </a:t>
            </a:r>
            <a:r>
              <a:rPr lang="ru-RU" sz="2400" b="1" dirty="0">
                <a:solidFill>
                  <a:srgbClr val="002060"/>
                </a:solidFill>
              </a:rPr>
              <a:t>г.</a:t>
            </a:r>
          </a:p>
        </p:txBody>
      </p:sp>
    </p:spTree>
    <p:extLst>
      <p:ext uri="{BB962C8B-B14F-4D97-AF65-F5344CB8AC3E}">
        <p14:creationId xmlns:p14="http://schemas.microsoft.com/office/powerpoint/2010/main" val="362115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764704"/>
            <a:ext cx="75608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По богатству литературной жизни во второй половине </a:t>
            </a:r>
            <a:r>
              <a:rPr lang="en-US" sz="3600" dirty="0" smtClean="0"/>
              <a:t>XIX</a:t>
            </a:r>
            <a:r>
              <a:rPr lang="ru-RU" sz="3600" dirty="0" smtClean="0"/>
              <a:t> века Россия не знала равных: драматургия А.Н. Островского, проза Н. С. Лескова, сатирические шедевры М. Е. Салтыкова-Щедрина. Позднее Г. И. Успенский, М. Горький, И.А. Бунин, А.И. Куприн, А. П. Чехов и другие.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18581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6093" y="302359"/>
            <a:ext cx="849694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Изобразительное искусство </a:t>
            </a:r>
            <a:r>
              <a:rPr lang="ru-RU" sz="2800" dirty="0" smtClean="0"/>
              <a:t>непосредственно связано с общественной жизнью, влияло на нее, являясь проводником важных политических идей и нравственных установок.</a:t>
            </a:r>
          </a:p>
          <a:p>
            <a:endParaRPr lang="ru-RU" sz="2800" dirty="0" smtClean="0"/>
          </a:p>
          <a:p>
            <a:r>
              <a:rPr lang="ru-RU" sz="2800" dirty="0" smtClean="0"/>
              <a:t>Во второй половине </a:t>
            </a:r>
            <a:r>
              <a:rPr lang="en-US" sz="2800" dirty="0" smtClean="0"/>
              <a:t>XI</a:t>
            </a:r>
            <a:r>
              <a:rPr lang="ru-RU" sz="2800" dirty="0" smtClean="0"/>
              <a:t>Х века развивается </a:t>
            </a:r>
            <a:r>
              <a:rPr lang="ru-RU" sz="2800" b="1" i="1" dirty="0" smtClean="0"/>
              <a:t>классическая реалистическая живопись</a:t>
            </a:r>
            <a:r>
              <a:rPr lang="ru-RU" sz="2800" dirty="0" smtClean="0"/>
              <a:t>, </a:t>
            </a:r>
            <a:r>
              <a:rPr lang="ru-RU" sz="2800" u="sng" dirty="0" smtClean="0"/>
              <a:t>обладающая характерными чертами:</a:t>
            </a:r>
          </a:p>
          <a:p>
            <a:r>
              <a:rPr lang="ru-RU" sz="2800" dirty="0" smtClean="0"/>
              <a:t>-эстетический момент в картине не является главным;</a:t>
            </a:r>
          </a:p>
          <a:p>
            <a:r>
              <a:rPr lang="ru-RU" sz="2800" dirty="0" smtClean="0"/>
              <a:t>-важно правдиво запечатлеть на холсте мир бедности, бесправия, нищеты, критически взглянуть на традиционную народную жизнь;</a:t>
            </a:r>
          </a:p>
          <a:p>
            <a:r>
              <a:rPr lang="ru-RU" sz="2800" dirty="0" smtClean="0"/>
              <a:t>-глубоко выразить чувство и переживания разных сословий;</a:t>
            </a:r>
          </a:p>
          <a:p>
            <a:r>
              <a:rPr lang="ru-RU" sz="2800" dirty="0" smtClean="0"/>
              <a:t>-неприятие общественных порядков.</a:t>
            </a:r>
          </a:p>
        </p:txBody>
      </p:sp>
    </p:spTree>
    <p:extLst>
      <p:ext uri="{BB962C8B-B14F-4D97-AF65-F5344CB8AC3E}">
        <p14:creationId xmlns:p14="http://schemas.microsoft.com/office/powerpoint/2010/main" val="6558048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497</TotalTime>
  <Words>828</Words>
  <Application>Microsoft Office PowerPoint</Application>
  <PresentationFormat>Экран (4:3)</PresentationFormat>
  <Paragraphs>76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Отличительные черты народничества: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Максим</dc:creator>
  <cp:lastModifiedBy>Учитель</cp:lastModifiedBy>
  <cp:revision>17</cp:revision>
  <dcterms:created xsi:type="dcterms:W3CDTF">2018-01-26T05:20:10Z</dcterms:created>
  <dcterms:modified xsi:type="dcterms:W3CDTF">2023-11-12T22:54:31Z</dcterms:modified>
</cp:coreProperties>
</file>