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300" r:id="rId3"/>
    <p:sldId id="302" r:id="rId4"/>
    <p:sldId id="301" r:id="rId5"/>
    <p:sldId id="303" r:id="rId6"/>
    <p:sldId id="304" r:id="rId7"/>
    <p:sldId id="297" r:id="rId8"/>
    <p:sldId id="292" r:id="rId9"/>
    <p:sldId id="296" r:id="rId10"/>
    <p:sldId id="306" r:id="rId11"/>
    <p:sldId id="299" r:id="rId12"/>
    <p:sldId id="293" r:id="rId13"/>
    <p:sldId id="305" r:id="rId14"/>
    <p:sldId id="294" r:id="rId15"/>
    <p:sldId id="307" r:id="rId16"/>
    <p:sldId id="308" r:id="rId17"/>
    <p:sldId id="268" r:id="rId18"/>
    <p:sldId id="309" r:id="rId19"/>
    <p:sldId id="269" r:id="rId20"/>
    <p:sldId id="311" r:id="rId21"/>
    <p:sldId id="310" r:id="rId22"/>
    <p:sldId id="312" r:id="rId23"/>
    <p:sldId id="271" r:id="rId24"/>
    <p:sldId id="272" r:id="rId25"/>
    <p:sldId id="273" r:id="rId26"/>
    <p:sldId id="313" r:id="rId27"/>
    <p:sldId id="274" r:id="rId28"/>
    <p:sldId id="314" r:id="rId29"/>
    <p:sldId id="275" r:id="rId30"/>
    <p:sldId id="276" r:id="rId31"/>
    <p:sldId id="315" r:id="rId32"/>
    <p:sldId id="316" r:id="rId33"/>
    <p:sldId id="319" r:id="rId34"/>
    <p:sldId id="277" r:id="rId35"/>
    <p:sldId id="317" r:id="rId36"/>
    <p:sldId id="279" r:id="rId37"/>
    <p:sldId id="283" r:id="rId38"/>
    <p:sldId id="318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C08B-8ECB-44F9-A829-714D0CD50987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39AD-E156-4FAA-AA3C-96AE3FEFE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915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C08B-8ECB-44F9-A829-714D0CD50987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39AD-E156-4FAA-AA3C-96AE3FEFE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751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C08B-8ECB-44F9-A829-714D0CD50987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39AD-E156-4FAA-AA3C-96AE3FEFE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340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C08B-8ECB-44F9-A829-714D0CD50987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39AD-E156-4FAA-AA3C-96AE3FEFE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169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C08B-8ECB-44F9-A829-714D0CD50987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39AD-E156-4FAA-AA3C-96AE3FEFE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539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C08B-8ECB-44F9-A829-714D0CD50987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39AD-E156-4FAA-AA3C-96AE3FEFE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202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C08B-8ECB-44F9-A829-714D0CD50987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39AD-E156-4FAA-AA3C-96AE3FEFE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989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C08B-8ECB-44F9-A829-714D0CD50987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39AD-E156-4FAA-AA3C-96AE3FEFE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092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C08B-8ECB-44F9-A829-714D0CD50987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39AD-E156-4FAA-AA3C-96AE3FEFE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363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C08B-8ECB-44F9-A829-714D0CD50987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39AD-E156-4FAA-AA3C-96AE3FEFE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405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C08B-8ECB-44F9-A829-714D0CD50987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39AD-E156-4FAA-AA3C-96AE3FEFE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605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4C08B-8ECB-44F9-A829-714D0CD50987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239AD-E156-4FAA-AA3C-96AE3FEFE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599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depositphotos_3428570-stock-illustration-palms-backgr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2" y="70651"/>
            <a:ext cx="8988301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224135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МБУДО Дорогобужский ДДТ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484783"/>
            <a:ext cx="8062664" cy="5112567"/>
          </a:xfrm>
        </p:spPr>
        <p:txBody>
          <a:bodyPr>
            <a:normAutofit/>
          </a:bodyPr>
          <a:lstStyle/>
          <a:p>
            <a:endParaRPr lang="ru-RU" sz="4800" b="1" dirty="0">
              <a:solidFill>
                <a:srgbClr val="002060"/>
              </a:solidFill>
              <a:ea typeface="Cambria Math" pitchFamily="18" charset="0"/>
            </a:endParaRPr>
          </a:p>
          <a:p>
            <a:r>
              <a:rPr lang="ru-RU" sz="4800" b="1" i="1" dirty="0">
                <a:solidFill>
                  <a:srgbClr val="002060"/>
                </a:solidFill>
                <a:ea typeface="Cambria Math" pitchFamily="18" charset="0"/>
              </a:rPr>
              <a:t>«РОЛЬ КОНСУЛЬТИРОВАНИЯ </a:t>
            </a:r>
          </a:p>
          <a:p>
            <a:r>
              <a:rPr lang="ru-RU" sz="4800" b="1" i="1" dirty="0">
                <a:solidFill>
                  <a:srgbClr val="002060"/>
                </a:solidFill>
                <a:ea typeface="Cambria Math" pitchFamily="18" charset="0"/>
              </a:rPr>
              <a:t>В РАЗРЕШЕНИИ </a:t>
            </a:r>
          </a:p>
          <a:p>
            <a:r>
              <a:rPr lang="ru-RU" sz="4800" b="1" i="1" dirty="0">
                <a:solidFill>
                  <a:srgbClr val="002060"/>
                </a:solidFill>
                <a:ea typeface="Cambria Math" pitchFamily="18" charset="0"/>
              </a:rPr>
              <a:t>КОНФЛИКТА»</a:t>
            </a:r>
            <a:r>
              <a:rPr lang="ru-RU" sz="1100" b="1" i="1" dirty="0">
                <a:solidFill>
                  <a:srgbClr val="002060"/>
                </a:solidFill>
                <a:ea typeface="Cambria Math" pitchFamily="18" charset="0"/>
              </a:rPr>
              <a:t> </a:t>
            </a:r>
          </a:p>
          <a:p>
            <a:pPr algn="l">
              <a:spcBef>
                <a:spcPts val="0"/>
              </a:spcBef>
            </a:pPr>
            <a:r>
              <a:rPr lang="ru-RU" sz="3600" b="1" i="1" dirty="0">
                <a:solidFill>
                  <a:srgbClr val="002060"/>
                </a:solidFill>
                <a:ea typeface="Cambria Math" pitchFamily="18" charset="0"/>
              </a:rPr>
              <a:t>педагог – психолог: </a:t>
            </a:r>
          </a:p>
          <a:p>
            <a:pPr algn="l">
              <a:spcBef>
                <a:spcPts val="0"/>
              </a:spcBef>
            </a:pPr>
            <a:r>
              <a:rPr lang="ru-RU" sz="3600" b="1" i="1" dirty="0">
                <a:solidFill>
                  <a:srgbClr val="002060"/>
                </a:solidFill>
                <a:ea typeface="Cambria Math" pitchFamily="18" charset="0"/>
              </a:rPr>
              <a:t>Людмила Смольянинова</a:t>
            </a:r>
          </a:p>
          <a:p>
            <a:pPr>
              <a:spcBef>
                <a:spcPts val="0"/>
              </a:spcBef>
            </a:pPr>
            <a:r>
              <a:rPr lang="ru-RU" sz="3600" b="1" i="1" dirty="0">
                <a:solidFill>
                  <a:srgbClr val="002060"/>
                </a:solidFill>
                <a:ea typeface="Cambria Math" pitchFamily="18" charset="0"/>
              </a:rPr>
              <a:t>2022 г.</a:t>
            </a:r>
          </a:p>
          <a:p>
            <a:endParaRPr lang="ru-RU" sz="4800" b="1" i="1" dirty="0">
              <a:solidFill>
                <a:srgbClr val="002060"/>
              </a:solidFill>
              <a:ea typeface="Cambria Math" pitchFamily="18" charset="0"/>
            </a:endParaRPr>
          </a:p>
          <a:p>
            <a:endParaRPr lang="ru-RU" sz="4800" b="1" i="1" dirty="0">
              <a:solidFill>
                <a:srgbClr val="002060"/>
              </a:solidFill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4403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3" y="484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280920" cy="5976664"/>
          </a:xfrm>
        </p:spPr>
        <p:txBody>
          <a:bodyPr>
            <a:normAutofit/>
          </a:bodyPr>
          <a:lstStyle/>
          <a:p>
            <a:pPr lvl="0" algn="l"/>
            <a:r>
              <a:rPr lang="ru-RU" sz="3000" b="1" u="sng" dirty="0">
                <a:solidFill>
                  <a:srgbClr val="002060"/>
                </a:solidFill>
              </a:rPr>
              <a:t>Оно может явиться основным методом для разрешения проблемы, </a:t>
            </a:r>
            <a:r>
              <a:rPr lang="ru-RU" sz="3000" b="1" dirty="0">
                <a:solidFill>
                  <a:srgbClr val="002060"/>
                </a:solidFill>
              </a:rPr>
              <a:t>если: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- вторая сторона недоступна;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- вторая сторона представляет опасность;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- клиент категорически не хочет привлекать вторую сторону;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- клиент явно не готов к совместной со второй стороной работе (эмоционально заряжен, растерян, напуган или по другим причинам).</a:t>
            </a:r>
          </a:p>
          <a:p>
            <a:pPr lvl="0" algn="l"/>
            <a:endParaRPr lang="ru-RU" sz="3000" b="1" dirty="0">
              <a:solidFill>
                <a:srgbClr val="002060"/>
              </a:solidFill>
            </a:endParaRPr>
          </a:p>
          <a:p>
            <a:pPr lvl="0" algn="l"/>
            <a:endParaRPr lang="ru-RU" sz="3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12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3" y="484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424936" cy="6669360"/>
          </a:xfrm>
        </p:spPr>
        <p:txBody>
          <a:bodyPr>
            <a:noAutofit/>
          </a:bodyPr>
          <a:lstStyle/>
          <a:p>
            <a:pPr lvl="0" algn="l"/>
            <a:r>
              <a:rPr lang="ru-RU" b="1" dirty="0">
                <a:solidFill>
                  <a:srgbClr val="002060"/>
                </a:solidFill>
              </a:rPr>
              <a:t>Специалист КК - нейтральный советчик. </a:t>
            </a:r>
          </a:p>
          <a:p>
            <a:pPr lvl="0" algn="l"/>
            <a:r>
              <a:rPr lang="ru-RU" b="1" dirty="0">
                <a:solidFill>
                  <a:srgbClr val="002060"/>
                </a:solidFill>
              </a:rPr>
              <a:t>Он выслушивает клиента, задает дополнительные вопросы и в конце беседы, основываясь на профессиональных знаниях, опыте и интуиции, даёт рекомендации или направляет к другому специалисту.</a:t>
            </a:r>
          </a:p>
          <a:p>
            <a:pPr lvl="0" algn="l"/>
            <a:r>
              <a:rPr lang="ru-RU" b="1" dirty="0">
                <a:solidFill>
                  <a:srgbClr val="002060"/>
                </a:solidFill>
              </a:rPr>
              <a:t>Нередко клиенты с </a:t>
            </a:r>
            <a:r>
              <a:rPr lang="ru-RU" b="1" dirty="0" err="1">
                <a:solidFill>
                  <a:srgbClr val="002060"/>
                </a:solidFill>
              </a:rPr>
              <a:t>конфликтологического</a:t>
            </a:r>
            <a:r>
              <a:rPr lang="ru-RU" b="1" dirty="0">
                <a:solidFill>
                  <a:srgbClr val="002060"/>
                </a:solidFill>
              </a:rPr>
              <a:t> консультирования направляются специалистом  на психологическое или психотерапию, на юридическое консультирование.</a:t>
            </a:r>
          </a:p>
          <a:p>
            <a:pPr lvl="0" algn="l"/>
            <a:endParaRPr lang="ru-RU" sz="35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557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3" y="484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424936" cy="6669360"/>
          </a:xfrm>
        </p:spPr>
        <p:txBody>
          <a:bodyPr>
            <a:noAutofit/>
          </a:bodyPr>
          <a:lstStyle/>
          <a:p>
            <a:pPr lvl="0" algn="l"/>
            <a:r>
              <a:rPr lang="ru-RU" sz="3500" b="1" dirty="0">
                <a:solidFill>
                  <a:srgbClr val="002060"/>
                </a:solidFill>
              </a:rPr>
              <a:t>КК  в отличие от психологического консультирования и психотерапии не рассчитано на глубинный </a:t>
            </a:r>
            <a:r>
              <a:rPr lang="ru-RU" sz="3500" b="1">
                <a:solidFill>
                  <a:srgbClr val="002060"/>
                </a:solidFill>
              </a:rPr>
              <a:t>личностный анализ.</a:t>
            </a:r>
            <a:endParaRPr lang="ru-RU" sz="3500" dirty="0">
              <a:solidFill>
                <a:srgbClr val="002060"/>
              </a:solidFill>
            </a:endParaRPr>
          </a:p>
        </p:txBody>
      </p:sp>
      <p:sp>
        <p:nvSpPr>
          <p:cNvPr id="2" name="AutoShape 2" descr="https://shkolazhizni.ru/img/content/i157/157098_o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shkolazhizni.ru/img/content/i157/157098_or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5" y="2693609"/>
            <a:ext cx="5950039" cy="3968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07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3" y="484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424936" cy="6669360"/>
          </a:xfrm>
        </p:spPr>
        <p:txBody>
          <a:bodyPr>
            <a:noAutofit/>
          </a:bodyPr>
          <a:lstStyle/>
          <a:p>
            <a:pPr lvl="0"/>
            <a:r>
              <a:rPr lang="ru-RU" sz="3000" b="1" u="sng" dirty="0">
                <a:solidFill>
                  <a:srgbClr val="002060"/>
                </a:solidFill>
              </a:rPr>
              <a:t>В идеальном варианте специалист поможет клиенту</a:t>
            </a:r>
            <a:r>
              <a:rPr lang="ru-RU" sz="2800" b="1" u="sng" dirty="0">
                <a:solidFill>
                  <a:srgbClr val="002060"/>
                </a:solidFill>
              </a:rPr>
              <a:t>:</a:t>
            </a:r>
          </a:p>
          <a:p>
            <a:pPr marL="457200" lvl="0" indent="-457200" algn="l">
              <a:buFont typeface="Wingdings" pitchFamily="2" charset="2"/>
              <a:buChar char="v"/>
            </a:pPr>
            <a:r>
              <a:rPr lang="ru-RU" sz="2800" b="1" dirty="0">
                <a:solidFill>
                  <a:srgbClr val="002060"/>
                </a:solidFill>
              </a:rPr>
              <a:t> снять эмоциональное напряжение;</a:t>
            </a:r>
          </a:p>
          <a:p>
            <a:pPr marL="457200" lvl="0" indent="-457200" algn="l">
              <a:buFont typeface="Wingdings" pitchFamily="2" charset="2"/>
              <a:buChar char="v"/>
            </a:pPr>
            <a:r>
              <a:rPr lang="ru-RU" sz="2800" b="1" dirty="0">
                <a:solidFill>
                  <a:srgbClr val="002060"/>
                </a:solidFill>
              </a:rPr>
              <a:t>проанализировать вместе с посетителем сложившуюся ситуацию;</a:t>
            </a:r>
          </a:p>
          <a:p>
            <a:pPr marL="457200" lvl="0" indent="-457200" algn="l">
              <a:buFont typeface="Wingdings" pitchFamily="2" charset="2"/>
              <a:buChar char="v"/>
            </a:pPr>
            <a:r>
              <a:rPr lang="ru-RU" sz="2800" b="1" dirty="0">
                <a:solidFill>
                  <a:srgbClr val="002060"/>
                </a:solidFill>
              </a:rPr>
              <a:t> оказать помощь в понимании сущности проблемы; </a:t>
            </a:r>
          </a:p>
          <a:p>
            <a:pPr marL="457200" lvl="0" indent="-457200" algn="l">
              <a:buFont typeface="Wingdings" pitchFamily="2" charset="2"/>
              <a:buChar char="v"/>
            </a:pPr>
            <a:r>
              <a:rPr lang="ru-RU" sz="2800" b="1" dirty="0">
                <a:solidFill>
                  <a:srgbClr val="002060"/>
                </a:solidFill>
              </a:rPr>
              <a:t>если потребуется, помочь клиенту в </a:t>
            </a:r>
            <a:r>
              <a:rPr lang="ru-RU" sz="2800" b="1" dirty="0" err="1">
                <a:solidFill>
                  <a:srgbClr val="002060"/>
                </a:solidFill>
              </a:rPr>
              <a:t>самопереориентации</a:t>
            </a:r>
            <a:r>
              <a:rPr lang="ru-RU" sz="2800" b="1" dirty="0">
                <a:solidFill>
                  <a:srgbClr val="002060"/>
                </a:solidFill>
              </a:rPr>
              <a:t> позиции</a:t>
            </a:r>
          </a:p>
          <a:p>
            <a:pPr marL="457200" lvl="0" indent="-457200" algn="l">
              <a:buFont typeface="Wingdings" pitchFamily="2" charset="2"/>
              <a:buChar char="v"/>
            </a:pPr>
            <a:r>
              <a:rPr lang="ru-RU" sz="2800" b="1" dirty="0">
                <a:solidFill>
                  <a:srgbClr val="002060"/>
                </a:solidFill>
              </a:rPr>
              <a:t> помощь в выработке путей решения проблемы и проверке их на реальность</a:t>
            </a:r>
          </a:p>
          <a:p>
            <a:pPr marL="457200" lvl="0" indent="-457200" algn="l">
              <a:buFont typeface="Wingdings" pitchFamily="2" charset="2"/>
              <a:buChar char="v"/>
            </a:pPr>
            <a:r>
              <a:rPr lang="ru-RU" sz="2800" b="1" dirty="0">
                <a:solidFill>
                  <a:srgbClr val="002060"/>
                </a:solidFill>
              </a:rPr>
              <a:t>при необходимости,  перенаправить к другим специалистами (психолог, социальный педагог, юрист и т.д.)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7125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3" y="484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424936" cy="6669360"/>
          </a:xfrm>
        </p:spPr>
        <p:txBody>
          <a:bodyPr>
            <a:noAutofit/>
          </a:bodyPr>
          <a:lstStyle/>
          <a:p>
            <a:pPr lvl="0" algn="l"/>
            <a:r>
              <a:rPr lang="ru-RU" sz="3500" b="1" dirty="0">
                <a:solidFill>
                  <a:srgbClr val="002060"/>
                </a:solidFill>
              </a:rPr>
              <a:t>Продолжительность одной консультации (одной консультативной беседы) может колебаться от 30 минут до 3-3,5 часов. Это зависит главным образом от обсуждаемой проблемы, времени, которым располагает специалист, а также от целей, реализуемых в ходе консультации.</a:t>
            </a:r>
            <a:endParaRPr lang="ru-RU" sz="3500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2331" y="4010922"/>
            <a:ext cx="4084667" cy="265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76026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3" y="484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84976" cy="6669360"/>
          </a:xfrm>
        </p:spPr>
        <p:txBody>
          <a:bodyPr>
            <a:noAutofit/>
          </a:bodyPr>
          <a:lstStyle/>
          <a:p>
            <a:pPr lvl="0"/>
            <a:r>
              <a:rPr lang="ru-RU" sz="3500" b="1" dirty="0">
                <a:solidFill>
                  <a:srgbClr val="FF0000"/>
                </a:solidFill>
              </a:rPr>
              <a:t>Внимание! Ситуация…</a:t>
            </a:r>
          </a:p>
          <a:p>
            <a:pPr lvl="0" algn="l"/>
            <a:r>
              <a:rPr lang="ru-RU" sz="3500" b="1" u="sng" dirty="0">
                <a:solidFill>
                  <a:srgbClr val="002060"/>
                </a:solidFill>
              </a:rPr>
              <a:t>Фабула дела (</a:t>
            </a:r>
            <a:r>
              <a:rPr lang="ru-RU" sz="2400" b="1" dirty="0">
                <a:solidFill>
                  <a:srgbClr val="002060"/>
                </a:solidFill>
              </a:rPr>
              <a:t>фактическая сторона повествования, т.е. события, факты, случаи, действия, состояния в их причинно-следственной, хронологической последовательности)</a:t>
            </a:r>
          </a:p>
          <a:p>
            <a:pPr lvl="0" algn="l"/>
            <a:r>
              <a:rPr lang="ru-RU" sz="2800" b="1" dirty="0">
                <a:solidFill>
                  <a:srgbClr val="002060"/>
                </a:solidFill>
              </a:rPr>
              <a:t>Два подростка 13 и 16 лет из одной школы подрались из-за давней неприязни друг к другу. Младший подросток затаил обиду и решил отомстить. Он собрав компанию сверстников, обманным путём заманил старшего подростка в подъезд, где его избили всей компанией. В результате побоев, у пострадавшего - синяки, ушибы, сотрясение мозга лёгкой степени. В связи с произошедшим, мать пострадавшего </a:t>
            </a:r>
            <a:r>
              <a:rPr lang="ru-RU" sz="2800" b="1">
                <a:solidFill>
                  <a:srgbClr val="002060"/>
                </a:solidFill>
              </a:rPr>
              <a:t>готова подать </a:t>
            </a:r>
            <a:r>
              <a:rPr lang="ru-RU" sz="2800" b="1" dirty="0">
                <a:solidFill>
                  <a:srgbClr val="002060"/>
                </a:solidFill>
              </a:rPr>
              <a:t>заявление в КДН.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4817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54107"/>
            <a:ext cx="9036496" cy="6803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1350" y="54107"/>
            <a:ext cx="8424936" cy="6669360"/>
          </a:xfrm>
        </p:spPr>
        <p:txBody>
          <a:bodyPr>
            <a:noAutofit/>
          </a:bodyPr>
          <a:lstStyle/>
          <a:p>
            <a:pPr lvl="0" algn="l"/>
            <a:r>
              <a:rPr lang="ru-RU" sz="3500" b="1" dirty="0">
                <a:solidFill>
                  <a:srgbClr val="002060"/>
                </a:solidFill>
              </a:rPr>
              <a:t>Семья обидчика, предвидя последствия конфликтной ситуации и обеспокоенная состоянием сына (тревожность, страх, подавленность), обращается за консультацией в службу «Примирение» СОГБУ СРЦН «Родник».</a:t>
            </a:r>
          </a:p>
          <a:p>
            <a:pPr lvl="0" algn="l"/>
            <a:r>
              <a:rPr lang="ru-RU" sz="3500" b="1" dirty="0">
                <a:solidFill>
                  <a:srgbClr val="002060"/>
                </a:solidFill>
              </a:rPr>
              <a:t>Инициатор обращения: мать подростка, но мальчик сам настроен на сотрудничество со специалистами данной службы.</a:t>
            </a:r>
          </a:p>
          <a:p>
            <a:pPr lvl="0" algn="l"/>
            <a:endParaRPr lang="ru-RU" sz="35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7282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3" y="484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280920" cy="5976664"/>
          </a:xfrm>
        </p:spPr>
        <p:txBody>
          <a:bodyPr>
            <a:normAutofit/>
          </a:bodyPr>
          <a:lstStyle/>
          <a:p>
            <a:pPr lvl="0"/>
            <a:r>
              <a:rPr lang="ru-RU" b="1" dirty="0">
                <a:solidFill>
                  <a:srgbClr val="002060"/>
                </a:solidFill>
              </a:rPr>
              <a:t>Этапы конфликтного консультирования:</a:t>
            </a:r>
          </a:p>
          <a:p>
            <a:pPr lvl="0" algn="l"/>
            <a:r>
              <a:rPr lang="ru-RU" sz="3000" b="1" u="sng" dirty="0">
                <a:solidFill>
                  <a:srgbClr val="FF0000"/>
                </a:solidFill>
              </a:rPr>
              <a:t>1.Установление контакта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В первые минуты приема перед специалистом стоит целый ряд задач: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Он должен создать доверительную обстановку; снять первую агрессию (если таковая наблюдается); передать клиенту на невербальном уровне информацию, что его готовы выслушать и помочь (одобрительная улыбка, заинтересованное выражение глаз, мягкие жесты).</a:t>
            </a:r>
          </a:p>
          <a:p>
            <a:pPr lvl="0" algn="l"/>
            <a:endParaRPr lang="ru-RU" sz="3000" b="1" dirty="0">
              <a:solidFill>
                <a:srgbClr val="002060"/>
              </a:solidFill>
            </a:endParaRPr>
          </a:p>
          <a:p>
            <a:pPr lvl="0" algn="l"/>
            <a:endParaRPr lang="ru-RU" sz="3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383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3" y="484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280920" cy="5976664"/>
          </a:xfrm>
        </p:spPr>
        <p:txBody>
          <a:bodyPr>
            <a:normAutofit/>
          </a:bodyPr>
          <a:lstStyle/>
          <a:p>
            <a:pPr lvl="0"/>
            <a:r>
              <a:rPr lang="ru-RU" sz="3500" b="1" dirty="0">
                <a:solidFill>
                  <a:srgbClr val="FF0000"/>
                </a:solidFill>
              </a:rPr>
              <a:t>Внимание! Ситуация…</a:t>
            </a:r>
          </a:p>
          <a:p>
            <a:pPr lvl="0" algn="l"/>
            <a:r>
              <a:rPr lang="ru-RU" sz="3000" b="1" u="sng" dirty="0">
                <a:solidFill>
                  <a:srgbClr val="FF0000"/>
                </a:solidFill>
              </a:rPr>
              <a:t>1.Установление контакта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В кабинет подросток вошёл один, мама осталась за дверью (сам принял такое решение). В начале встречи мальчик был немного напуган, зажат, но спокойная обстановка, доброжелательный тон, заинтересованный взгляд специалиста, расположил его к общению. 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Контакт «специалист- подросток»  был установлен.</a:t>
            </a:r>
          </a:p>
          <a:p>
            <a:pPr lvl="0" algn="l"/>
            <a:endParaRPr lang="ru-RU" sz="3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7718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3" y="484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280920" cy="6264696"/>
          </a:xfrm>
        </p:spPr>
        <p:txBody>
          <a:bodyPr>
            <a:normAutofit fontScale="92500" lnSpcReduction="20000"/>
          </a:bodyPr>
          <a:lstStyle/>
          <a:p>
            <a:pPr lvl="0" algn="l"/>
            <a:r>
              <a:rPr lang="ru-RU" sz="3000" b="1" u="sng" dirty="0">
                <a:solidFill>
                  <a:srgbClr val="FF0000"/>
                </a:solidFill>
              </a:rPr>
              <a:t>2. Рассказ  клиента о  своей проблемы </a:t>
            </a:r>
          </a:p>
          <a:p>
            <a:pPr lvl="0" algn="l"/>
            <a:r>
              <a:rPr lang="ru-RU" sz="3000" b="1" u="sng" dirty="0">
                <a:solidFill>
                  <a:srgbClr val="FF0000"/>
                </a:solidFill>
              </a:rPr>
              <a:t>(ориентация в проблеме)</a:t>
            </a:r>
          </a:p>
          <a:p>
            <a:pPr lvl="0" algn="just"/>
            <a:r>
              <a:rPr lang="ru-RU" sz="3000" b="1" dirty="0">
                <a:solidFill>
                  <a:srgbClr val="002060"/>
                </a:solidFill>
              </a:rPr>
              <a:t>На этом этапе происходит прием и передача информации. Специалист ограничен во времени для ознакомления с ситуацией, а клиент живет в ней, и возможно довольно продолжительное время. Кроме того, излагая свою позицию, клиент «сыплет» зачастую именами и фамилиями, полагая, что специалист должен знать всех так же, как и он сам. Порой клиент опускает очень важные для вас и незначительные, по его мнению детали. И если для клиента это время вентиляции чувств, то для специалиста – это время активного сбора и обработки информации с применением всего арсенала методов и техник коммуникативного общения и активного слушания. </a:t>
            </a:r>
          </a:p>
          <a:p>
            <a:pPr lvl="0" algn="l"/>
            <a:endParaRPr lang="ru-RU" sz="3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07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730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8352928" cy="1656184"/>
          </a:xfrm>
        </p:spPr>
        <p:txBody>
          <a:bodyPr>
            <a:normAutofit/>
          </a:bodyPr>
          <a:lstStyle/>
          <a:p>
            <a:pPr lvl="0"/>
            <a:r>
              <a:rPr lang="ru-RU" sz="4800" b="1" dirty="0">
                <a:solidFill>
                  <a:srgbClr val="002060"/>
                </a:solidFill>
                <a:latin typeface="Monotype Corsiva" pitchFamily="66" charset="0"/>
              </a:rPr>
              <a:t>«Счастье жизни — в общении»</a:t>
            </a:r>
          </a:p>
          <a:p>
            <a:pPr lvl="0" algn="r"/>
            <a:r>
              <a:rPr lang="ru-RU" sz="4000" b="1" dirty="0">
                <a:solidFill>
                  <a:srgbClr val="002060"/>
                </a:solidFill>
                <a:latin typeface="Monotype Corsiva" pitchFamily="66" charset="0"/>
              </a:rPr>
              <a:t>Эммануил Виторган </a:t>
            </a:r>
          </a:p>
          <a:p>
            <a:pPr lvl="0" algn="r"/>
            <a:endParaRPr lang="ru-RU" sz="4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600" y="2399218"/>
            <a:ext cx="6545649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57578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3" y="484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280920" cy="5976664"/>
          </a:xfrm>
        </p:spPr>
        <p:txBody>
          <a:bodyPr>
            <a:normAutofit fontScale="92500" lnSpcReduction="20000"/>
          </a:bodyPr>
          <a:lstStyle/>
          <a:p>
            <a:pPr lvl="0" algn="just"/>
            <a:r>
              <a:rPr lang="ru-RU" sz="3000" b="1" dirty="0">
                <a:solidFill>
                  <a:srgbClr val="002060"/>
                </a:solidFill>
              </a:rPr>
              <a:t>Выясняя обстоятельства трудной жизненной ситуации, следует задавать «открытые вопросы» (Как? Что? Когда? Кто? и т.д.) для раскрытия той информации, которую клиент не смог или не захотел изложить, при этом необходимо всегда помнить о соблюдении принципа нейтральности. С осторожность следует использовать так называемые «неудобные вопросы», на которые специалист получает «неправильные» ответы. Зачастую такие вопросы начинаются со слов «почему», «зачем». И если обратить внимание на ответы, то можно заметить, что, как правило, это оправдания и извинения, которые иногда далеки от истины. Их лучше заменить синонимичными выражениями: «Чего вы ожидаете от...», «Что вас останавливает...» и т.п.</a:t>
            </a:r>
          </a:p>
          <a:p>
            <a:pPr lvl="0" algn="l"/>
            <a:endParaRPr lang="ru-RU" sz="3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0483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3" y="484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280920" cy="6264696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sz="3000" b="1" dirty="0">
                <a:solidFill>
                  <a:srgbClr val="FF0000"/>
                </a:solidFill>
              </a:rPr>
              <a:t>Внимание! Ситуация…</a:t>
            </a:r>
          </a:p>
          <a:p>
            <a:pPr lvl="0" algn="l"/>
            <a:r>
              <a:rPr lang="ru-RU" sz="3000" b="1" u="sng" dirty="0">
                <a:solidFill>
                  <a:srgbClr val="FF0000"/>
                </a:solidFill>
              </a:rPr>
              <a:t>2. Рассказ  клиента о  своей проблемы </a:t>
            </a:r>
          </a:p>
          <a:p>
            <a:pPr lvl="0" algn="l"/>
            <a:r>
              <a:rPr lang="ru-RU" sz="3000" b="1" u="sng" dirty="0">
                <a:solidFill>
                  <a:srgbClr val="FF0000"/>
                </a:solidFill>
              </a:rPr>
              <a:t>(ориентация в проблеме)</a:t>
            </a:r>
          </a:p>
          <a:p>
            <a:pPr lvl="0" algn="just"/>
            <a:r>
              <a:rPr lang="ru-RU" sz="3000" b="1" dirty="0">
                <a:solidFill>
                  <a:srgbClr val="002060"/>
                </a:solidFill>
              </a:rPr>
              <a:t>На этом этапе подросток рассказал, что с потерпевшим у него давний конфликт из-за девушки. Во время прогулки старший подросток оскорбил мальчика в присутствии друзей. Это стало причиной ссоры с девушкой, так как она посмеялась над его бездействием. Обида была настолько сильной, что появилось желание отомстить. И он спланировал заманить старшеклассника в подъезд дома (сообщение в </a:t>
            </a:r>
            <a:r>
              <a:rPr lang="ru-RU" sz="3000" b="1" dirty="0" err="1">
                <a:solidFill>
                  <a:srgbClr val="002060"/>
                </a:solidFill>
              </a:rPr>
              <a:t>соцсеть</a:t>
            </a:r>
            <a:r>
              <a:rPr lang="ru-RU" sz="3000" b="1" dirty="0">
                <a:solidFill>
                  <a:srgbClr val="002060"/>
                </a:solidFill>
              </a:rPr>
              <a:t> с приглашением поговорить) и разобраться с ним в присутствии и с помощью друзей. В результате произошла драка. Старшему подростку были нанесли физические повреждения. Мама этого парня готова подать заявление в КДН. Младший подросток после данной ситуации встревожен, переживает за последствия и психологически  плохо себя чувствует. </a:t>
            </a:r>
          </a:p>
          <a:p>
            <a:pPr lvl="0" algn="just"/>
            <a:r>
              <a:rPr lang="ru-RU" sz="3000" b="1" dirty="0">
                <a:solidFill>
                  <a:srgbClr val="002060"/>
                </a:solidFill>
              </a:rPr>
              <a:t>Специалист активно собирая информацию о ситуации, принимает решение психологически помочь мальчику, так как является педагогом-психологом и не нужно перенаправлять клиента.</a:t>
            </a:r>
          </a:p>
        </p:txBody>
      </p:sp>
    </p:spTree>
    <p:extLst>
      <p:ext uri="{BB962C8B-B14F-4D97-AF65-F5344CB8AC3E}">
        <p14:creationId xmlns:p14="http://schemas.microsoft.com/office/powerpoint/2010/main" val="9170542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3" y="484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88640"/>
            <a:ext cx="8352928" cy="6552728"/>
          </a:xfrm>
        </p:spPr>
        <p:txBody>
          <a:bodyPr>
            <a:normAutofit fontScale="92500"/>
          </a:bodyPr>
          <a:lstStyle/>
          <a:p>
            <a:pPr lvl="0"/>
            <a:r>
              <a:rPr lang="ru-RU" sz="3000" b="1" dirty="0">
                <a:solidFill>
                  <a:srgbClr val="FF0000"/>
                </a:solidFill>
              </a:rPr>
              <a:t>Внимание! Ситуация…</a:t>
            </a:r>
          </a:p>
          <a:p>
            <a:pPr lvl="0" algn="just"/>
            <a:r>
              <a:rPr lang="ru-RU" sz="2800" b="1" dirty="0">
                <a:solidFill>
                  <a:srgbClr val="002060"/>
                </a:solidFill>
              </a:rPr>
              <a:t>Клиенту предложена психологическая диагностика с целью определения психического состояния на данный момент. Тест «Самооценка психических состояний» (по </a:t>
            </a:r>
            <a:r>
              <a:rPr lang="ru-RU" sz="2800" b="1" dirty="0" err="1">
                <a:solidFill>
                  <a:srgbClr val="002060"/>
                </a:solidFill>
              </a:rPr>
              <a:t>Айзенку</a:t>
            </a:r>
            <a:r>
              <a:rPr lang="ru-RU" sz="2800" b="1" dirty="0">
                <a:solidFill>
                  <a:srgbClr val="002060"/>
                </a:solidFill>
              </a:rPr>
              <a:t>). По результатам диагностики проведена беседа, с целью психологической поддержки. Тест показал, что у мальчика уровень агрессии не повышен, уровень тревожности допустимый, уровень фрустрации (боязнь проблем) – средний, самооценка адекватна. Успокоившись после результатов теста (психолог объяснил, что он обладает достаточной </a:t>
            </a:r>
            <a:r>
              <a:rPr lang="ru-RU" sz="2800" b="1" dirty="0" err="1">
                <a:solidFill>
                  <a:srgbClr val="002060"/>
                </a:solidFill>
              </a:rPr>
              <a:t>саморегуляцией</a:t>
            </a:r>
            <a:r>
              <a:rPr lang="ru-RU" sz="2800" b="1" dirty="0">
                <a:solidFill>
                  <a:srgbClr val="002060"/>
                </a:solidFill>
              </a:rPr>
              <a:t> и способен спокойно решать проблемы), подросток говорил о ситуации более уверенно, без лишних эмоций. Специалист задал ряд «открытых вопросов» (Как? Что? Когда? Кто? и т.д.)</a:t>
            </a:r>
          </a:p>
        </p:txBody>
      </p:sp>
    </p:spTree>
    <p:extLst>
      <p:ext uri="{BB962C8B-B14F-4D97-AF65-F5344CB8AC3E}">
        <p14:creationId xmlns:p14="http://schemas.microsoft.com/office/powerpoint/2010/main" val="8020858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3" y="484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280920" cy="5976664"/>
          </a:xfrm>
        </p:spPr>
        <p:txBody>
          <a:bodyPr>
            <a:normAutofit lnSpcReduction="10000"/>
          </a:bodyPr>
          <a:lstStyle/>
          <a:p>
            <a:pPr lvl="0" algn="l"/>
            <a:r>
              <a:rPr lang="ru-RU" sz="3000" b="1" u="sng" dirty="0">
                <a:solidFill>
                  <a:srgbClr val="FF0000"/>
                </a:solidFill>
              </a:rPr>
              <a:t>3. Дискуссия (выявление вопросов для обсуждения)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Итак, получена информация о трудной жизненной ситуации или конфликте и ощущениях клиента. Следующий этап работы – обсуждение самой ситуации. Дискуссия это диалог, который проводится как обсуждение с клиентом не только его позиции, но и позиции противоположной стороны. Таким образом, разворачивается перед клиентом новая для него проекция трудной жизненной ситуации или конфликта, которая в идеале изменяет его восприятие и взгляд на ситуацию. </a:t>
            </a:r>
          </a:p>
        </p:txBody>
      </p:sp>
    </p:spTree>
    <p:extLst>
      <p:ext uri="{BB962C8B-B14F-4D97-AF65-F5344CB8AC3E}">
        <p14:creationId xmlns:p14="http://schemas.microsoft.com/office/powerpoint/2010/main" val="22419699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3" y="484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280920" cy="5976664"/>
          </a:xfrm>
        </p:spPr>
        <p:txBody>
          <a:bodyPr>
            <a:normAutofit fontScale="85000" lnSpcReduction="10000"/>
          </a:bodyPr>
          <a:lstStyle/>
          <a:p>
            <a:pPr lvl="0" algn="l"/>
            <a:r>
              <a:rPr lang="ru-RU" sz="3000" b="1" u="sng" dirty="0">
                <a:solidFill>
                  <a:srgbClr val="FF0000"/>
                </a:solidFill>
              </a:rPr>
              <a:t>Задачей данного уровня является дать возможность клиенту: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- увидеть и услышать себя со стороны – «поставить зеркало»;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- повысить уровень осознания проблемы, себя, своих чувств и действий, непродуктивных установок - "пусть мне будет плохо, но и ему тоже" и т.д.;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- лучше понять, как всё это выглядит со стороны;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- подняться хотя бы на одну ступеньку в понимании аналогичных параметров оппонентом;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- упорядочить, структурировать видение проблемы;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- частично отработать эмоции;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- ощутить наличие личностного и ситуативного потенциала для разрешения проблемы.</a:t>
            </a:r>
          </a:p>
          <a:p>
            <a:pPr lvl="0" algn="l"/>
            <a:endParaRPr lang="ru-RU" sz="3000" b="1" dirty="0">
              <a:solidFill>
                <a:srgbClr val="002060"/>
              </a:solidFill>
            </a:endParaRPr>
          </a:p>
          <a:p>
            <a:pPr lvl="0" algn="l"/>
            <a:endParaRPr lang="ru-RU" sz="3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6074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3" y="484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280920" cy="5976664"/>
          </a:xfrm>
        </p:spPr>
        <p:txBody>
          <a:bodyPr>
            <a:normAutofit/>
          </a:bodyPr>
          <a:lstStyle/>
          <a:p>
            <a:pPr lvl="0" algn="l"/>
            <a:r>
              <a:rPr lang="ru-RU" sz="2600" b="1" dirty="0">
                <a:solidFill>
                  <a:srgbClr val="002060"/>
                </a:solidFill>
              </a:rPr>
              <a:t>Нередки случаи, когда профессионального отражения содержания высказываний, чувств и состояния клиента (</a:t>
            </a:r>
            <a:r>
              <a:rPr lang="ru-RU" sz="2600" b="1" dirty="0" err="1">
                <a:solidFill>
                  <a:srgbClr val="002060"/>
                </a:solidFill>
              </a:rPr>
              <a:t>отзеркаливания</a:t>
            </a:r>
            <a:r>
              <a:rPr lang="ru-RU" sz="2600" b="1" dirty="0">
                <a:solidFill>
                  <a:srgbClr val="002060"/>
                </a:solidFill>
              </a:rPr>
              <a:t>) оказывается достаточно для </a:t>
            </a:r>
            <a:r>
              <a:rPr lang="ru-RU" sz="2600" b="1" dirty="0" err="1">
                <a:solidFill>
                  <a:srgbClr val="002060"/>
                </a:solidFill>
              </a:rPr>
              <a:t>инсайта</a:t>
            </a:r>
            <a:r>
              <a:rPr lang="ru-RU" sz="2600" b="1" dirty="0">
                <a:solidFill>
                  <a:srgbClr val="002060"/>
                </a:solidFill>
              </a:rPr>
              <a:t> (озарения) и достижения клиентом понимания, в чем заключается проблема. На этом этапе специалисту следует определить необходимость направить клиента к специалистам другого профиля или в другие организации. Если клиент на ранних стадиях консультации определяется как возможно имеющий или имеющий психическую патологию, необходимо приступить к подготовке выхода из контакта. Алкогольная и наркотическая зависимость так же ограничивает возможности данного подхода в разрешении конфликтных ситуаций.</a:t>
            </a:r>
          </a:p>
        </p:txBody>
      </p:sp>
    </p:spTree>
    <p:extLst>
      <p:ext uri="{BB962C8B-B14F-4D97-AF65-F5344CB8AC3E}">
        <p14:creationId xmlns:p14="http://schemas.microsoft.com/office/powerpoint/2010/main" val="9353411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3" y="484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280920" cy="5976664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600" b="1" dirty="0">
                <a:solidFill>
                  <a:srgbClr val="FF0000"/>
                </a:solidFill>
              </a:rPr>
              <a:t>Внимание! Ситуация…</a:t>
            </a:r>
          </a:p>
          <a:p>
            <a:pPr lvl="0" algn="l"/>
            <a:r>
              <a:rPr lang="ru-RU" sz="3000" b="1" u="sng" dirty="0">
                <a:solidFill>
                  <a:srgbClr val="FF0000"/>
                </a:solidFill>
              </a:rPr>
              <a:t>3. Дискуссия (выявление вопросов для </a:t>
            </a:r>
          </a:p>
          <a:p>
            <a:pPr lvl="0" algn="l"/>
            <a:r>
              <a:rPr lang="ru-RU" sz="3000" b="1" u="sng">
                <a:solidFill>
                  <a:srgbClr val="FF0000"/>
                </a:solidFill>
              </a:rPr>
              <a:t>обсуждения</a:t>
            </a:r>
            <a:r>
              <a:rPr lang="ru-RU" sz="3000" b="1" u="sng" dirty="0">
                <a:solidFill>
                  <a:srgbClr val="FF0000"/>
                </a:solidFill>
              </a:rPr>
              <a:t>)</a:t>
            </a:r>
            <a:r>
              <a:rPr lang="ru-RU" sz="3000" b="1" dirty="0">
                <a:solidFill>
                  <a:srgbClr val="002060"/>
                </a:solidFill>
              </a:rPr>
              <a:t> </a:t>
            </a:r>
          </a:p>
          <a:p>
            <a:pPr lvl="0" algn="l"/>
            <a:r>
              <a:rPr lang="ru-RU" sz="2800" b="1" dirty="0">
                <a:solidFill>
                  <a:srgbClr val="002060"/>
                </a:solidFill>
              </a:rPr>
              <a:t>Информация о конфликте и ощущениях клиента получена. Подросток осознаёт, что месть-это жестоко, разбираться компанией –не по-мужски. Испытав обиду и унижение, он поступил не лучше старшеклассника. Данный способ решения проблем в общении может привести к вызову в КДН и постановке на учёт.</a:t>
            </a:r>
          </a:p>
          <a:p>
            <a:pPr lvl="0" algn="l"/>
            <a:r>
              <a:rPr lang="ru-RU" sz="2800" b="1" dirty="0">
                <a:solidFill>
                  <a:srgbClr val="002060"/>
                </a:solidFill>
              </a:rPr>
              <a:t>Подросток меняет взгляд на ситуацию, поняв, что психологическое состояние соперника тоже тяжёлое (обида, страх, тревожность). Физические повреждения принесли страдание человеку.</a:t>
            </a:r>
          </a:p>
          <a:p>
            <a:pPr lvl="0" algn="l"/>
            <a:endParaRPr lang="ru-RU" sz="3000" b="1" u="sng" dirty="0">
              <a:solidFill>
                <a:srgbClr val="FF0000"/>
              </a:solidFill>
            </a:endParaRPr>
          </a:p>
          <a:p>
            <a:pPr lvl="0" algn="l"/>
            <a:endParaRPr lang="ru-RU" sz="30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8976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3" y="484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280920" cy="5976664"/>
          </a:xfrm>
        </p:spPr>
        <p:txBody>
          <a:bodyPr>
            <a:normAutofit fontScale="92500" lnSpcReduction="10000"/>
          </a:bodyPr>
          <a:lstStyle/>
          <a:p>
            <a:pPr lvl="0" algn="l"/>
            <a:r>
              <a:rPr lang="ru-RU" sz="3000" b="1" u="sng" dirty="0">
                <a:solidFill>
                  <a:srgbClr val="FF0000"/>
                </a:solidFill>
              </a:rPr>
              <a:t>4. Выработка и обсуждение вариантов решения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Вследствие </a:t>
            </a:r>
            <a:r>
              <a:rPr lang="ru-RU" sz="3000" b="1" dirty="0" err="1">
                <a:solidFill>
                  <a:srgbClr val="002060"/>
                </a:solidFill>
              </a:rPr>
              <a:t>вовлечённости</a:t>
            </a:r>
            <a:r>
              <a:rPr lang="ru-RU" sz="3000" b="1" dirty="0">
                <a:solidFill>
                  <a:srgbClr val="002060"/>
                </a:solidFill>
              </a:rPr>
              <a:t> в проблему, прежде всего, эмоциональной, клиенту часто доступна сильно зауженная зона поиска решений. Без формулировки того, чего необходимо достичь клиенту, беседа с ним становится, в прямом смысле слова, бесцельной. Чрезвычайно значимым является достижение клиентом способности различать свои действительные интересы и заявленные позиции, то есть, средства, которыми ему не удаётся решить проблему. 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Такой подход избавляет клиента от чувства безысходности и переводит работу в русло анализа и выбора наилучшего варианта решения.</a:t>
            </a:r>
          </a:p>
          <a:p>
            <a:pPr lvl="0" algn="l"/>
            <a:endParaRPr lang="ru-RU" sz="3000" b="1" dirty="0">
              <a:solidFill>
                <a:srgbClr val="002060"/>
              </a:solidFill>
            </a:endParaRPr>
          </a:p>
          <a:p>
            <a:pPr lvl="0" algn="l"/>
            <a:endParaRPr lang="ru-RU" sz="3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1992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3" y="484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280920" cy="5976664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sz="3000" b="1" dirty="0">
                <a:solidFill>
                  <a:srgbClr val="FF0000"/>
                </a:solidFill>
              </a:rPr>
              <a:t>Внимание! Ситуация…</a:t>
            </a:r>
          </a:p>
          <a:p>
            <a:pPr lvl="0" algn="l"/>
            <a:r>
              <a:rPr lang="ru-RU" sz="3000" b="1" u="sng" dirty="0">
                <a:solidFill>
                  <a:srgbClr val="FF0000"/>
                </a:solidFill>
              </a:rPr>
              <a:t>4. Выработка и обсуждение вариантов решения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Специалист подводит подростка к тому, что старшеклассник тоже находится в эмоционально-подавленном состоянии. Он не торжествует и не празднует победу.  Клиент говорит о том, что у него возникает желание встретиться с потерпевшим и поговорить с ним, но он предполагает, что тот откажется от встречи. Эта встреча нужна, чтобы разрешить конфликтную ситуацию мирно. Пусть они не будут  друзьями, но можно  соблюдать нейтралитет. Так как учатся в одной школе.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Специалист предлагает пригласить потерпевшего в службу «Примирение» и попробовать здесь наладить диалог в присутствии третьего (нейтрального) лица.</a:t>
            </a:r>
          </a:p>
          <a:p>
            <a:pPr lvl="0" algn="l"/>
            <a:endParaRPr lang="ru-RU" sz="3000" b="1" dirty="0">
              <a:solidFill>
                <a:srgbClr val="002060"/>
              </a:solidFill>
            </a:endParaRPr>
          </a:p>
          <a:p>
            <a:pPr lvl="0" algn="l"/>
            <a:endParaRPr lang="ru-RU" sz="3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5963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3" y="484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280920" cy="5976664"/>
          </a:xfrm>
        </p:spPr>
        <p:txBody>
          <a:bodyPr>
            <a:normAutofit fontScale="92500" lnSpcReduction="10000"/>
          </a:bodyPr>
          <a:lstStyle/>
          <a:p>
            <a:pPr lvl="0" algn="l"/>
            <a:r>
              <a:rPr lang="ru-RU" sz="3000" b="1" u="sng" dirty="0">
                <a:solidFill>
                  <a:srgbClr val="FF0000"/>
                </a:solidFill>
              </a:rPr>
              <a:t>Основные действия консультанта на этом уровне таковы: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- помощь клиенту в выявлении альтернативных вариантов;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- проверка реалистичности представлений клиента;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- анализ последствий осуществления разных решений;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Главными задачами данного уровня являются следующие: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- выявление ресурсов клиента;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- активизация потенциала клиента;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- реалистичная оценка ситуации и возможных решений клиентом;</a:t>
            </a:r>
          </a:p>
          <a:p>
            <a:pPr lvl="0" algn="l"/>
            <a:endParaRPr lang="ru-RU" sz="3000" b="1" dirty="0">
              <a:solidFill>
                <a:srgbClr val="002060"/>
              </a:solidFill>
            </a:endParaRPr>
          </a:p>
          <a:p>
            <a:pPr lvl="0" algn="l"/>
            <a:endParaRPr lang="ru-RU" sz="3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156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730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8352928" cy="432048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sz="4800" b="1" dirty="0">
                <a:solidFill>
                  <a:srgbClr val="002060"/>
                </a:solidFill>
                <a:latin typeface="Monotype Corsiva" pitchFamily="66" charset="0"/>
              </a:rPr>
              <a:t>Общения – пожалуй, самое замечательное изобретение человечества за всю его историю. </a:t>
            </a:r>
          </a:p>
          <a:p>
            <a:pPr lvl="0"/>
            <a:r>
              <a:rPr lang="ru-RU" sz="4800" b="1" dirty="0">
                <a:solidFill>
                  <a:srgbClr val="002060"/>
                </a:solidFill>
                <a:latin typeface="Monotype Corsiva" pitchFamily="66" charset="0"/>
              </a:rPr>
              <a:t>Во многом благодаря общению, человек стал тем, кем он стал. Все мы постоянно общаемся, притом как со знакомыми,  так и с незнакомыми людьми. При этом каждому человеку время от времени приходится общаться со сложными, конфликтными людьми. </a:t>
            </a:r>
          </a:p>
          <a:p>
            <a:pPr lvl="0"/>
            <a:r>
              <a:rPr lang="ru-RU" sz="4800" b="1" u="sng" dirty="0">
                <a:solidFill>
                  <a:srgbClr val="002060"/>
                </a:solidFill>
                <a:latin typeface="Monotype Corsiva" pitchFamily="66" charset="0"/>
              </a:rPr>
              <a:t>Так возникают конфликтные ситуации.</a:t>
            </a:r>
            <a:endParaRPr lang="ru-RU" sz="4000" b="1" u="sng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536716"/>
            <a:ext cx="4464496" cy="2551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87519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3" y="484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280920" cy="5976664"/>
          </a:xfrm>
        </p:spPr>
        <p:txBody>
          <a:bodyPr>
            <a:normAutofit fontScale="92500" lnSpcReduction="10000"/>
          </a:bodyPr>
          <a:lstStyle/>
          <a:p>
            <a:pPr lvl="0" algn="l"/>
            <a:r>
              <a:rPr lang="ru-RU" sz="3000" b="1" u="sng" dirty="0">
                <a:solidFill>
                  <a:srgbClr val="FF0000"/>
                </a:solidFill>
              </a:rPr>
              <a:t>5. Принятие решения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- выбор клиентом наилучшего решения проблемы;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- помощь клиенту, при необходимости, в разработке плана действий после встречи со специалистом.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Стоит помнить, что этот уровень консультирования выходит со своей территории в пограничную и даже нейтральную зону. Если же специалист начнёт «продавливать» решение, кажущееся ему самому оптимальным, это может сломать весь процесс. В таком случае утрачиваются те преимущества и возможности, которые предполагается получить в результате </a:t>
            </a:r>
            <a:r>
              <a:rPr lang="ru-RU" sz="3000" b="1" dirty="0" err="1">
                <a:solidFill>
                  <a:srgbClr val="002060"/>
                </a:solidFill>
              </a:rPr>
              <a:t>конфликтологического</a:t>
            </a:r>
            <a:r>
              <a:rPr lang="ru-RU" sz="3000" b="1" dirty="0">
                <a:solidFill>
                  <a:srgbClr val="002060"/>
                </a:solidFill>
              </a:rPr>
              <a:t> консультирования.</a:t>
            </a:r>
          </a:p>
          <a:p>
            <a:pPr lvl="0" algn="l"/>
            <a:endParaRPr lang="ru-RU" sz="3000" b="1" dirty="0">
              <a:solidFill>
                <a:srgbClr val="002060"/>
              </a:solidFill>
            </a:endParaRPr>
          </a:p>
          <a:p>
            <a:pPr lvl="0" algn="l"/>
            <a:endParaRPr lang="ru-RU" sz="3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7578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3" y="484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280920" cy="5976664"/>
          </a:xfrm>
        </p:spPr>
        <p:txBody>
          <a:bodyPr>
            <a:normAutofit/>
          </a:bodyPr>
          <a:lstStyle/>
          <a:p>
            <a:pPr lvl="0" algn="l"/>
            <a:r>
              <a:rPr lang="ru-RU" sz="3000" b="1" u="sng" dirty="0">
                <a:solidFill>
                  <a:srgbClr val="FF0000"/>
                </a:solidFill>
              </a:rPr>
              <a:t>5. Принятие решения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Клиент принимает решение пригласить потерпевшего в службу «Примирение» для попытки установить  диалог и попытаться загладить вред.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Уровень консультирования на этом этапе находился  в нейтральной зоне. Клиент сам принял решение. </a:t>
            </a:r>
          </a:p>
          <a:p>
            <a:pPr lvl="0" algn="l"/>
            <a:endParaRPr lang="ru-RU" sz="3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9737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3" y="484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280920" cy="5976664"/>
          </a:xfrm>
        </p:spPr>
        <p:txBody>
          <a:bodyPr>
            <a:normAutofit fontScale="92500" lnSpcReduction="10000"/>
          </a:bodyPr>
          <a:lstStyle/>
          <a:p>
            <a:pPr lvl="0" algn="l"/>
            <a:r>
              <a:rPr lang="ru-RU" sz="3000" b="1" u="sng" dirty="0">
                <a:solidFill>
                  <a:srgbClr val="FF0000"/>
                </a:solidFill>
              </a:rPr>
              <a:t>5. Принятие решения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- выбор клиентом наилучшего решения проблемы;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- помощь клиенту, при необходимости, в разработке плана действий после встречи со специалистом.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Стоит помнить, что этот уровень консультирования выходит со своей территории в пограничную и даже нейтральную зону. Если же специалист начнёт «продавливать» решение, кажущееся ему самому оптимальным, это может сломать весь процесс. В таком случае утрачиваются те преимущества и возможности, которые предполагается получить в результате </a:t>
            </a:r>
            <a:r>
              <a:rPr lang="ru-RU" sz="3000" b="1" dirty="0" err="1">
                <a:solidFill>
                  <a:srgbClr val="002060"/>
                </a:solidFill>
              </a:rPr>
              <a:t>конфликтологического</a:t>
            </a:r>
            <a:r>
              <a:rPr lang="ru-RU" sz="3000" b="1" dirty="0">
                <a:solidFill>
                  <a:srgbClr val="002060"/>
                </a:solidFill>
              </a:rPr>
              <a:t> консультирования.</a:t>
            </a:r>
          </a:p>
          <a:p>
            <a:pPr lvl="0" algn="l"/>
            <a:endParaRPr lang="ru-RU" sz="3000" b="1" dirty="0">
              <a:solidFill>
                <a:srgbClr val="002060"/>
              </a:solidFill>
            </a:endParaRPr>
          </a:p>
          <a:p>
            <a:pPr lvl="0" algn="l"/>
            <a:endParaRPr lang="ru-RU" sz="3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8998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941168"/>
            <a:ext cx="7848872" cy="1656184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rgbClr val="002060"/>
                </a:solidFill>
              </a:rPr>
              <a:t>СПАСИБО ЗА ВНИМАНИЕ!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22562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3" y="484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280920" cy="5976664"/>
          </a:xfrm>
        </p:spPr>
        <p:txBody>
          <a:bodyPr>
            <a:normAutofit/>
          </a:bodyPr>
          <a:lstStyle/>
          <a:p>
            <a:pPr lvl="0" algn="l"/>
            <a:r>
              <a:rPr lang="ru-RU" sz="3000" b="1" u="sng" dirty="0">
                <a:solidFill>
                  <a:srgbClr val="FF0000"/>
                </a:solidFill>
              </a:rPr>
              <a:t>6. Реализация, выход из консультирования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Перед обычными формами прощания стоит поблагодарить клиента за доверие и искренность, за партнерство в трудном деле, выразить надежду, что встреча не прошла даром и что в дальнейшем клиент будет в состоянии самостоятельно справляться с жизненными проблемами цивилизованными методами.</a:t>
            </a:r>
          </a:p>
          <a:p>
            <a:pPr lvl="0" algn="l"/>
            <a:endParaRPr lang="ru-RU" sz="3000" b="1" dirty="0">
              <a:solidFill>
                <a:srgbClr val="002060"/>
              </a:solidFill>
            </a:endParaRPr>
          </a:p>
          <a:p>
            <a:pPr lvl="0" algn="l"/>
            <a:endParaRPr lang="ru-RU" sz="3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7159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3" y="484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280920" cy="5976664"/>
          </a:xfrm>
        </p:spPr>
        <p:txBody>
          <a:bodyPr>
            <a:normAutofit/>
          </a:bodyPr>
          <a:lstStyle/>
          <a:p>
            <a:pPr lvl="0" algn="l"/>
            <a:r>
              <a:rPr lang="ru-RU" sz="3000" b="1" u="sng" dirty="0">
                <a:solidFill>
                  <a:srgbClr val="FF0000"/>
                </a:solidFill>
              </a:rPr>
              <a:t>6. Реализация, выход из консультирования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В конце консультации  специалист поблагодарил клиента за доверие и искренность, выразил надежду, что встреча не прошла даром и что в дальнейшем клиент будет в состоянии самостоятельно справляться с жизненными проблемами цивилизованными методами.</a:t>
            </a:r>
          </a:p>
          <a:p>
            <a:pPr lvl="0" algn="l"/>
            <a:endParaRPr lang="ru-RU" sz="3000" b="1" dirty="0">
              <a:solidFill>
                <a:srgbClr val="002060"/>
              </a:solidFill>
            </a:endParaRPr>
          </a:p>
          <a:p>
            <a:pPr lvl="0" algn="l"/>
            <a:endParaRPr lang="ru-RU" sz="3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861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3" y="484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280920" cy="5976664"/>
          </a:xfrm>
        </p:spPr>
        <p:txBody>
          <a:bodyPr>
            <a:normAutofit/>
          </a:bodyPr>
          <a:lstStyle/>
          <a:p>
            <a:pPr lvl="0" algn="l"/>
            <a:r>
              <a:rPr lang="ru-RU" sz="3000" b="1" u="sng" dirty="0">
                <a:solidFill>
                  <a:srgbClr val="002060"/>
                </a:solidFill>
              </a:rPr>
              <a:t>Результатом консультации может быть и выход на медиацию (от лат. «</a:t>
            </a:r>
            <a:r>
              <a:rPr lang="ru-RU" sz="3000" b="1" u="sng" dirty="0" err="1">
                <a:solidFill>
                  <a:srgbClr val="002060"/>
                </a:solidFill>
              </a:rPr>
              <a:t>mediare</a:t>
            </a:r>
            <a:r>
              <a:rPr lang="ru-RU" sz="3000" b="1" u="sng" dirty="0">
                <a:solidFill>
                  <a:srgbClr val="002060"/>
                </a:solidFill>
              </a:rPr>
              <a:t>» — посредничать) – </a:t>
            </a:r>
            <a:r>
              <a:rPr lang="ru-RU" sz="3000" b="1" dirty="0">
                <a:solidFill>
                  <a:srgbClr val="002060"/>
                </a:solidFill>
              </a:rPr>
              <a:t>это процедура примирения конфликтующих сторон путем их вступления в добровольные переговоры с участием третьей нейтральной стороны – медиатора (посредника) с целью достижения взаимопонимания и составления договора, разрешающего конфликтную ситуацию максимально выгодно для сторон. </a:t>
            </a:r>
          </a:p>
        </p:txBody>
      </p:sp>
    </p:spTree>
    <p:extLst>
      <p:ext uri="{BB962C8B-B14F-4D97-AF65-F5344CB8AC3E}">
        <p14:creationId xmlns:p14="http://schemas.microsoft.com/office/powerpoint/2010/main" val="14386134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3" y="484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280920" cy="5976664"/>
          </a:xfrm>
        </p:spPr>
        <p:txBody>
          <a:bodyPr>
            <a:normAutofit/>
          </a:bodyPr>
          <a:lstStyle/>
          <a:p>
            <a:pPr lvl="0"/>
            <a:r>
              <a:rPr lang="ru-RU" sz="3000" b="1" dirty="0">
                <a:solidFill>
                  <a:srgbClr val="002060"/>
                </a:solidFill>
              </a:rPr>
              <a:t>Заключение:</a:t>
            </a:r>
          </a:p>
          <a:p>
            <a:pPr lvl="0" algn="l"/>
            <a:r>
              <a:rPr lang="ru-RU" sz="3000" b="1" dirty="0">
                <a:solidFill>
                  <a:srgbClr val="002060"/>
                </a:solidFill>
              </a:rPr>
              <a:t>Жизненная практика показывает высокую эффективность удачно проведенного консультирования. Даже если ситуация необратима, оно позволяет обратившейся стороне изменить отношение к происшедшему, получить эмоциональное облегчение и повысить свою способность противостоять развитию аналогичных проблем в будущем.  </a:t>
            </a:r>
          </a:p>
          <a:p>
            <a:pPr lvl="0" algn="l"/>
            <a:endParaRPr lang="ru-RU" sz="3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33122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logofcpro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496944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941168"/>
            <a:ext cx="7848872" cy="1656184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rgbClr val="002060"/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349189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730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8352928" cy="1656184"/>
          </a:xfrm>
        </p:spPr>
        <p:txBody>
          <a:bodyPr>
            <a:normAutofit/>
          </a:bodyPr>
          <a:lstStyle/>
          <a:p>
            <a:pPr lvl="0" algn="r"/>
            <a:endParaRPr lang="ru-RU" sz="4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2" y="-143303"/>
            <a:ext cx="9144000" cy="7280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2370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730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48680"/>
            <a:ext cx="8856984" cy="5040560"/>
          </a:xfrm>
        </p:spPr>
        <p:txBody>
          <a:bodyPr>
            <a:normAutofit/>
          </a:bodyPr>
          <a:lstStyle/>
          <a:p>
            <a:pPr lvl="0" algn="l"/>
            <a:r>
              <a:rPr lang="ru-RU" sz="3500" b="1" dirty="0">
                <a:solidFill>
                  <a:srgbClr val="002060"/>
                </a:solidFill>
                <a:latin typeface="+mj-lt"/>
              </a:rPr>
              <a:t>Как показывает практика  и результаты исследований (опросы, тестирование, имитации деятельности, наблюдение и пр.), </a:t>
            </a:r>
            <a:r>
              <a:rPr lang="ru-RU" sz="3500" b="1" u="sng" dirty="0">
                <a:solidFill>
                  <a:srgbClr val="002060"/>
                </a:solidFill>
                <a:latin typeface="+mj-lt"/>
              </a:rPr>
              <a:t>методы и техники, способствующие эффективному разрешению конфликтов</a:t>
            </a:r>
            <a:r>
              <a:rPr lang="ru-RU" sz="3500" b="1" dirty="0">
                <a:solidFill>
                  <a:srgbClr val="002060"/>
                </a:solidFill>
                <a:latin typeface="+mj-lt"/>
              </a:rPr>
              <a:t>, меняются в зависимости от специфики ситуации и участников конфликта</a:t>
            </a:r>
            <a:r>
              <a:rPr lang="ru-RU" sz="4000" b="1" dirty="0">
                <a:solidFill>
                  <a:srgbClr val="002060"/>
                </a:solidFill>
                <a:latin typeface="Monotype Corsiva" pitchFamily="66" charset="0"/>
              </a:rPr>
              <a:t>.</a:t>
            </a:r>
          </a:p>
        </p:txBody>
      </p:sp>
      <p:pic>
        <p:nvPicPr>
          <p:cNvPr id="5122" name="Picture 2" descr="C:\Users\Admin\Desktop\simvo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844" y="4561106"/>
            <a:ext cx="2808312" cy="2296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1814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730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332656"/>
            <a:ext cx="8856984" cy="6696744"/>
          </a:xfrm>
        </p:spPr>
        <p:txBody>
          <a:bodyPr>
            <a:noAutofit/>
          </a:bodyPr>
          <a:lstStyle/>
          <a:p>
            <a:pPr lvl="0"/>
            <a:r>
              <a:rPr lang="ru-RU" b="1" dirty="0">
                <a:solidFill>
                  <a:srgbClr val="002060"/>
                </a:solidFill>
                <a:latin typeface="+mj-lt"/>
              </a:rPr>
              <a:t>Среди различных подходов отмечают следующие:</a:t>
            </a:r>
          </a:p>
          <a:p>
            <a:pPr marL="457200" lvl="0" indent="-457200" algn="l">
              <a:buFont typeface="Wingdings" pitchFamily="2" charset="2"/>
              <a:buChar char="v"/>
            </a:pPr>
            <a:r>
              <a:rPr lang="ru-RU" sz="3000" b="1" dirty="0">
                <a:solidFill>
                  <a:srgbClr val="002060"/>
                </a:solidFill>
                <a:latin typeface="+mj-lt"/>
              </a:rPr>
              <a:t>медиация; </a:t>
            </a:r>
          </a:p>
          <a:p>
            <a:pPr marL="457200" lvl="0" indent="-457200" algn="l">
              <a:buFont typeface="Wingdings" pitchFamily="2" charset="2"/>
              <a:buChar char="v"/>
            </a:pPr>
            <a:r>
              <a:rPr lang="ru-RU" sz="3000" b="1" dirty="0" err="1">
                <a:solidFill>
                  <a:srgbClr val="002060"/>
                </a:solidFill>
                <a:latin typeface="+mj-lt"/>
              </a:rPr>
              <a:t>конфликтологическое</a:t>
            </a:r>
            <a:r>
              <a:rPr lang="ru-RU" sz="3000" b="1" dirty="0">
                <a:solidFill>
                  <a:srgbClr val="002060"/>
                </a:solidFill>
                <a:latin typeface="+mj-lt"/>
              </a:rPr>
              <a:t> консультирование; </a:t>
            </a:r>
          </a:p>
          <a:p>
            <a:pPr marL="457200" lvl="0" indent="-457200" algn="l">
              <a:buFont typeface="Wingdings" pitchFamily="2" charset="2"/>
              <a:buChar char="v"/>
            </a:pPr>
            <a:r>
              <a:rPr lang="ru-RU" sz="3000" b="1" dirty="0">
                <a:solidFill>
                  <a:srgbClr val="002060"/>
                </a:solidFill>
                <a:latin typeface="+mj-lt"/>
              </a:rPr>
              <a:t>участие в переговорах в качестве стороны или ассистента стороны;</a:t>
            </a:r>
          </a:p>
          <a:p>
            <a:pPr marL="457200" lvl="0" indent="-457200" algn="l">
              <a:buFont typeface="Wingdings" pitchFamily="2" charset="2"/>
              <a:buChar char="v"/>
            </a:pPr>
            <a:r>
              <a:rPr lang="ru-RU" sz="3000" b="1" dirty="0">
                <a:solidFill>
                  <a:srgbClr val="002060"/>
                </a:solidFill>
                <a:latin typeface="+mj-lt"/>
              </a:rPr>
              <a:t>психологическое консультирование и психотерапия (индивидуальная и групповая);</a:t>
            </a:r>
          </a:p>
          <a:p>
            <a:pPr marL="457200" lvl="0" indent="-457200" algn="l">
              <a:buFont typeface="Wingdings" pitchFamily="2" charset="2"/>
              <a:buChar char="v"/>
            </a:pPr>
            <a:r>
              <a:rPr lang="ru-RU" sz="3000" b="1" dirty="0">
                <a:solidFill>
                  <a:srgbClr val="002060"/>
                </a:solidFill>
                <a:latin typeface="+mj-lt"/>
              </a:rPr>
              <a:t>коррекция установок;</a:t>
            </a:r>
          </a:p>
          <a:p>
            <a:pPr marL="457200" lvl="0" indent="-457200" algn="l">
              <a:buFont typeface="Wingdings" pitchFamily="2" charset="2"/>
              <a:buChar char="v"/>
            </a:pPr>
            <a:r>
              <a:rPr lang="ru-RU" sz="3000" b="1" dirty="0" err="1">
                <a:solidFill>
                  <a:srgbClr val="002060"/>
                </a:solidFill>
                <a:latin typeface="+mj-lt"/>
              </a:rPr>
              <a:t>саморегуляция</a:t>
            </a:r>
            <a:r>
              <a:rPr lang="ru-RU" sz="3000" b="1" dirty="0">
                <a:solidFill>
                  <a:srgbClr val="002060"/>
                </a:solidFill>
                <a:latin typeface="+mj-lt"/>
              </a:rPr>
              <a:t>;</a:t>
            </a:r>
          </a:p>
          <a:p>
            <a:pPr marL="457200" lvl="0" indent="-457200" algn="l">
              <a:buFont typeface="Wingdings" pitchFamily="2" charset="2"/>
              <a:buChar char="v"/>
            </a:pPr>
            <a:r>
              <a:rPr lang="ru-RU" sz="3000" b="1" dirty="0">
                <a:solidFill>
                  <a:srgbClr val="002060"/>
                </a:solidFill>
                <a:latin typeface="+mj-lt"/>
              </a:rPr>
              <a:t>обучение;</a:t>
            </a:r>
          </a:p>
          <a:p>
            <a:pPr marL="457200" lvl="0" indent="-457200" algn="l">
              <a:buFont typeface="Wingdings" pitchFamily="2" charset="2"/>
              <a:buChar char="v"/>
            </a:pPr>
            <a:r>
              <a:rPr lang="ru-RU" sz="3000" b="1" dirty="0">
                <a:solidFill>
                  <a:srgbClr val="002060"/>
                </a:solidFill>
                <a:latin typeface="+mj-lt"/>
              </a:rPr>
              <a:t>юридическое консультирование  и </a:t>
            </a:r>
            <a:r>
              <a:rPr lang="ru-RU" sz="3000" b="1" dirty="0" err="1">
                <a:solidFill>
                  <a:srgbClr val="002060"/>
                </a:solidFill>
                <a:latin typeface="+mj-lt"/>
              </a:rPr>
              <a:t>д.р</a:t>
            </a:r>
            <a:r>
              <a:rPr lang="ru-RU" sz="3000" b="1" dirty="0">
                <a:solidFill>
                  <a:srgbClr val="002060"/>
                </a:solidFill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8470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3" y="484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280920" cy="5976664"/>
          </a:xfrm>
        </p:spPr>
        <p:txBody>
          <a:bodyPr>
            <a:normAutofit/>
          </a:bodyPr>
          <a:lstStyle/>
          <a:p>
            <a:pPr lvl="0" algn="l"/>
            <a:r>
              <a:rPr lang="ru-RU" sz="3500" b="1" u="sng" dirty="0" err="1">
                <a:solidFill>
                  <a:srgbClr val="002060"/>
                </a:solidFill>
              </a:rPr>
              <a:t>Конфликтологическое</a:t>
            </a:r>
            <a:r>
              <a:rPr lang="ru-RU" sz="3500" b="1" u="sng" dirty="0">
                <a:solidFill>
                  <a:srgbClr val="002060"/>
                </a:solidFill>
              </a:rPr>
              <a:t> консультирование  </a:t>
            </a:r>
            <a:r>
              <a:rPr lang="ru-RU" sz="3500" b="1" dirty="0">
                <a:solidFill>
                  <a:srgbClr val="002060"/>
                </a:solidFill>
              </a:rPr>
              <a:t>(КК) - это процесс целенаправленного собеседования с клиентом для помощи в исследовании проблем и поиске решений в конфликтной или проблемной ситуации. КК как работа с одной стороной применяется при невозможности или нецелесообразности привлечения другой стороны (участника конфликта).</a:t>
            </a:r>
            <a:endParaRPr lang="ru-RU" sz="35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392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3" y="484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280920" cy="5976664"/>
          </a:xfrm>
        </p:spPr>
        <p:txBody>
          <a:bodyPr>
            <a:normAutofit/>
          </a:bodyPr>
          <a:lstStyle/>
          <a:p>
            <a:pPr lvl="0" algn="l"/>
            <a:r>
              <a:rPr lang="ru-RU" sz="3000" b="1" u="sng" dirty="0">
                <a:solidFill>
                  <a:srgbClr val="002060"/>
                </a:solidFill>
              </a:rPr>
              <a:t>Цель КК :  </a:t>
            </a:r>
            <a:r>
              <a:rPr lang="ru-RU" sz="3000" b="1" dirty="0">
                <a:solidFill>
                  <a:srgbClr val="002060"/>
                </a:solidFill>
              </a:rPr>
              <a:t>попытка разрешения проблемы за счет более адекватного понимания ситуации, осознания истинных интересов  и изменения поведения одной из сторон, вовлеченных  в конфликт. </a:t>
            </a:r>
          </a:p>
          <a:p>
            <a:pPr lvl="0" algn="l"/>
            <a:r>
              <a:rPr lang="ru-RU" sz="3000" b="1" u="sng" dirty="0">
                <a:solidFill>
                  <a:srgbClr val="002060"/>
                </a:solidFill>
              </a:rPr>
              <a:t>Цель</a:t>
            </a:r>
            <a:r>
              <a:rPr lang="ru-RU" sz="3000" b="1" dirty="0">
                <a:solidFill>
                  <a:srgbClr val="002060"/>
                </a:solidFill>
              </a:rPr>
              <a:t> – это, по сути, ответ на вопрос: «Чего вы хотите?». В качестве источника мотивации цель стимулирует мощные процессы самоорганизации, мобилизующие явные и скрытые ресурсы, при условии значимости и конкретности цели.</a:t>
            </a:r>
          </a:p>
          <a:p>
            <a:pPr lvl="0" algn="l"/>
            <a:endParaRPr lang="ru-RU" sz="3000" b="1" dirty="0">
              <a:solidFill>
                <a:srgbClr val="002060"/>
              </a:solidFill>
            </a:endParaRPr>
          </a:p>
          <a:p>
            <a:pPr lvl="0" algn="l"/>
            <a:endParaRPr lang="ru-RU" sz="3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3104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3" y="484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280920" cy="5976664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3500" b="1" u="sng" dirty="0">
                <a:solidFill>
                  <a:srgbClr val="002060"/>
                </a:solidFill>
              </a:rPr>
              <a:t>Когда применяется?</a:t>
            </a:r>
          </a:p>
          <a:p>
            <a:pPr lvl="0" algn="l"/>
            <a:endParaRPr lang="ru-RU" sz="3000" b="1" dirty="0">
              <a:solidFill>
                <a:srgbClr val="002060"/>
              </a:solidFill>
            </a:endParaRPr>
          </a:p>
          <a:p>
            <a:pPr lvl="0" algn="l"/>
            <a:r>
              <a:rPr lang="ru-RU" sz="3500" b="1" dirty="0">
                <a:solidFill>
                  <a:srgbClr val="002060"/>
                </a:solidFill>
              </a:rPr>
              <a:t>• Перед процедурой медиации;</a:t>
            </a:r>
          </a:p>
          <a:p>
            <a:pPr lvl="0" algn="l"/>
            <a:r>
              <a:rPr lang="ru-RU" sz="3500" b="1" dirty="0">
                <a:solidFill>
                  <a:srgbClr val="002060"/>
                </a:solidFill>
              </a:rPr>
              <a:t>• Как самостоятельная процедура (если стороны не готовы к переговорам, при высокой сложности конфликта);</a:t>
            </a:r>
          </a:p>
          <a:p>
            <a:pPr lvl="0" algn="l"/>
            <a:r>
              <a:rPr lang="ru-RU" sz="3500" b="1" dirty="0">
                <a:solidFill>
                  <a:srgbClr val="002060"/>
                </a:solidFill>
              </a:rPr>
              <a:t>• Как профилактика при повторяющихся конфликтах;</a:t>
            </a:r>
          </a:p>
          <a:p>
            <a:pPr lvl="0" algn="l"/>
            <a:r>
              <a:rPr lang="ru-RU" sz="3500" b="1" dirty="0">
                <a:solidFill>
                  <a:srgbClr val="002060"/>
                </a:solidFill>
              </a:rPr>
              <a:t>• Как способ разрешения </a:t>
            </a:r>
            <a:r>
              <a:rPr lang="ru-RU" sz="3500" b="1" dirty="0" err="1">
                <a:solidFill>
                  <a:srgbClr val="002060"/>
                </a:solidFill>
              </a:rPr>
              <a:t>внутриличностных</a:t>
            </a:r>
            <a:r>
              <a:rPr lang="ru-RU" sz="3500" b="1" dirty="0">
                <a:solidFill>
                  <a:srgbClr val="002060"/>
                </a:solidFill>
              </a:rPr>
              <a:t> противоречий в конфликте.</a:t>
            </a:r>
            <a:endParaRPr lang="ru-RU" sz="35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7232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2348</Words>
  <Application>Microsoft Office PowerPoint</Application>
  <PresentationFormat>Экран (4:3)</PresentationFormat>
  <Paragraphs>124</Paragraphs>
  <Slides>38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3" baseType="lpstr">
      <vt:lpstr>Arial</vt:lpstr>
      <vt:lpstr>Calibri</vt:lpstr>
      <vt:lpstr>Monotype Corsiva</vt:lpstr>
      <vt:lpstr>Wingdings</vt:lpstr>
      <vt:lpstr>Тема Office</vt:lpstr>
      <vt:lpstr>МБУДО Дорогобужский ДДТ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СОГБУ СРЦН «Родник»</dc:title>
  <dc:creator>Admin</dc:creator>
  <cp:lastModifiedBy>Людмила Смольянинова</cp:lastModifiedBy>
  <cp:revision>44</cp:revision>
  <dcterms:created xsi:type="dcterms:W3CDTF">2018-02-05T17:20:34Z</dcterms:created>
  <dcterms:modified xsi:type="dcterms:W3CDTF">2023-11-12T20:29:35Z</dcterms:modified>
</cp:coreProperties>
</file>