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19"/>
  </p:notesMasterIdLst>
  <p:sldIdLst>
    <p:sldId id="256" r:id="rId3"/>
    <p:sldId id="284" r:id="rId4"/>
    <p:sldId id="285" r:id="rId5"/>
    <p:sldId id="286" r:id="rId6"/>
    <p:sldId id="288" r:id="rId7"/>
    <p:sldId id="287" r:id="rId8"/>
    <p:sldId id="289" r:id="rId9"/>
    <p:sldId id="290" r:id="rId10"/>
    <p:sldId id="279" r:id="rId11"/>
    <p:sldId id="291" r:id="rId12"/>
    <p:sldId id="292" r:id="rId13"/>
    <p:sldId id="294" r:id="rId14"/>
    <p:sldId id="295" r:id="rId15"/>
    <p:sldId id="293" r:id="rId16"/>
    <p:sldId id="283" r:id="rId17"/>
    <p:sldId id="26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7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77BA2D-376A-4658-BC2B-26BA74D6D436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B21466-FE06-4471-9768-62A559BCFF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090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0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 Сегодня на уроке вы познакомитесь еще с одним Мастером. А вот как его зовут, вы узнаете позже.</a:t>
            </a:r>
          </a:p>
          <a:p>
            <a:r>
              <a:rPr lang="ru-RU" b="0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 Сегодня на уроке вы познакомитесь еще с одним Мастером. А вот как его зовут, вы узнаете позже.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B21466-FE06-4471-9768-62A559BCFFA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76056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182880" algn="just">
              <a:spcAft>
                <a:spcPts val="0"/>
              </a:spcAft>
            </a:pPr>
            <a:r>
              <a:rPr lang="ru-RU" sz="1200" b="0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Перед вами фрагмент ( кусочек , часть) картины Царевна-Лебедь. Автор картины М. Врубель.</a:t>
            </a:r>
            <a:endParaRPr lang="ru-RU" sz="1050" b="0" i="0" dirty="0" smtClean="0">
              <a:solidFill>
                <a:srgbClr val="333333"/>
              </a:solidFill>
              <a:effectLst/>
              <a:latin typeface="Calibri" panose="020F0502020204030204" pitchFamily="34" charset="0"/>
            </a:endParaRPr>
          </a:p>
          <a:p>
            <a:pPr indent="182880" algn="just">
              <a:spcAft>
                <a:spcPts val="0"/>
              </a:spcAft>
            </a:pPr>
            <a:r>
              <a:rPr lang="ru-RU" sz="1200" b="0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Давайте рассмотрим ее и найдем в ней украшения. Что вы заметили? </a:t>
            </a:r>
            <a:endParaRPr lang="ru-RU" sz="1050" b="0" i="0" dirty="0" smtClean="0">
              <a:solidFill>
                <a:srgbClr val="333333"/>
              </a:solidFill>
              <a:effectLst/>
              <a:latin typeface="Calibri" panose="020F0502020204030204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B21466-FE06-4471-9768-62A559BCFFA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935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182880" algn="just">
              <a:spcAft>
                <a:spcPts val="0"/>
              </a:spcAft>
            </a:pPr>
            <a:r>
              <a:rPr lang="ru-RU" sz="1200" b="0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Какие украшения нарисованы? Где вы видели подобные украшения?</a:t>
            </a:r>
            <a:endParaRPr lang="ru-RU" sz="1050" b="0" i="0" dirty="0" smtClean="0">
              <a:solidFill>
                <a:srgbClr val="333333"/>
              </a:solidFill>
              <a:effectLst/>
              <a:latin typeface="Calibri" panose="020F0502020204030204" pitchFamily="34" charset="0"/>
            </a:endParaRPr>
          </a:p>
          <a:p>
            <a:pPr indent="182880" algn="just">
              <a:spcAft>
                <a:spcPts val="0"/>
              </a:spcAft>
            </a:pPr>
            <a:r>
              <a:rPr lang="ru-RU" sz="1200" b="0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– Какие украшения окружают вас дома, на улице, в школе?</a:t>
            </a:r>
            <a:endParaRPr lang="ru-RU" sz="1050" b="0" i="0" dirty="0" smtClean="0">
              <a:solidFill>
                <a:srgbClr val="333333"/>
              </a:solidFill>
              <a:effectLst/>
              <a:latin typeface="Calibri" panose="020F0502020204030204" pitchFamily="34" charset="0"/>
            </a:endParaRPr>
          </a:p>
          <a:p>
            <a:pPr indent="182880" algn="just">
              <a:spcAft>
                <a:spcPts val="0"/>
              </a:spcAft>
            </a:pPr>
            <a:r>
              <a:rPr lang="ru-RU" sz="1200" b="0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– Встречали ли вы их в сказках?</a:t>
            </a:r>
            <a:endParaRPr lang="ru-RU" sz="1050" b="0" i="0" dirty="0" smtClean="0">
              <a:solidFill>
                <a:srgbClr val="333333"/>
              </a:solidFill>
              <a:effectLst/>
              <a:latin typeface="Calibri" panose="020F0502020204030204" pitchFamily="34" charset="0"/>
            </a:endParaRPr>
          </a:p>
          <a:p>
            <a:r>
              <a:rPr lang="ru-RU" b="0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Украшения окружают нас повсюду, они делают наш мир краше, прелестнее и разнообразнее.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B21466-FE06-4471-9768-62A559BCFFA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4248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Что вы видите на картинке?</a:t>
            </a:r>
          </a:p>
          <a:p>
            <a:r>
              <a:rPr lang="ru-RU" dirty="0" smtClean="0"/>
              <a:t>– Цветы удивительно красивы и они тоже украшены: необычные узорчатые лепестки, резные листочки, тычинки.</a:t>
            </a:r>
          </a:p>
          <a:p>
            <a:r>
              <a:rPr lang="ru-RU" dirty="0" smtClean="0"/>
              <a:t>– Какие цветы вам нравятся?</a:t>
            </a:r>
          </a:p>
          <a:p>
            <a:r>
              <a:rPr lang="ru-RU" dirty="0" smtClean="0"/>
              <a:t>– Цветок является украшением нашей Земли.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B21466-FE06-4471-9768-62A559BCFFA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2081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Послушайте песню о волшебном цветке на слова М. </a:t>
            </a:r>
            <a:r>
              <a:rPr lang="ru-RU" dirty="0" err="1" smtClean="0"/>
              <a:t>Пляцковского</a:t>
            </a:r>
            <a:r>
              <a:rPr lang="ru-RU" dirty="0" smtClean="0"/>
              <a:t> и музыку Ю. </a:t>
            </a:r>
            <a:r>
              <a:rPr lang="ru-RU" dirty="0" err="1" smtClean="0"/>
              <a:t>Чичкова</a:t>
            </a:r>
            <a:r>
              <a:rPr lang="ru-RU" dirty="0" smtClean="0"/>
              <a:t> и полюбуйтесь изображениями цветов на фотографиях и иллюстрациях. </a:t>
            </a:r>
          </a:p>
          <a:p>
            <a:r>
              <a:rPr lang="ru-RU" dirty="0" smtClean="0"/>
              <a:t>– О чем эта песня?</a:t>
            </a:r>
          </a:p>
          <a:p>
            <a:r>
              <a:rPr lang="ru-RU" dirty="0" smtClean="0"/>
              <a:t>– О каком цветке идет речь? (О волшебном.)</a:t>
            </a:r>
          </a:p>
          <a:p>
            <a:r>
              <a:rPr lang="ru-RU" dirty="0" smtClean="0"/>
              <a:t>– Какой он этот волшебный цветок? Каким вы себе его представляете.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B21466-FE06-4471-9768-62A559BCFFA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5885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182880" algn="just">
              <a:spcBef>
                <a:spcPts val="480"/>
              </a:spcBef>
              <a:spcAft>
                <a:spcPts val="240"/>
              </a:spcAft>
            </a:pPr>
            <a:r>
              <a:rPr lang="ru-RU" sz="1200" b="1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IV. Педагогический рисунок.</a:t>
            </a:r>
            <a:endParaRPr lang="ru-RU" sz="1050" b="0" i="0" dirty="0" smtClean="0">
              <a:solidFill>
                <a:srgbClr val="333333"/>
              </a:solidFill>
              <a:effectLst/>
              <a:latin typeface="Calibri" panose="020F0502020204030204" pitchFamily="34" charset="0"/>
            </a:endParaRPr>
          </a:p>
          <a:p>
            <a:pPr marR="15240" indent="182880" algn="just">
              <a:spcAft>
                <a:spcPts val="0"/>
              </a:spcAft>
            </a:pPr>
            <a:r>
              <a:rPr lang="ru-RU" sz="1200" b="0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– Располагаю вертикально лист бумаги. Размечаю высоту цветка, рисую в середине кружок – это центр цветка. Теперь рисую лепестки с заостренными краями.</a:t>
            </a:r>
            <a:endParaRPr lang="ru-RU" sz="1050" b="0" i="0" dirty="0" smtClean="0">
              <a:solidFill>
                <a:srgbClr val="333333"/>
              </a:solidFill>
              <a:effectLst/>
              <a:latin typeface="Calibri" panose="020F0502020204030204" pitchFamily="34" charset="0"/>
            </a:endParaRPr>
          </a:p>
          <a:p>
            <a:pPr indent="182880" algn="just">
              <a:spcAft>
                <a:spcPts val="0"/>
              </a:spcAft>
            </a:pPr>
            <a:r>
              <a:rPr lang="ru-RU" sz="1200" b="0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– Вы пофантазируете и нарисуете свои формы лепестков, листочков.</a:t>
            </a:r>
            <a:endParaRPr lang="ru-RU" sz="1050" b="0" i="0" dirty="0" smtClean="0">
              <a:solidFill>
                <a:srgbClr val="333333"/>
              </a:solidFill>
              <a:effectLst/>
              <a:latin typeface="Calibri" panose="020F0502020204030204" pitchFamily="34" charset="0"/>
            </a:endParaRPr>
          </a:p>
          <a:p>
            <a:pPr indent="182880" algn="just">
              <a:spcAft>
                <a:spcPts val="0"/>
              </a:spcAft>
            </a:pPr>
            <a:r>
              <a:rPr lang="ru-RU" sz="1200" b="0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– После карандашного рисунка приступайте к раскрашиванию красками. Какие краски будете использовать – гуашь или акварель?</a:t>
            </a:r>
            <a:endParaRPr lang="ru-RU" sz="1050" b="0" i="0" dirty="0" smtClean="0">
              <a:solidFill>
                <a:srgbClr val="333333"/>
              </a:solidFill>
              <a:effectLst/>
              <a:latin typeface="Calibri" panose="020F0502020204030204" pitchFamily="34" charset="0"/>
            </a:endParaRPr>
          </a:p>
          <a:p>
            <a:pPr indent="182880" algn="just">
              <a:spcAft>
                <a:spcPts val="0"/>
              </a:spcAft>
            </a:pPr>
            <a:r>
              <a:rPr lang="ru-RU" sz="1200" b="0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– Что  будете  делать, если захотите получить новый цвет?</a:t>
            </a:r>
            <a:endParaRPr lang="ru-RU" sz="1050" b="0" i="0" dirty="0" smtClean="0">
              <a:solidFill>
                <a:srgbClr val="333333"/>
              </a:solidFill>
              <a:effectLst/>
              <a:latin typeface="Calibri" panose="020F0502020204030204" pitchFamily="34" charset="0"/>
            </a:endParaRPr>
          </a:p>
          <a:p>
            <a:pPr indent="182880" algn="just">
              <a:spcBef>
                <a:spcPts val="480"/>
              </a:spcBef>
              <a:spcAft>
                <a:spcPts val="240"/>
              </a:spcAft>
            </a:pPr>
            <a:r>
              <a:rPr lang="ru-RU" sz="1200" b="1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V. Творческая практическая деятельность учащихся.</a:t>
            </a:r>
            <a:endParaRPr lang="ru-RU" sz="1050" b="0" i="0" dirty="0" smtClean="0">
              <a:solidFill>
                <a:srgbClr val="333333"/>
              </a:solidFill>
              <a:effectLst/>
              <a:latin typeface="Calibri" panose="020F0502020204030204" pitchFamily="34" charset="0"/>
            </a:endParaRPr>
          </a:p>
          <a:p>
            <a:pPr indent="182880" algn="just">
              <a:spcAft>
                <a:spcPts val="0"/>
              </a:spcAft>
            </a:pPr>
            <a:r>
              <a:rPr lang="ru-RU" sz="1200" b="0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– А хотелось ли вам иметь сказочный цветок?</a:t>
            </a:r>
            <a:endParaRPr lang="ru-RU" sz="1050" b="0" i="0" dirty="0" smtClean="0">
              <a:solidFill>
                <a:srgbClr val="333333"/>
              </a:solidFill>
              <a:effectLst/>
              <a:latin typeface="Calibri" panose="020F0502020204030204" pitchFamily="34" charset="0"/>
            </a:endParaRPr>
          </a:p>
          <a:p>
            <a:pPr indent="182880" algn="just">
              <a:spcAft>
                <a:spcPts val="0"/>
              </a:spcAft>
            </a:pPr>
            <a:r>
              <a:rPr lang="ru-RU" sz="1200" b="0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– Каким вы себе его представляете?</a:t>
            </a:r>
            <a:endParaRPr lang="ru-RU" sz="1050" b="0" i="0" dirty="0" smtClean="0">
              <a:solidFill>
                <a:srgbClr val="333333"/>
              </a:solidFill>
              <a:effectLst/>
              <a:latin typeface="Calibri" panose="020F0502020204030204" pitchFamily="34" charset="0"/>
            </a:endParaRPr>
          </a:p>
          <a:p>
            <a:pPr indent="182880" algn="just">
              <a:spcAft>
                <a:spcPts val="0"/>
              </a:spcAft>
            </a:pPr>
            <a:r>
              <a:rPr lang="ru-RU" sz="1200" b="0" i="0" dirty="0" smtClean="0">
                <a:solidFill>
                  <a:srgbClr val="333333"/>
                </a:solidFill>
                <a:effectLst/>
                <a:latin typeface="Times New Roman" panose="02020603050405020304" pitchFamily="18" charset="0"/>
              </a:rPr>
              <a:t>– Я предлагаю вам нарисовать большой красивый сказочный цветок. Раскрасьте его, используя гуашь или акварель.</a:t>
            </a:r>
            <a:endParaRPr lang="ru-RU" sz="1050" b="0" i="0" dirty="0" smtClean="0">
              <a:solidFill>
                <a:srgbClr val="333333"/>
              </a:solidFill>
              <a:effectLst/>
              <a:latin typeface="Calibri" panose="020F0502020204030204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B21466-FE06-4471-9768-62A559BCFFA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9942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C99FFD-9590-4E09-99A6-6BF2BA00029D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679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44FB2-F127-43B6-8B79-22245C3C5D48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9C5B3-645F-4377-A5AD-412E35D557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875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44FB2-F127-43B6-8B79-22245C3C5D48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9C5B3-645F-4377-A5AD-412E35D557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388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44FB2-F127-43B6-8B79-22245C3C5D48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9C5B3-645F-4377-A5AD-412E35D557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0181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/>
                </a:solidFill>
              </a:rPr>
              <a:pPr/>
              <a:t>12.11.2023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33922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6" y="2354670"/>
            <a:ext cx="659553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/>
                </a:solidFill>
              </a:rPr>
              <a:pPr/>
              <a:t>12.11.2023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0888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/>
                </a:solidFill>
              </a:rPr>
              <a:pPr/>
              <a:t>12.11.2023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85444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957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/>
                </a:solidFill>
              </a:rPr>
              <a:pPr/>
              <a:t>12.11.2023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8661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/>
                </a:solidFill>
              </a:rPr>
              <a:pPr/>
              <a:t>12.11.2023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34835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/>
                </a:solidFill>
              </a:rPr>
              <a:pPr/>
              <a:t>12.11.2023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65656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/>
                </a:solidFill>
              </a:rPr>
              <a:pPr/>
              <a:t>12.11.2023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3010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/>
                </a:solidFill>
              </a:rPr>
              <a:pPr/>
              <a:t>12.11.2023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2914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44FB2-F127-43B6-8B79-22245C3C5D48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9C5B3-645F-4377-A5AD-412E35D557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0685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8221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/>
                </a:solidFill>
              </a:rPr>
              <a:pPr/>
              <a:t>12.11.2023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7582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/>
                </a:solidFill>
              </a:rPr>
              <a:pPr/>
              <a:t>12.11.2023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3685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/>
                </a:solidFill>
              </a:rPr>
              <a:pPr/>
              <a:t>12.11.2023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97559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/>
                </a:solidFill>
              </a:rPr>
              <a:pPr/>
              <a:t>12.11.2023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7200" dirty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/>
            <a:r>
              <a:rPr lang="en-US" sz="7200" dirty="0">
                <a:solidFill>
                  <a:prstClr val="black"/>
                </a:solidFill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1400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/>
                </a:solidFill>
              </a:rPr>
              <a:pPr/>
              <a:t>12.11.2023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7865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/>
                </a:solidFill>
              </a:rPr>
              <a:pPr/>
              <a:t>12.11.2023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r"/>
            <a:r>
              <a:rPr lang="en-US" sz="8000" dirty="0">
                <a:solidFill>
                  <a:prstClr val="black"/>
                </a:solidFill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70202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/>
                </a:solidFill>
              </a:rPr>
              <a:pPr/>
              <a:t>12.11.2023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9213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/>
                </a:solidFill>
              </a:rPr>
              <a:pPr/>
              <a:t>12.11.2023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34177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/>
                </a:solidFill>
              </a:rPr>
              <a:pPr/>
              <a:t>12.11.2023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4110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44FB2-F127-43B6-8B79-22245C3C5D48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9C5B3-645F-4377-A5AD-412E35D557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350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44FB2-F127-43B6-8B79-22245C3C5D48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9C5B3-645F-4377-A5AD-412E35D557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608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44FB2-F127-43B6-8B79-22245C3C5D48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9C5B3-645F-4377-A5AD-412E35D557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344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44FB2-F127-43B6-8B79-22245C3C5D48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9C5B3-645F-4377-A5AD-412E35D557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186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44FB2-F127-43B6-8B79-22245C3C5D48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9C5B3-645F-4377-A5AD-412E35D557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0709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44FB2-F127-43B6-8B79-22245C3C5D48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9C5B3-645F-4377-A5AD-412E35D557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655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44FB2-F127-43B6-8B79-22245C3C5D48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9C5B3-645F-4377-A5AD-412E35D557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339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D44FB2-F127-43B6-8B79-22245C3C5D48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9C5B3-645F-4377-A5AD-412E35D557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0873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/>
                </a:solidFill>
              </a:rPr>
              <a:pPr/>
              <a:t>12.11.2023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425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microsoft.com/office/2007/relationships/hdphoto" Target="../media/hdphoto2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microsoft.com/office/2007/relationships/hdphoto" Target="../media/hdphoto1.wdp"/><Relationship Id="rId4" Type="http://schemas.openxmlformats.org/officeDocument/2006/relationships/image" Target="../media/image11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12" Type="http://schemas.microsoft.com/office/2007/relationships/hdphoto" Target="../media/hdphoto7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11" Type="http://schemas.openxmlformats.org/officeDocument/2006/relationships/image" Target="../media/image19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microsoft.com/office/2007/relationships/hdphoto" Target="../media/hdphoto4.wdp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1805622"/>
            <a:ext cx="6552728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B050"/>
                </a:solidFill>
                <a:latin typeface="Bahnschrift SemiBold" panose="020B0502040204020203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1 класс. </a:t>
            </a:r>
          </a:p>
          <a:p>
            <a:pPr algn="ctr"/>
            <a:endParaRPr lang="ru-RU" sz="3300" b="1" dirty="0" smtClean="0">
              <a:latin typeface="Bahnschrift SemiBold" panose="020B0502040204020203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algn="ctr"/>
            <a:r>
              <a:rPr lang="ru-RU" sz="3300" b="1" dirty="0" smtClean="0">
                <a:solidFill>
                  <a:srgbClr val="0070C0"/>
                </a:solidFill>
                <a:latin typeface="Bahnschrift SemiBold" panose="020B0502040204020203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Тема урока: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123728" y="3789040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Мир полон украшений.</a:t>
            </a:r>
          </a:p>
          <a:p>
            <a:pPr algn="ctr"/>
            <a:r>
              <a:rPr lang="ru-RU" sz="2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Цветы</a:t>
            </a:r>
          </a:p>
          <a:p>
            <a:pPr algn="ctr"/>
            <a:endParaRPr lang="ru-RU" sz="2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097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+ </a:t>
            </a:r>
            <a:r>
              <a:rPr lang="ru-RU" dirty="0" smtClean="0"/>
              <a:t>добавить видео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0636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45816"/>
            <a:ext cx="3712793" cy="481399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414947"/>
            <a:ext cx="4569621" cy="584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45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638006"/>
            <a:ext cx="6566312" cy="473712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828" l="3020" r="9929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32656"/>
            <a:ext cx="3426433" cy="3529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12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196752"/>
            <a:ext cx="7211144" cy="4835961"/>
          </a:xfrm>
        </p:spPr>
      </p:pic>
    </p:spTree>
    <p:extLst>
      <p:ext uri="{BB962C8B-B14F-4D97-AF65-F5344CB8AC3E}">
        <p14:creationId xmlns:p14="http://schemas.microsoft.com/office/powerpoint/2010/main" val="423716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3" t="1280" r="2678" b="-1280"/>
          <a:stretch/>
        </p:blipFill>
        <p:spPr>
          <a:xfrm>
            <a:off x="179512" y="1302668"/>
            <a:ext cx="4484009" cy="482453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3"/>
          <a:stretch/>
        </p:blipFill>
        <p:spPr>
          <a:xfrm>
            <a:off x="4572000" y="1268760"/>
            <a:ext cx="4364183" cy="4742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4099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Овал 18"/>
          <p:cNvSpPr/>
          <p:nvPr/>
        </p:nvSpPr>
        <p:spPr>
          <a:xfrm>
            <a:off x="4534513" y="1959429"/>
            <a:ext cx="2123112" cy="202844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prstClr val="white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2278565" y="1944742"/>
            <a:ext cx="2123112" cy="2028446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12925" y="1951644"/>
            <a:ext cx="2123112" cy="2028446"/>
          </a:xfrm>
          <a:prstGeom prst="ellipse">
            <a:avLst/>
          </a:prstGeom>
          <a:solidFill>
            <a:srgbClr val="EE0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prstClr val="white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r="4222"/>
          <a:stretch/>
        </p:blipFill>
        <p:spPr>
          <a:xfrm>
            <a:off x="6524995" y="1959430"/>
            <a:ext cx="2500622" cy="404199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59" t="10714" r="25033" b="10714"/>
          <a:stretch/>
        </p:blipFill>
        <p:spPr>
          <a:xfrm>
            <a:off x="9025618" y="1959429"/>
            <a:ext cx="118382" cy="404132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rot="19773239">
            <a:off x="7145530" y="2323176"/>
            <a:ext cx="511010" cy="90024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rgbClr val="B53A31">
                      <a:lumMod val="50000"/>
                    </a:srgbClr>
                  </a:solidFill>
                  <a:prstDash val="solid"/>
                </a:ln>
                <a:pattFill prst="narHorz">
                  <a:fgClr>
                    <a:srgbClr val="B53A31"/>
                  </a:fgClr>
                  <a:bgClr>
                    <a:srgbClr val="B53A31">
                      <a:lumMod val="40000"/>
                      <a:lumOff val="60000"/>
                    </a:srgbClr>
                  </a:bgClr>
                </a:pattFill>
                <a:effectLst>
                  <a:innerShdw blurRad="177800">
                    <a:srgbClr val="B53A31">
                      <a:lumMod val="50000"/>
                    </a:srgbClr>
                  </a:innerShdw>
                </a:effectLst>
              </a:rPr>
              <a:t>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7705164">
            <a:off x="6954210" y="2661703"/>
            <a:ext cx="340171" cy="66725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401035" y="2182312"/>
            <a:ext cx="579677" cy="90024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rgbClr val="B53A31">
                      <a:lumMod val="50000"/>
                    </a:srgbClr>
                  </a:solidFill>
                  <a:prstDash val="solid"/>
                </a:ln>
                <a:pattFill prst="narHorz">
                  <a:fgClr>
                    <a:srgbClr val="B53A31"/>
                  </a:fgClr>
                  <a:bgClr>
                    <a:srgbClr val="B53A31">
                      <a:lumMod val="40000"/>
                      <a:lumOff val="60000"/>
                    </a:srgbClr>
                  </a:bgClr>
                </a:pattFill>
                <a:effectLst>
                  <a:innerShdw blurRad="177800">
                    <a:srgbClr val="B53A31">
                      <a:lumMod val="50000"/>
                    </a:srgbClr>
                  </a:innerShdw>
                </a:effectLst>
              </a:rPr>
              <a:t>!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928036" y="1012913"/>
            <a:ext cx="2724593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ru-RU" sz="405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РЕФЛЕ́КСИЯ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536" y="2033948"/>
            <a:ext cx="1922766" cy="192276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205" y="2005218"/>
            <a:ext cx="1980227" cy="198022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644" y="1976372"/>
            <a:ext cx="2115650" cy="2069106"/>
          </a:xfrm>
          <a:prstGeom prst="rect">
            <a:avLst/>
          </a:prstGeom>
        </p:spPr>
      </p:pic>
      <p:sp>
        <p:nvSpPr>
          <p:cNvPr id="20" name="Скругленная прямоугольная выноска 19"/>
          <p:cNvSpPr/>
          <p:nvPr/>
        </p:nvSpPr>
        <p:spPr>
          <a:xfrm>
            <a:off x="151422" y="4352003"/>
            <a:ext cx="2168697" cy="1561569"/>
          </a:xfrm>
          <a:prstGeom prst="wedgeRoundRectCallout">
            <a:avLst>
              <a:gd name="adj1" fmla="val -16462"/>
              <a:gd name="adj2" fmla="val -71474"/>
              <a:gd name="adj3" fmla="val 16667"/>
            </a:avLst>
          </a:prstGeom>
          <a:solidFill>
            <a:srgbClr val="EE0891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Урок прошёл отлично.</a:t>
            </a:r>
          </a:p>
          <a:p>
            <a:r>
              <a:rPr lang="ru-RU" sz="15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Мне было не трудно.</a:t>
            </a:r>
          </a:p>
          <a:p>
            <a:r>
              <a:rPr lang="ru-RU" sz="15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 доволен своей работой.</a:t>
            </a:r>
          </a:p>
          <a:p>
            <a:r>
              <a:rPr lang="ru-RU" sz="15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 понял тему урока.</a:t>
            </a:r>
          </a:p>
        </p:txBody>
      </p:sp>
      <p:sp>
        <p:nvSpPr>
          <p:cNvPr id="21" name="Скругленная прямоугольная выноска 20"/>
          <p:cNvSpPr/>
          <p:nvPr/>
        </p:nvSpPr>
        <p:spPr>
          <a:xfrm>
            <a:off x="2438501" y="4361633"/>
            <a:ext cx="2127143" cy="1561569"/>
          </a:xfrm>
          <a:prstGeom prst="wedgeRoundRectCallout">
            <a:avLst>
              <a:gd name="adj1" fmla="val -16462"/>
              <a:gd name="adj2" fmla="val -71474"/>
              <a:gd name="adj3" fmla="val 16667"/>
            </a:avLst>
          </a:prstGeom>
          <a:solidFill>
            <a:srgbClr val="FFFF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Урок прошел хорошо.</a:t>
            </a:r>
          </a:p>
          <a:p>
            <a:r>
              <a:rPr lang="ru-RU" sz="15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Мне было не легко.</a:t>
            </a:r>
          </a:p>
          <a:p>
            <a:r>
              <a:rPr lang="ru-RU" sz="15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  вполне доволен своей работой .</a:t>
            </a:r>
          </a:p>
          <a:p>
            <a:r>
              <a:rPr lang="ru-RU" sz="15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 должен повторить.</a:t>
            </a:r>
          </a:p>
        </p:txBody>
      </p:sp>
      <p:sp>
        <p:nvSpPr>
          <p:cNvPr id="22" name="Скругленная прямоугольная выноска 21"/>
          <p:cNvSpPr/>
          <p:nvPr/>
        </p:nvSpPr>
        <p:spPr>
          <a:xfrm>
            <a:off x="4725580" y="4371262"/>
            <a:ext cx="2127143" cy="1561569"/>
          </a:xfrm>
          <a:prstGeom prst="wedgeRoundRectCallout">
            <a:avLst>
              <a:gd name="adj1" fmla="val -16462"/>
              <a:gd name="adj2" fmla="val -71474"/>
              <a:gd name="adj3" fmla="val 16667"/>
            </a:avLst>
          </a:prstGeom>
          <a:solidFill>
            <a:srgbClr val="00B0F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Урок прошел плохо.</a:t>
            </a:r>
          </a:p>
          <a:p>
            <a:r>
              <a:rPr lang="ru-RU" sz="15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Мне было очень трудно.</a:t>
            </a:r>
          </a:p>
          <a:p>
            <a:r>
              <a:rPr lang="ru-RU" sz="15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Я не доволен своей работай.</a:t>
            </a:r>
          </a:p>
          <a:p>
            <a:r>
              <a:rPr lang="ru-RU" sz="15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Мне нужна помощь</a:t>
            </a:r>
            <a:r>
              <a:rPr lang="ru-RU" sz="1500" dirty="0">
                <a:solidFill>
                  <a:prstClr val="white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39943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34888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B050"/>
                </a:solidFill>
                <a:latin typeface="Bahnschrift SemiBold" panose="020B0502040204020203" pitchFamily="34" charset="0"/>
              </a:rPr>
              <a:t>Благодарю за урок!</a:t>
            </a:r>
            <a:endParaRPr lang="ru-RU" dirty="0">
              <a:solidFill>
                <a:srgbClr val="00B050"/>
              </a:solidFill>
              <a:latin typeface="Bahnschrift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978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420888"/>
            <a:ext cx="4742377" cy="3878211"/>
          </a:xfrm>
        </p:spPr>
      </p:pic>
      <p:sp>
        <p:nvSpPr>
          <p:cNvPr id="6" name="Прямоугольник 5"/>
          <p:cNvSpPr/>
          <p:nvPr/>
        </p:nvSpPr>
        <p:spPr>
          <a:xfrm>
            <a:off x="-1332656" y="1772816"/>
            <a:ext cx="67687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676400" algn="ctr">
              <a:spcAft>
                <a:spcPts val="0"/>
              </a:spcAft>
            </a:pP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волшебные слова,</a:t>
            </a:r>
          </a:p>
          <a:p>
            <a:pPr indent="1676400" algn="ctr">
              <a:spcAft>
                <a:spcPts val="0"/>
              </a:spcAft>
            </a:pP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Скажешь, сразу тишина.</a:t>
            </a:r>
          </a:p>
          <a:p>
            <a:pPr indent="1676400" algn="ctr">
              <a:spcAft>
                <a:spcPts val="0"/>
              </a:spcAft>
            </a:pP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Повнимательней, дружок,</a:t>
            </a:r>
          </a:p>
          <a:p>
            <a:pPr indent="1676400" algn="ctr">
              <a:spcAft>
                <a:spcPts val="0"/>
              </a:spcAft>
            </a:pP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Начинается урок.</a:t>
            </a:r>
            <a:endParaRPr lang="ru-RU" sz="2800" b="0" i="0" dirty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6765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620688"/>
            <a:ext cx="6702979" cy="5530903"/>
          </a:xfrm>
        </p:spPr>
      </p:pic>
    </p:spTree>
    <p:extLst>
      <p:ext uri="{BB962C8B-B14F-4D97-AF65-F5344CB8AC3E}">
        <p14:creationId xmlns:p14="http://schemas.microsoft.com/office/powerpoint/2010/main" val="3858546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5976" y="836712"/>
            <a:ext cx="4341168" cy="517403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украсить – это придать чему-нибудь или кому-нибудь красивый вид, сделать наряднее.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1520" y="1196752"/>
            <a:ext cx="5212202" cy="4941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13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40"/>
            <a:ext cx="9133988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86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49" t="127" r="22127" b="7948"/>
          <a:stretch/>
        </p:blipFill>
        <p:spPr>
          <a:xfrm>
            <a:off x="1009328" y="311448"/>
            <a:ext cx="4032448" cy="313202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38" b="96667" l="3778" r="9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68168" y="311448"/>
            <a:ext cx="3502719" cy="37362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37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73470">
            <a:off x="121617" y="3158437"/>
            <a:ext cx="3290340" cy="26564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440" b="94981" l="3218" r="97169">
                        <a14:backgroundMark x1="8366" y1="25290" x2="7979" y2="30502"/>
                        <a14:backgroundMark x1="47748" y1="80309" x2="55985" y2="83977"/>
                        <a14:backgroundMark x1="65122" y1="36100" x2="67053" y2="37452"/>
                        <a14:backgroundMark x1="69627" y1="41699" x2="68855" y2="401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3337725"/>
            <a:ext cx="4780582" cy="3187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12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00" b="98100" l="1403" r="984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700" y="-7164"/>
            <a:ext cx="3420414" cy="342726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500" l="1500" r="98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632" y="327472"/>
            <a:ext cx="3248610" cy="324861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395" b="98727" l="737" r="985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11387">
            <a:off x="-556401" y="3450528"/>
            <a:ext cx="3949551" cy="3429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131" y="-7164"/>
            <a:ext cx="3948030" cy="39308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0" y="3092070"/>
            <a:ext cx="3495527" cy="33321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2267" r="974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01" t="10101" r="2750" b="10101"/>
          <a:stretch/>
        </p:blipFill>
        <p:spPr>
          <a:xfrm>
            <a:off x="5661099" y="3494031"/>
            <a:ext cx="3482901" cy="290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48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96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0740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30303"/>
                </a:solidFill>
                <a:latin typeface="Veles" panose="02000803000000000000" pitchFamily="2" charset="-52"/>
                <a:cs typeface="Utsaah" panose="020B0604020202020204" pitchFamily="34" charset="0"/>
              </a:rPr>
              <a:t>физкультминутка</a:t>
            </a:r>
            <a:r>
              <a:rPr lang="ru-RU" b="1" dirty="0">
                <a:solidFill>
                  <a:srgbClr val="030303"/>
                </a:solidFill>
                <a:latin typeface="Veles" panose="02000803000000000000" pitchFamily="2" charset="-52"/>
                <a:cs typeface="Utsaah" panose="020B0604020202020204" pitchFamily="34" charset="0"/>
              </a:rPr>
              <a:t/>
            </a:r>
            <a:br>
              <a:rPr lang="ru-RU" b="1" dirty="0">
                <a:solidFill>
                  <a:srgbClr val="030303"/>
                </a:solidFill>
                <a:latin typeface="Veles" panose="02000803000000000000" pitchFamily="2" charset="-52"/>
                <a:cs typeface="Utsaah" panose="020B0604020202020204" pitchFamily="34" charset="0"/>
              </a:rPr>
            </a:br>
            <a:endParaRPr lang="ru-RU" dirty="0">
              <a:latin typeface="Veles" panose="02000803000000000000" pitchFamily="2" charset="-52"/>
              <a:cs typeface="Utsaah" panose="020B0604020202020204" pitchFamily="34" charset="0"/>
            </a:endParaRPr>
          </a:p>
        </p:txBody>
      </p:sp>
      <p:pic>
        <p:nvPicPr>
          <p:cNvPr id="6" name="Капитан Краб_ _Секретная разминка_ Зарядка для детей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end="73088.8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9275" y="1600200"/>
            <a:ext cx="8045450" cy="4525963"/>
          </a:xfrm>
        </p:spPr>
      </p:pic>
    </p:spTree>
    <p:extLst>
      <p:ext uri="{BB962C8B-B14F-4D97-AF65-F5344CB8AC3E}">
        <p14:creationId xmlns:p14="http://schemas.microsoft.com/office/powerpoint/2010/main" val="975860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8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4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</TotalTime>
  <Words>347</Words>
  <Application>Microsoft Office PowerPoint</Application>
  <PresentationFormat>Экран (4:3)</PresentationFormat>
  <Paragraphs>60</Paragraphs>
  <Slides>16</Slides>
  <Notes>7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26" baseType="lpstr">
      <vt:lpstr>Arial Unicode MS</vt:lpstr>
      <vt:lpstr>Arial</vt:lpstr>
      <vt:lpstr>Bahnschrift SemiBold</vt:lpstr>
      <vt:lpstr>Calibri</vt:lpstr>
      <vt:lpstr>Garamond</vt:lpstr>
      <vt:lpstr>Times New Roman</vt:lpstr>
      <vt:lpstr>Utsaah</vt:lpstr>
      <vt:lpstr>Veles</vt:lpstr>
      <vt:lpstr>Тема Office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физкультминутка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Благодарю за урок!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анна</cp:lastModifiedBy>
  <cp:revision>31</cp:revision>
  <dcterms:created xsi:type="dcterms:W3CDTF">2020-04-07T15:12:21Z</dcterms:created>
  <dcterms:modified xsi:type="dcterms:W3CDTF">2023-11-12T20:34:03Z</dcterms:modified>
</cp:coreProperties>
</file>