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9"/>
  </p:notesMasterIdLst>
  <p:sldIdLst>
    <p:sldId id="256" r:id="rId2"/>
    <p:sldId id="261" r:id="rId3"/>
    <p:sldId id="275" r:id="rId4"/>
    <p:sldId id="274" r:id="rId5"/>
    <p:sldId id="276" r:id="rId6"/>
    <p:sldId id="277" r:id="rId7"/>
    <p:sldId id="278" r:id="rId8"/>
    <p:sldId id="264" r:id="rId9"/>
    <p:sldId id="279" r:id="rId10"/>
    <p:sldId id="267" r:id="rId11"/>
    <p:sldId id="263" r:id="rId12"/>
    <p:sldId id="262" r:id="rId13"/>
    <p:sldId id="271" r:id="rId14"/>
    <p:sldId id="272" r:id="rId15"/>
    <p:sldId id="280" r:id="rId16"/>
    <p:sldId id="281" r:id="rId17"/>
    <p:sldId id="282" r:id="rId18"/>
    <p:sldId id="283" r:id="rId19"/>
    <p:sldId id="284" r:id="rId20"/>
    <p:sldId id="285" r:id="rId21"/>
    <p:sldId id="286" r:id="rId22"/>
    <p:sldId id="287" r:id="rId23"/>
    <p:sldId id="288" r:id="rId24"/>
    <p:sldId id="289" r:id="rId25"/>
    <p:sldId id="291" r:id="rId26"/>
    <p:sldId id="290" r:id="rId27"/>
    <p:sldId id="273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67808B-8672-47D3-B1E9-1D8E758F44C3}" type="datetimeFigureOut">
              <a:rPr lang="ru-RU" smtClean="0"/>
              <a:t>13.11.2023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9D0EDD-0EFE-468B-8E10-804E29B746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35865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9D0EDD-0EFE-468B-8E10-804E29B74683}" type="slidenum">
              <a:rPr lang="ru-RU" smtClean="0"/>
              <a:t>25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6321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9D0EDD-0EFE-468B-8E10-804E29B74683}" type="slidenum">
              <a:rPr lang="ru-RU" smtClean="0"/>
              <a:t>26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6321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12.11.2023</a:t>
            </a:fld>
            <a:endParaRPr lang="ru-RU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12.11.2023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12.11.2023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12.11.2023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12.11.2023</a:t>
            </a:fld>
            <a:endParaRPr lang="ru-RU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5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3"/>
          <p:cNvSpPr>
            <a:spLocks noChangeArrowheads="1"/>
          </p:cNvSpPr>
          <p:nvPr/>
        </p:nvSpPr>
        <p:spPr bwMode="auto">
          <a:xfrm>
            <a:off x="403834" y="404664"/>
            <a:ext cx="8215338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normalizeH="0" baseline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60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Прототипирование. </a:t>
            </a:r>
            <a:r>
              <a:rPr kumimoji="0" lang="ru-RU" sz="6000" b="1" i="0" u="none" strike="noStrike" normalizeH="0" baseline="0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Виды </a:t>
            </a:r>
            <a:r>
              <a:rPr kumimoji="0" lang="ru-RU" sz="6000" b="1" i="0" u="none" strike="noStrike" normalizeH="0" baseline="0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прототипов.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b="1" i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(Презентация к уроку технологии в </a:t>
            </a:r>
            <a:r>
              <a:rPr lang="ru-RU" sz="2400" b="1" i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8 </a:t>
            </a:r>
            <a:r>
              <a:rPr lang="ru-RU" sz="2400" b="1" i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классе)  </a:t>
            </a:r>
            <a:endParaRPr lang="ru-RU" sz="2400" b="1" i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3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normalizeH="0" baseline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4047172" y="5018179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ru-RU" b="1" i="1" dirty="0">
                <a:solidFill>
                  <a:schemeClr val="accent2">
                    <a:lumMod val="75000"/>
                  </a:schemeClr>
                </a:solidFill>
              </a:rPr>
              <a:t>Автор Ботвиновская Юлия Владимировна</a:t>
            </a:r>
          </a:p>
          <a:p>
            <a:pPr algn="r"/>
            <a:r>
              <a:rPr lang="ru-RU" b="1" i="1" dirty="0">
                <a:solidFill>
                  <a:schemeClr val="accent2">
                    <a:lumMod val="75000"/>
                  </a:schemeClr>
                </a:solidFill>
              </a:rPr>
              <a:t>Учитель ИЗО и технологии</a:t>
            </a:r>
          </a:p>
          <a:p>
            <a:pPr algn="r"/>
            <a:r>
              <a:rPr lang="ru-RU" b="1" i="1" dirty="0">
                <a:solidFill>
                  <a:schemeClr val="accent2">
                    <a:lumMod val="75000"/>
                  </a:schemeClr>
                </a:solidFill>
              </a:rPr>
              <a:t>МОАУ «СОШ № 76» </a:t>
            </a:r>
            <a:r>
              <a:rPr lang="ru-RU" b="1" i="1" dirty="0" err="1">
                <a:solidFill>
                  <a:schemeClr val="accent2">
                    <a:lumMod val="75000"/>
                  </a:schemeClr>
                </a:solidFill>
              </a:rPr>
              <a:t>г.Оренбурга</a:t>
            </a:r>
            <a:endParaRPr lang="ru-RU" b="1" i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893" y="3437060"/>
            <a:ext cx="4345321" cy="3242532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43266" y="980728"/>
            <a:ext cx="7358114" cy="138499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b="1" u="sng" dirty="0">
                <a:solidFill>
                  <a:schemeClr val="accent2">
                    <a:lumMod val="75000"/>
                  </a:schemeClr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Производство. </a:t>
            </a:r>
            <a:r>
              <a:rPr lang="ru-RU" sz="2800" dirty="0">
                <a:solidFill>
                  <a:schemeClr val="accent2">
                    <a:lumMod val="75000"/>
                  </a:schemeClr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Нередко перед запуском продукта тестируют модель будущего товара, а также варианты упаковки.</a:t>
            </a: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272" y="2386327"/>
            <a:ext cx="4896544" cy="3264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4195302"/>
            <a:ext cx="4241335" cy="23857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3544" y="1412776"/>
            <a:ext cx="7385474" cy="5029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980728"/>
            <a:ext cx="8066087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00034" y="285728"/>
            <a:ext cx="7572428" cy="181588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u="sng" dirty="0">
                <a:solidFill>
                  <a:schemeClr val="accent2">
                    <a:lumMod val="75000"/>
                  </a:schemeClr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Архитектура и дизайн. </a:t>
            </a:r>
            <a:r>
              <a:rPr lang="ru-RU" sz="2800" dirty="0">
                <a:solidFill>
                  <a:schemeClr val="accent2">
                    <a:lumMod val="75000"/>
                  </a:schemeClr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Создание прототипа позволяет заранее узнать, как будет выглядеть готовый объект или его отдельные помещения, а также целые населенные пункты.</a:t>
            </a: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8704" y="4102612"/>
            <a:ext cx="4158943" cy="2610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254" y="2384872"/>
            <a:ext cx="4528431" cy="30441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28596" y="1340768"/>
            <a:ext cx="7929618" cy="440120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4000" dirty="0" smtClean="0">
                <a:solidFill>
                  <a:schemeClr val="accent2">
                    <a:lumMod val="75000"/>
                  </a:schemeClr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Требования:</a:t>
            </a:r>
            <a:endParaRPr lang="ru-RU" sz="4000" dirty="0">
              <a:solidFill>
                <a:schemeClr val="accent2">
                  <a:lumMod val="75000"/>
                </a:schemeClr>
              </a:solidFill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endParaRPr lang="ru-RU" sz="4000" dirty="0">
              <a:solidFill>
                <a:schemeClr val="accent2">
                  <a:lumMod val="75000"/>
                </a:schemeClr>
              </a:solidFill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514350" indent="-514350">
              <a:buAutoNum type="arabicPeriod"/>
            </a:pPr>
            <a:r>
              <a:rPr lang="ru-RU" sz="4000" dirty="0">
                <a:solidFill>
                  <a:schemeClr val="accent2">
                    <a:lumMod val="75000"/>
                  </a:schemeClr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Быстрое создание. </a:t>
            </a:r>
          </a:p>
          <a:p>
            <a:pPr marL="514350" indent="-514350">
              <a:buAutoNum type="arabicPeriod"/>
            </a:pPr>
            <a:r>
              <a:rPr lang="ru-RU" sz="4000" dirty="0">
                <a:solidFill>
                  <a:schemeClr val="accent2">
                    <a:lumMod val="75000"/>
                  </a:schemeClr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Заданный уровень детализации.</a:t>
            </a:r>
          </a:p>
          <a:p>
            <a:pPr marL="514350" indent="-514350">
              <a:buAutoNum type="arabicPeriod"/>
            </a:pPr>
            <a:r>
              <a:rPr lang="ru-RU" sz="4000" dirty="0">
                <a:solidFill>
                  <a:schemeClr val="accent2">
                    <a:lumMod val="75000"/>
                  </a:schemeClr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Простота корректировки.</a:t>
            </a:r>
          </a:p>
          <a:p>
            <a:pPr marL="514350" indent="-514350">
              <a:buAutoNum type="arabicPeriod"/>
            </a:pPr>
            <a:r>
              <a:rPr lang="ru-RU" sz="4000" dirty="0">
                <a:solidFill>
                  <a:schemeClr val="accent2">
                    <a:lumMod val="75000"/>
                  </a:schemeClr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Интерактивность.</a:t>
            </a:r>
          </a:p>
          <a:p>
            <a:pPr marL="514350" indent="-514350">
              <a:buAutoNum type="arabicPeriod"/>
            </a:pPr>
            <a:r>
              <a:rPr lang="ru-RU" sz="4000" dirty="0">
                <a:solidFill>
                  <a:schemeClr val="accent2">
                    <a:lumMod val="75000"/>
                  </a:schemeClr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Доступность.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28596" y="692696"/>
            <a:ext cx="7929618" cy="569386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800" dirty="0">
                <a:solidFill>
                  <a:schemeClr val="accent2">
                    <a:lumMod val="75000"/>
                  </a:schemeClr>
                </a:solidFill>
              </a:rPr>
              <a:t>Варианты </a:t>
            </a: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</a:rPr>
              <a:t>прототипов по </a:t>
            </a:r>
            <a:r>
              <a:rPr lang="ru-RU" sz="2800" dirty="0">
                <a:solidFill>
                  <a:schemeClr val="accent2">
                    <a:lumMod val="75000"/>
                  </a:schemeClr>
                </a:solidFill>
              </a:rPr>
              <a:t>способу </a:t>
            </a: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</a:rPr>
              <a:t>реализации:</a:t>
            </a:r>
            <a:endParaRPr lang="ru-RU" sz="2800" dirty="0">
              <a:solidFill>
                <a:schemeClr val="accent2">
                  <a:lumMod val="75000"/>
                </a:schemeClr>
              </a:solidFill>
            </a:endParaRPr>
          </a:p>
          <a:p>
            <a:endParaRPr lang="ru-RU" sz="2800" dirty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ru-RU" sz="2800" dirty="0">
                <a:solidFill>
                  <a:schemeClr val="accent2">
                    <a:lumMod val="75000"/>
                  </a:schemeClr>
                </a:solidFill>
              </a:rPr>
              <a:t>Бумажные прототипы – это быстрый набросок. Как правило, их используют на старте для фиксации основных идей, на которых будет основано дальнейшее развитие проекта.</a:t>
            </a:r>
          </a:p>
          <a:p>
            <a:endParaRPr lang="ru-RU" sz="2800" dirty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ru-RU" sz="2800" dirty="0">
                <a:solidFill>
                  <a:schemeClr val="accent2">
                    <a:lumMod val="75000"/>
                  </a:schemeClr>
                </a:solidFill>
              </a:rPr>
              <a:t>3Д-прототипирование занимает значительно больше времени, но открывает гораздо большее количество возможностей для тестирования проекта, позволяет вносить корректировки и получать более качественный продукт на выходе.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32757" y="980728"/>
            <a:ext cx="7929618" cy="526297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800" dirty="0">
                <a:solidFill>
                  <a:schemeClr val="accent2">
                    <a:lumMod val="75000"/>
                  </a:schemeClr>
                </a:solidFill>
              </a:rPr>
              <a:t>Как работает  </a:t>
            </a: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</a:rPr>
              <a:t>3Д-принтер?</a:t>
            </a:r>
          </a:p>
          <a:p>
            <a:endParaRPr lang="ru-RU" sz="2800" dirty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ru-RU" sz="2800" dirty="0">
                <a:solidFill>
                  <a:schemeClr val="accent2">
                    <a:lumMod val="75000"/>
                  </a:schemeClr>
                </a:solidFill>
              </a:rPr>
              <a:t>3D-принтер – это оборудование для изготовления объемных предметов посредством послойного построения. Если объяснять простыми словами, то трехмерный объект создается </a:t>
            </a: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</a:rPr>
              <a:t>методом </a:t>
            </a:r>
            <a:r>
              <a:rPr lang="ru-RU" sz="2800" dirty="0">
                <a:solidFill>
                  <a:schemeClr val="accent2">
                    <a:lumMod val="75000"/>
                  </a:schemeClr>
                </a:solidFill>
              </a:rPr>
              <a:t>послойного нанесения </a:t>
            </a: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</a:rPr>
              <a:t>материала из </a:t>
            </a:r>
            <a:r>
              <a:rPr lang="ru-RU" sz="2800" dirty="0">
                <a:solidFill>
                  <a:schemeClr val="accent2">
                    <a:lumMod val="75000"/>
                  </a:schemeClr>
                </a:solidFill>
              </a:rPr>
              <a:t>комплекса скрепленных уровней. О</a:t>
            </a: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</a:rPr>
              <a:t>собая </a:t>
            </a:r>
            <a:r>
              <a:rPr lang="ru-RU" sz="2800" dirty="0">
                <a:solidFill>
                  <a:schemeClr val="accent2">
                    <a:lumMod val="75000"/>
                  </a:schemeClr>
                </a:solidFill>
              </a:rPr>
              <a:t>программа-</a:t>
            </a:r>
            <a:r>
              <a:rPr lang="ru-RU" sz="2800" dirty="0" err="1">
                <a:solidFill>
                  <a:schemeClr val="accent2">
                    <a:lumMod val="75000"/>
                  </a:schemeClr>
                </a:solidFill>
              </a:rPr>
              <a:t>слайсер</a:t>
            </a:r>
            <a:r>
              <a:rPr lang="ru-RU" sz="2800" dirty="0">
                <a:solidFill>
                  <a:schemeClr val="accent2">
                    <a:lumMod val="75000"/>
                  </a:schemeClr>
                </a:solidFill>
              </a:rPr>
              <a:t> генерирует G-код, разделяющий компьютерную модель на слои, которые машина распечатывает один за другим. </a:t>
            </a:r>
            <a:endParaRPr lang="ru-RU" sz="2800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254995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807884"/>
            <a:ext cx="6448073" cy="60198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3922570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32757" y="980728"/>
            <a:ext cx="7929618" cy="483209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800" dirty="0">
                <a:solidFill>
                  <a:schemeClr val="accent2">
                    <a:lumMod val="75000"/>
                  </a:schemeClr>
                </a:solidFill>
              </a:rPr>
              <a:t>Типы </a:t>
            </a: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</a:rPr>
              <a:t>прототипов:</a:t>
            </a:r>
            <a:endParaRPr lang="ru-RU" sz="2800" dirty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ru-RU" sz="2800" b="1" u="sng" dirty="0">
                <a:solidFill>
                  <a:schemeClr val="accent2">
                    <a:lumMod val="75000"/>
                  </a:schemeClr>
                </a:solidFill>
              </a:rPr>
              <a:t>По глубине проработки </a:t>
            </a:r>
            <a:r>
              <a:rPr lang="ru-RU" sz="2800" b="1" u="sng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</a:rPr>
              <a:t>прототипы </a:t>
            </a:r>
            <a:r>
              <a:rPr lang="ru-RU" sz="2800" dirty="0">
                <a:solidFill>
                  <a:schemeClr val="accent2">
                    <a:lumMod val="75000"/>
                  </a:schemeClr>
                </a:solidFill>
              </a:rPr>
              <a:t>бывают с высокой и низкой детализацией. Все зависит от количества элементов в итоговом варианте.</a:t>
            </a:r>
          </a:p>
          <a:p>
            <a:endParaRPr lang="ru-RU" sz="2800" dirty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ru-RU" sz="2800" b="1" u="sng" dirty="0">
                <a:solidFill>
                  <a:schemeClr val="accent2">
                    <a:lumMod val="75000"/>
                  </a:schemeClr>
                </a:solidFill>
              </a:rPr>
              <a:t>По возможности взаимодействия с макетом </a:t>
            </a:r>
            <a:r>
              <a:rPr lang="ru-RU" sz="2800" dirty="0">
                <a:solidFill>
                  <a:schemeClr val="accent2">
                    <a:lumMod val="75000"/>
                  </a:schemeClr>
                </a:solidFill>
              </a:rPr>
              <a:t>прототипы делятся на статичные и интерактивные. Статичные можно изобразить на бумаге схематично, а для интерактивных стоит использовать графические редакторы, например, </a:t>
            </a:r>
            <a:r>
              <a:rPr lang="ru-RU" sz="2800" dirty="0" err="1">
                <a:solidFill>
                  <a:schemeClr val="accent2">
                    <a:lumMod val="75000"/>
                  </a:schemeClr>
                </a:solidFill>
              </a:rPr>
              <a:t>Figma</a:t>
            </a:r>
            <a:r>
              <a:rPr lang="ru-RU" sz="2800" dirty="0">
                <a:solidFill>
                  <a:schemeClr val="accent2">
                    <a:lumMod val="75000"/>
                  </a:schemeClr>
                </a:solidFill>
              </a:rPr>
              <a:t>.</a:t>
            </a:r>
            <a:endParaRPr lang="ru-RU" sz="2800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843361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32757" y="1268760"/>
            <a:ext cx="7929618" cy="464742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chemeClr val="accent2">
                    <a:lumMod val="75000"/>
                  </a:schemeClr>
                </a:solidFill>
              </a:rPr>
              <a:t>Этапы </a:t>
            </a:r>
            <a:r>
              <a:rPr lang="ru-RU" sz="3600" b="1" dirty="0" err="1" smtClean="0">
                <a:solidFill>
                  <a:schemeClr val="accent2">
                    <a:lumMod val="75000"/>
                  </a:schemeClr>
                </a:solidFill>
              </a:rPr>
              <a:t>прототипирования</a:t>
            </a:r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</a:rPr>
              <a:t>:</a:t>
            </a:r>
          </a:p>
          <a:p>
            <a:pPr algn="ctr"/>
            <a:endParaRPr lang="ru-RU" sz="3600" b="1" dirty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ru-RU" sz="2800" b="1" u="sng" dirty="0" smtClean="0">
                <a:solidFill>
                  <a:schemeClr val="accent2">
                    <a:lumMod val="75000"/>
                  </a:schemeClr>
                </a:solidFill>
              </a:rPr>
              <a:t>1. Постановка конкретной цели</a:t>
            </a:r>
            <a:r>
              <a:rPr lang="ru-RU" sz="2800" b="1" u="sng" dirty="0">
                <a:solidFill>
                  <a:schemeClr val="accent2">
                    <a:lumMod val="75000"/>
                  </a:schemeClr>
                </a:solidFill>
              </a:rPr>
              <a:t>. </a:t>
            </a:r>
            <a:r>
              <a:rPr lang="ru-RU" sz="2800" dirty="0">
                <a:solidFill>
                  <a:schemeClr val="accent2">
                    <a:lumMod val="75000"/>
                  </a:schemeClr>
                </a:solidFill>
              </a:rPr>
              <a:t>Происходит на встрече всех участников, среди которых клиент, дизайнер, маркетолог, копирайтер, программист, то есть все те, кто заинтересован в успешности проекта. Чем четче и точнее сформулированы цели, тем легче выдвигать и проверять гипотезы для детализации прототипа</a:t>
            </a: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</a:rPr>
              <a:t>.</a:t>
            </a:r>
            <a:endParaRPr lang="ru-RU" sz="2800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769169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12300" y="1412776"/>
            <a:ext cx="7929618" cy="292387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chemeClr val="accent2">
                    <a:lumMod val="75000"/>
                  </a:schemeClr>
                </a:solidFill>
              </a:rPr>
              <a:t>Этапы </a:t>
            </a:r>
            <a:r>
              <a:rPr lang="ru-RU" sz="3600" b="1" dirty="0" err="1" smtClean="0">
                <a:solidFill>
                  <a:schemeClr val="accent2">
                    <a:lumMod val="75000"/>
                  </a:schemeClr>
                </a:solidFill>
              </a:rPr>
              <a:t>прототипирования</a:t>
            </a:r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</a:rPr>
              <a:t>:</a:t>
            </a:r>
          </a:p>
          <a:p>
            <a:pPr algn="ctr"/>
            <a:endParaRPr lang="ru-RU" sz="3600" b="1" dirty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ru-RU" sz="2800" b="1" u="sng" dirty="0" smtClean="0">
                <a:solidFill>
                  <a:schemeClr val="accent2">
                    <a:lumMod val="75000"/>
                  </a:schemeClr>
                </a:solidFill>
              </a:rPr>
              <a:t>2. Проведение </a:t>
            </a:r>
            <a:r>
              <a:rPr lang="ru-RU" sz="2800" b="1" u="sng" dirty="0">
                <a:solidFill>
                  <a:schemeClr val="accent2">
                    <a:lumMod val="75000"/>
                  </a:schemeClr>
                </a:solidFill>
              </a:rPr>
              <a:t>исследования. </a:t>
            </a:r>
            <a:r>
              <a:rPr lang="ru-RU" sz="2800" dirty="0">
                <a:solidFill>
                  <a:schemeClr val="accent2">
                    <a:lumMod val="75000"/>
                  </a:schemeClr>
                </a:solidFill>
              </a:rPr>
              <a:t>Чтобы создать качественный прототип, важно изучить бизнес клиента, особенности его продукта и целевой аудитории.</a:t>
            </a:r>
          </a:p>
        </p:txBody>
      </p:sp>
    </p:spTree>
    <p:extLst>
      <p:ext uri="{BB962C8B-B14F-4D97-AF65-F5344CB8AC3E}">
        <p14:creationId xmlns:p14="http://schemas.microsoft.com/office/powerpoint/2010/main" val="36507605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179512" y="620688"/>
            <a:ext cx="8640960" cy="353943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4400" u="sng" dirty="0" err="1">
                <a:solidFill>
                  <a:schemeClr val="accent2">
                    <a:lumMod val="75000"/>
                  </a:schemeClr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Прототипирование</a:t>
            </a:r>
            <a:r>
              <a:rPr lang="ru-RU" sz="4400" u="sng" dirty="0">
                <a:solidFill>
                  <a:schemeClr val="accent2">
                    <a:lumMod val="75000"/>
                  </a:schemeClr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endParaRPr lang="ru-RU" sz="4400" u="sng" dirty="0" smtClean="0">
              <a:solidFill>
                <a:schemeClr val="accent2">
                  <a:lumMod val="75000"/>
                </a:schemeClr>
              </a:solidFill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4400" dirty="0" smtClean="0">
                <a:solidFill>
                  <a:schemeClr val="accent2">
                    <a:lumMod val="75000"/>
                  </a:schemeClr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- </a:t>
            </a:r>
            <a:r>
              <a:rPr lang="ru-RU" sz="4400" dirty="0">
                <a:solidFill>
                  <a:schemeClr val="accent2">
                    <a:lumMod val="75000"/>
                  </a:schemeClr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это что такое</a:t>
            </a:r>
            <a:r>
              <a:rPr lang="ru-RU" sz="4400" dirty="0" smtClean="0">
                <a:solidFill>
                  <a:schemeClr val="accent2">
                    <a:lumMod val="75000"/>
                  </a:schemeClr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?</a:t>
            </a:r>
            <a:endParaRPr lang="ru-RU" sz="4400" dirty="0">
              <a:solidFill>
                <a:schemeClr val="accent2">
                  <a:lumMod val="75000"/>
                </a:schemeClr>
              </a:solidFill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800" dirty="0">
                <a:solidFill>
                  <a:schemeClr val="accent2">
                    <a:lumMod val="75000"/>
                  </a:schemeClr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Сложно с  первого раза  создать идеальный продукт, который понравится заказчику, а главное — будет удобен для пользователей.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ru-RU" sz="2800" b="1" u="sng" dirty="0" smtClean="0">
              <a:solidFill>
                <a:schemeClr val="accent2">
                  <a:lumMod val="75000"/>
                </a:schemeClr>
              </a:solidFill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ru-RU" sz="2400" dirty="0">
              <a:solidFill>
                <a:schemeClr val="accent2">
                  <a:lumMod val="75000"/>
                </a:schemeClr>
              </a:solidFill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419622" y="3250569"/>
            <a:ext cx="5394310" cy="35730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12300" y="1412776"/>
            <a:ext cx="7929618" cy="464742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chemeClr val="accent2">
                    <a:lumMod val="75000"/>
                  </a:schemeClr>
                </a:solidFill>
              </a:rPr>
              <a:t>Этапы </a:t>
            </a:r>
            <a:r>
              <a:rPr lang="ru-RU" sz="3600" b="1" dirty="0" err="1" smtClean="0">
                <a:solidFill>
                  <a:schemeClr val="accent2">
                    <a:lumMod val="75000"/>
                  </a:schemeClr>
                </a:solidFill>
              </a:rPr>
              <a:t>прототипирования</a:t>
            </a:r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</a:rPr>
              <a:t>:</a:t>
            </a:r>
          </a:p>
          <a:p>
            <a:pPr algn="ctr"/>
            <a:endParaRPr lang="ru-RU" sz="3600" b="1" dirty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ru-RU" sz="2800" b="1" u="sng" dirty="0">
                <a:solidFill>
                  <a:schemeClr val="accent2">
                    <a:lumMod val="75000"/>
                  </a:schemeClr>
                </a:solidFill>
              </a:rPr>
              <a:t>3. Формулирование гипотез. </a:t>
            </a:r>
            <a:r>
              <a:rPr lang="ru-RU" sz="2800" dirty="0">
                <a:solidFill>
                  <a:schemeClr val="accent2">
                    <a:lumMod val="75000"/>
                  </a:schemeClr>
                </a:solidFill>
              </a:rPr>
              <a:t>Важно понять, что именно вы хотите проверить с помощью прототипов. Не «посмотреть, получится </a:t>
            </a: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</a:rPr>
              <a:t>ли…», </a:t>
            </a:r>
            <a:r>
              <a:rPr lang="ru-RU" sz="2800" dirty="0">
                <a:solidFill>
                  <a:schemeClr val="accent2">
                    <a:lumMod val="75000"/>
                  </a:schemeClr>
                </a:solidFill>
              </a:rPr>
              <a:t>а «оценить, насколько пользователю удобно будет выбрать товар и сделать заказ таким способом». Это поможет сделать </a:t>
            </a:r>
            <a:r>
              <a:rPr lang="ru-RU" sz="2800" dirty="0" err="1">
                <a:solidFill>
                  <a:schemeClr val="accent2">
                    <a:lumMod val="75000"/>
                  </a:schemeClr>
                </a:solidFill>
              </a:rPr>
              <a:t>прототипирование</a:t>
            </a:r>
            <a:r>
              <a:rPr lang="ru-RU" sz="2800" dirty="0">
                <a:solidFill>
                  <a:schemeClr val="accent2">
                    <a:lumMod val="75000"/>
                  </a:schemeClr>
                </a:solidFill>
              </a:rPr>
              <a:t> максимально эффективным.</a:t>
            </a:r>
          </a:p>
        </p:txBody>
      </p:sp>
    </p:spTree>
    <p:extLst>
      <p:ext uri="{BB962C8B-B14F-4D97-AF65-F5344CB8AC3E}">
        <p14:creationId xmlns:p14="http://schemas.microsoft.com/office/powerpoint/2010/main" val="202821471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12300" y="1412776"/>
            <a:ext cx="7929618" cy="292387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chemeClr val="accent2">
                    <a:lumMod val="75000"/>
                  </a:schemeClr>
                </a:solidFill>
              </a:rPr>
              <a:t>Этапы </a:t>
            </a:r>
            <a:r>
              <a:rPr lang="ru-RU" sz="3600" b="1" dirty="0" err="1" smtClean="0">
                <a:solidFill>
                  <a:schemeClr val="accent2">
                    <a:lumMod val="75000"/>
                  </a:schemeClr>
                </a:solidFill>
              </a:rPr>
              <a:t>прототипирования</a:t>
            </a:r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</a:rPr>
              <a:t>:</a:t>
            </a:r>
          </a:p>
          <a:p>
            <a:pPr algn="ctr"/>
            <a:endParaRPr lang="ru-RU" sz="3600" b="1" dirty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ru-RU" sz="2800" b="1" u="sng" dirty="0" smtClean="0">
                <a:solidFill>
                  <a:schemeClr val="accent2">
                    <a:lumMod val="75000"/>
                  </a:schemeClr>
                </a:solidFill>
              </a:rPr>
              <a:t>4. </a:t>
            </a:r>
            <a:r>
              <a:rPr lang="ru-RU" sz="2800" b="1" u="sng" dirty="0">
                <a:solidFill>
                  <a:schemeClr val="accent2">
                    <a:lumMod val="75000"/>
                  </a:schemeClr>
                </a:solidFill>
              </a:rPr>
              <a:t>Создание прототипа. </a:t>
            </a:r>
            <a:r>
              <a:rPr lang="ru-RU" sz="2800" dirty="0">
                <a:solidFill>
                  <a:schemeClr val="accent2">
                    <a:lumMod val="75000"/>
                  </a:schemeClr>
                </a:solidFill>
              </a:rPr>
              <a:t>С учетом результатов исследования и сформулированных гипотез создается макет будущего </a:t>
            </a: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</a:rPr>
              <a:t>изделия, сайта </a:t>
            </a:r>
            <a:r>
              <a:rPr lang="ru-RU" sz="2800" dirty="0">
                <a:solidFill>
                  <a:schemeClr val="accent2">
                    <a:lumMod val="75000"/>
                  </a:schemeClr>
                </a:solidFill>
              </a:rPr>
              <a:t>или приложения.</a:t>
            </a:r>
          </a:p>
        </p:txBody>
      </p:sp>
    </p:spTree>
    <p:extLst>
      <p:ext uri="{BB962C8B-B14F-4D97-AF65-F5344CB8AC3E}">
        <p14:creationId xmlns:p14="http://schemas.microsoft.com/office/powerpoint/2010/main" val="100013763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12300" y="1412776"/>
            <a:ext cx="7929618" cy="421653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chemeClr val="accent2">
                    <a:lumMod val="75000"/>
                  </a:schemeClr>
                </a:solidFill>
              </a:rPr>
              <a:t>Этапы </a:t>
            </a:r>
            <a:r>
              <a:rPr lang="ru-RU" sz="3600" b="1" dirty="0" err="1" smtClean="0">
                <a:solidFill>
                  <a:schemeClr val="accent2">
                    <a:lumMod val="75000"/>
                  </a:schemeClr>
                </a:solidFill>
              </a:rPr>
              <a:t>прототипирования</a:t>
            </a:r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</a:rPr>
              <a:t>:</a:t>
            </a:r>
          </a:p>
          <a:p>
            <a:pPr algn="ctr"/>
            <a:endParaRPr lang="ru-RU" sz="3600" b="1" dirty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ru-RU" sz="2800" b="1" u="sng" dirty="0">
                <a:solidFill>
                  <a:schemeClr val="accent2">
                    <a:lumMod val="75000"/>
                  </a:schemeClr>
                </a:solidFill>
              </a:rPr>
              <a:t>5. Тестирование на фокус-группе. </a:t>
            </a: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</a:rPr>
              <a:t>Позволяет проверить работоспособность, есть ли пробелы в логике; понять, какие нужно внести правки до передачи проекта разработчикам, верстальщикам и дизайнерам. Прежде чем переходить к тестированию, важно не забыть согласовать прототип с заказчиком.</a:t>
            </a:r>
            <a:endParaRPr lang="ru-RU" sz="2800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041376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12300" y="1412776"/>
            <a:ext cx="7929618" cy="206210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chemeClr val="accent2">
                    <a:lumMod val="75000"/>
                  </a:schemeClr>
                </a:solidFill>
              </a:rPr>
              <a:t>Этапы </a:t>
            </a:r>
            <a:r>
              <a:rPr lang="ru-RU" sz="3600" b="1" dirty="0" err="1" smtClean="0">
                <a:solidFill>
                  <a:schemeClr val="accent2">
                    <a:lumMod val="75000"/>
                  </a:schemeClr>
                </a:solidFill>
              </a:rPr>
              <a:t>прототипирования</a:t>
            </a:r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</a:rPr>
              <a:t>:</a:t>
            </a:r>
          </a:p>
          <a:p>
            <a:pPr algn="ctr"/>
            <a:endParaRPr lang="ru-RU" sz="3600" b="1" dirty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ru-RU" sz="2800" b="1" u="sng" dirty="0" smtClean="0">
                <a:solidFill>
                  <a:schemeClr val="accent2">
                    <a:lumMod val="75000"/>
                  </a:schemeClr>
                </a:solidFill>
              </a:rPr>
              <a:t>6</a:t>
            </a:r>
            <a:r>
              <a:rPr lang="ru-RU" sz="2800" b="1" u="sng" dirty="0">
                <a:solidFill>
                  <a:schemeClr val="accent2">
                    <a:lumMod val="75000"/>
                  </a:schemeClr>
                </a:solidFill>
              </a:rPr>
              <a:t>. Доработка. </a:t>
            </a:r>
            <a:r>
              <a:rPr lang="ru-RU" sz="2800" dirty="0">
                <a:solidFill>
                  <a:schemeClr val="accent2">
                    <a:lumMod val="75000"/>
                  </a:schemeClr>
                </a:solidFill>
              </a:rPr>
              <a:t>Добавление новых деталей, внесение правок по результатам тестирования.</a:t>
            </a:r>
          </a:p>
        </p:txBody>
      </p:sp>
    </p:spTree>
    <p:extLst>
      <p:ext uri="{BB962C8B-B14F-4D97-AF65-F5344CB8AC3E}">
        <p14:creationId xmlns:p14="http://schemas.microsoft.com/office/powerpoint/2010/main" val="337797319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12300" y="1412776"/>
            <a:ext cx="7929618" cy="206210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chemeClr val="accent2">
                    <a:lumMod val="75000"/>
                  </a:schemeClr>
                </a:solidFill>
              </a:rPr>
              <a:t>Этапы </a:t>
            </a:r>
            <a:r>
              <a:rPr lang="ru-RU" sz="3600" b="1" dirty="0" err="1" smtClean="0">
                <a:solidFill>
                  <a:schemeClr val="accent2">
                    <a:lumMod val="75000"/>
                  </a:schemeClr>
                </a:solidFill>
              </a:rPr>
              <a:t>прототипирования</a:t>
            </a:r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</a:rPr>
              <a:t>:</a:t>
            </a:r>
          </a:p>
          <a:p>
            <a:pPr algn="ctr"/>
            <a:endParaRPr lang="ru-RU" sz="3600" b="1" dirty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ru-RU" sz="2800" b="1" u="sng" dirty="0" smtClean="0">
                <a:solidFill>
                  <a:schemeClr val="accent2">
                    <a:lumMod val="75000"/>
                  </a:schemeClr>
                </a:solidFill>
              </a:rPr>
              <a:t>6</a:t>
            </a:r>
            <a:r>
              <a:rPr lang="ru-RU" sz="2800" b="1" u="sng" dirty="0">
                <a:solidFill>
                  <a:schemeClr val="accent2">
                    <a:lumMod val="75000"/>
                  </a:schemeClr>
                </a:solidFill>
              </a:rPr>
              <a:t>. Доработка. </a:t>
            </a:r>
            <a:r>
              <a:rPr lang="ru-RU" sz="2800" dirty="0">
                <a:solidFill>
                  <a:schemeClr val="accent2">
                    <a:lumMod val="75000"/>
                  </a:schemeClr>
                </a:solidFill>
              </a:rPr>
              <a:t>Добавление новых деталей, внесение правок по результатам тестирования.</a:t>
            </a:r>
          </a:p>
        </p:txBody>
      </p:sp>
    </p:spTree>
    <p:extLst>
      <p:ext uri="{BB962C8B-B14F-4D97-AF65-F5344CB8AC3E}">
        <p14:creationId xmlns:p14="http://schemas.microsoft.com/office/powerpoint/2010/main" val="37596030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25881" y="3950646"/>
            <a:ext cx="7929618" cy="267765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</a:rPr>
              <a:t>Творческое задание:</a:t>
            </a:r>
            <a:endParaRPr lang="ru-RU" sz="3600" b="1" dirty="0">
              <a:solidFill>
                <a:schemeClr val="accent2">
                  <a:lumMod val="75000"/>
                </a:schemeClr>
              </a:solidFill>
            </a:endParaRPr>
          </a:p>
          <a:p>
            <a:pPr algn="ctr"/>
            <a:r>
              <a:rPr lang="ru-RU" sz="4400" b="1" u="sng" dirty="0" smtClean="0">
                <a:solidFill>
                  <a:schemeClr val="accent2">
                    <a:lumMod val="75000"/>
                  </a:schemeClr>
                </a:solidFill>
              </a:rPr>
              <a:t>Выполнить бумажный прототип вывески с объемными буквами. </a:t>
            </a:r>
            <a:endParaRPr lang="ru-RU" sz="44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851030"/>
            <a:ext cx="4645893" cy="30996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499992" y="3645024"/>
            <a:ext cx="1080120" cy="3056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1166019"/>
            <a:ext cx="3017837" cy="2262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3018433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219830"/>
            <a:ext cx="4111805" cy="3412798"/>
          </a:xfrm>
          <a:prstGeom prst="rect">
            <a:avLst/>
          </a:prstGeom>
          <a:ln w="762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3241" y="2636912"/>
            <a:ext cx="4143958" cy="3663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307880" y="764704"/>
            <a:ext cx="3034680" cy="1143000"/>
          </a:xfrm>
        </p:spPr>
        <p:txBody>
          <a:bodyPr/>
          <a:lstStyle/>
          <a:p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ОБРАЗЕЦ</a:t>
            </a:r>
            <a:r>
              <a:rPr lang="ru-RU" dirty="0" smtClean="0"/>
              <a:t>: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6258639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67544" y="1268760"/>
            <a:ext cx="8280920" cy="316835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72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ЖЕЛАЮ УСПЕХОВ!</a:t>
            </a:r>
            <a:endParaRPr lang="ru-RU" sz="7200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351593" y="836712"/>
            <a:ext cx="8640960" cy="5632311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u="sng" dirty="0" smtClean="0">
                <a:solidFill>
                  <a:schemeClr val="accent2">
                    <a:lumMod val="75000"/>
                  </a:schemeClr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Прототип</a:t>
            </a: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— </a:t>
            </a:r>
            <a:r>
              <a:rPr lang="ru-RU" sz="2800" dirty="0">
                <a:solidFill>
                  <a:schemeClr val="accent2">
                    <a:lumMod val="75000"/>
                  </a:schemeClr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работающая модель</a:t>
            </a: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, макет,  </a:t>
            </a:r>
            <a:r>
              <a:rPr lang="ru-RU" sz="2800" dirty="0">
                <a:solidFill>
                  <a:schemeClr val="accent2">
                    <a:lumMod val="75000"/>
                  </a:schemeClr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опытный образец устройства или детали в дизайне, конструировании, </a:t>
            </a: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моделировании, используемая </a:t>
            </a:r>
            <a:r>
              <a:rPr lang="ru-RU" sz="2800" dirty="0">
                <a:solidFill>
                  <a:schemeClr val="accent2">
                    <a:lumMod val="75000"/>
                  </a:schemeClr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разработчиками для исследовательских и демонстрационных </a:t>
            </a: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целей.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ru-RU" sz="2800" dirty="0">
              <a:solidFill>
                <a:schemeClr val="accent2">
                  <a:lumMod val="75000"/>
                </a:schemeClr>
              </a:solidFill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u="sng" dirty="0" err="1" smtClean="0">
                <a:solidFill>
                  <a:schemeClr val="accent2">
                    <a:lumMod val="75000"/>
                  </a:schemeClr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Прототипирование</a:t>
            </a: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800" dirty="0">
                <a:solidFill>
                  <a:schemeClr val="accent2">
                    <a:lumMod val="75000"/>
                  </a:schemeClr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— это один из начальных этапов </a:t>
            </a: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разработки будущего изделия, </a:t>
            </a:r>
            <a:r>
              <a:rPr lang="ru-RU" sz="2800" dirty="0">
                <a:solidFill>
                  <a:schemeClr val="accent2">
                    <a:lumMod val="75000"/>
                  </a:schemeClr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 ходе которого создается предварительный </a:t>
            </a: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дизайн</a:t>
            </a: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его </a:t>
            </a: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упрощенная версия, </a:t>
            </a:r>
            <a:r>
              <a:rPr lang="ru-RU" sz="2800" dirty="0">
                <a:solidFill>
                  <a:schemeClr val="accent2">
                    <a:lumMod val="75000"/>
                  </a:schemeClr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которая позволяет выявить возможные недостатки, фактически даже не приступая к процессу его создания. </a:t>
            </a:r>
            <a:endParaRPr lang="ru-RU" sz="2800" dirty="0" smtClean="0">
              <a:solidFill>
                <a:schemeClr val="accent2">
                  <a:lumMod val="75000"/>
                </a:schemeClr>
              </a:solidFill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ru-RU" sz="2400" dirty="0">
              <a:solidFill>
                <a:schemeClr val="accent2">
                  <a:lumMod val="75000"/>
                </a:schemeClr>
              </a:solidFill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27412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323528" y="980728"/>
            <a:ext cx="8640960" cy="5262979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Существует </a:t>
            </a:r>
            <a:r>
              <a:rPr lang="ru-RU" sz="2400" dirty="0">
                <a:solidFill>
                  <a:schemeClr val="accent2">
                    <a:lumMod val="75000"/>
                  </a:schemeClr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несколько видов прототипов, каждый из которых имеет свои преимущества и особенности. </a:t>
            </a:r>
            <a:endParaRPr lang="ru-RU" sz="2400" dirty="0" smtClean="0">
              <a:solidFill>
                <a:schemeClr val="accent2">
                  <a:lumMod val="75000"/>
                </a:schemeClr>
              </a:solidFill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Рассмотрим </a:t>
            </a:r>
            <a:r>
              <a:rPr lang="ru-RU" sz="2400" dirty="0">
                <a:solidFill>
                  <a:schemeClr val="accent2">
                    <a:lumMod val="75000"/>
                  </a:schemeClr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3 основных вида прототипов: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ru-RU" sz="2400" dirty="0">
              <a:solidFill>
                <a:schemeClr val="accent2">
                  <a:lumMod val="75000"/>
                </a:schemeClr>
              </a:solidFill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u="sng" dirty="0">
                <a:solidFill>
                  <a:schemeClr val="accent2">
                    <a:lumMod val="75000"/>
                  </a:schemeClr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1. </a:t>
            </a:r>
            <a:r>
              <a:rPr lang="ru-RU" sz="2400" b="1" u="sng" dirty="0" smtClean="0">
                <a:solidFill>
                  <a:schemeClr val="accent2">
                    <a:lumMod val="75000"/>
                  </a:schemeClr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Бумажные/проводные прототипы</a:t>
            </a:r>
            <a:r>
              <a:rPr lang="ru-RU" sz="2400" b="1" u="sng" dirty="0">
                <a:solidFill>
                  <a:schemeClr val="accent2">
                    <a:lumMod val="75000"/>
                  </a:schemeClr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: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>
                <a:solidFill>
                  <a:schemeClr val="accent2">
                    <a:lumMod val="75000"/>
                  </a:schemeClr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Такие прототипы создаются на бумаге или с помощью проводов и используются в самом начале процесса разработки. Они позволяют протестировать концепции и схемы без необходимости создавать реальные модели. Бумажные прототипы могут быть нарисованы или распечатаны на картоне. Проводные прототипы, в свою очередь, создаются с использованием плат и проводов. Эти прототипы дают возможность тестировать функции и взаимодействия между компонентами.</a:t>
            </a:r>
          </a:p>
        </p:txBody>
      </p:sp>
    </p:spTree>
    <p:extLst>
      <p:ext uri="{BB962C8B-B14F-4D97-AF65-F5344CB8AC3E}">
        <p14:creationId xmlns:p14="http://schemas.microsoft.com/office/powerpoint/2010/main" val="8534603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611560" y="1268760"/>
            <a:ext cx="8136904" cy="4401205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u="sng" dirty="0" smtClean="0">
                <a:solidFill>
                  <a:schemeClr val="accent2">
                    <a:lumMod val="75000"/>
                  </a:schemeClr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2</a:t>
            </a:r>
            <a:r>
              <a:rPr lang="ru-RU" sz="2800" b="1" u="sng" dirty="0">
                <a:solidFill>
                  <a:schemeClr val="accent2">
                    <a:lumMod val="75000"/>
                  </a:schemeClr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 Интерактивные прототипы: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800" dirty="0">
                <a:solidFill>
                  <a:schemeClr val="accent2">
                    <a:lumMod val="75000"/>
                  </a:schemeClr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Этот вид прототипов создается на компьютере с использованием специальных программ и инструментов для дизайна. Интерактивные прототипы позволяют имитировать реальное поведение будущего продукта или системы. Они могут содержать в себе </a:t>
            </a:r>
            <a:r>
              <a:rPr lang="ru-RU" sz="2800" dirty="0" err="1">
                <a:solidFill>
                  <a:schemeClr val="accent2">
                    <a:lumMod val="75000"/>
                  </a:schemeClr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кликабельные</a:t>
            </a:r>
            <a:r>
              <a:rPr lang="ru-RU" sz="2800" dirty="0">
                <a:solidFill>
                  <a:schemeClr val="accent2">
                    <a:lumMod val="75000"/>
                  </a:schemeClr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элементы и анимацию, что позволяет ученикам взаимодействовать с прототипом и проверить его функциональность.</a:t>
            </a:r>
          </a:p>
        </p:txBody>
      </p:sp>
    </p:spTree>
    <p:extLst>
      <p:ext uri="{BB962C8B-B14F-4D97-AF65-F5344CB8AC3E}">
        <p14:creationId xmlns:p14="http://schemas.microsoft.com/office/powerpoint/2010/main" val="30854583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611560" y="1268760"/>
            <a:ext cx="8136904" cy="4401205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u="sng" dirty="0">
                <a:solidFill>
                  <a:schemeClr val="accent2">
                    <a:lumMod val="75000"/>
                  </a:schemeClr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3. Физические прототипы: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800" dirty="0">
                <a:solidFill>
                  <a:schemeClr val="accent2">
                    <a:lumMod val="75000"/>
                  </a:schemeClr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Физические прототипы являются наиболее реалистичными и близкими к готовому изделию. Они создаются с использованием различных материалов и инструментов: пластмассы, дерева, металла и т.д. Физические прототипы позволяют проверить прочность и функциональность изделия. В некоторых случаях, использование 3D-принтеров позволяет создавать физические прототипы с высокой степенью детализации.</a:t>
            </a:r>
          </a:p>
        </p:txBody>
      </p:sp>
    </p:spTree>
    <p:extLst>
      <p:ext uri="{BB962C8B-B14F-4D97-AF65-F5344CB8AC3E}">
        <p14:creationId xmlns:p14="http://schemas.microsoft.com/office/powerpoint/2010/main" val="18907695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611560" y="1699647"/>
            <a:ext cx="8136904" cy="353943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dirty="0">
                <a:solidFill>
                  <a:schemeClr val="accent2">
                    <a:lumMod val="75000"/>
                  </a:schemeClr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Все виды прототипов имеют свои преимущества и могут применяться в различных ситуациях. Использование прототипов в процессе разработки помогает </a:t>
            </a: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на ранних этапах внести </a:t>
            </a:r>
            <a:r>
              <a:rPr lang="ru-RU" sz="2800" dirty="0">
                <a:solidFill>
                  <a:schemeClr val="accent2">
                    <a:lumMod val="75000"/>
                  </a:schemeClr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правки, если это необходимо. Также, создание прототипов способствует развитию креативного </a:t>
            </a: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мышления,  </a:t>
            </a:r>
            <a:r>
              <a:rPr lang="ru-RU" sz="2800" dirty="0">
                <a:solidFill>
                  <a:schemeClr val="accent2">
                    <a:lumMod val="75000"/>
                  </a:schemeClr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умению работать в </a:t>
            </a: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команде и  </a:t>
            </a:r>
            <a:r>
              <a:rPr lang="ru-RU" sz="2800" dirty="0">
                <a:solidFill>
                  <a:schemeClr val="accent2">
                    <a:lumMod val="75000"/>
                  </a:schemeClr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успешно применять их в своих проектах и задачах.</a:t>
            </a:r>
          </a:p>
        </p:txBody>
      </p:sp>
    </p:spTree>
    <p:extLst>
      <p:ext uri="{BB962C8B-B14F-4D97-AF65-F5344CB8AC3E}">
        <p14:creationId xmlns:p14="http://schemas.microsoft.com/office/powerpoint/2010/main" val="360974490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5084084" y="2636912"/>
            <a:ext cx="3672408" cy="3108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800" dirty="0">
              <a:solidFill>
                <a:schemeClr val="accent2">
                  <a:lumMod val="75000"/>
                </a:schemeClr>
              </a:solidFill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b="1" u="sng" dirty="0" smtClean="0">
                <a:solidFill>
                  <a:schemeClr val="accent2">
                    <a:lumMod val="75000"/>
                  </a:schemeClr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Промышленность: </a:t>
            </a:r>
            <a:r>
              <a:rPr lang="ru-RU" sz="2800" dirty="0">
                <a:solidFill>
                  <a:schemeClr val="accent2">
                    <a:lumMod val="75000"/>
                  </a:schemeClr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и</a:t>
            </a: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зготавливают </a:t>
            </a:r>
            <a:r>
              <a:rPr lang="ru-RU" sz="2800" dirty="0">
                <a:solidFill>
                  <a:schemeClr val="accent2">
                    <a:lumMod val="75000"/>
                  </a:schemeClr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макеты деталей, корпусов, элементов технологических узлов и т. д.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742" y="2262333"/>
            <a:ext cx="4866342" cy="3258493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32844" y="1322153"/>
            <a:ext cx="7269653" cy="95410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800" dirty="0">
                <a:solidFill>
                  <a:srgbClr val="009DD9">
                    <a:lumMod val="75000"/>
                  </a:srgbClr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 каких сферах и какие виды прототипов наиболее востребованы?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5084084" y="2636912"/>
            <a:ext cx="3672408" cy="3108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800" dirty="0">
              <a:solidFill>
                <a:schemeClr val="accent2">
                  <a:lumMod val="75000"/>
                </a:schemeClr>
              </a:solidFill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b="1" u="sng" dirty="0" smtClean="0">
                <a:solidFill>
                  <a:schemeClr val="accent2">
                    <a:lumMod val="75000"/>
                  </a:schemeClr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Промышленность: </a:t>
            </a:r>
            <a:r>
              <a:rPr lang="ru-RU" sz="2800" dirty="0">
                <a:solidFill>
                  <a:schemeClr val="accent2">
                    <a:lumMod val="75000"/>
                  </a:schemeClr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и</a:t>
            </a: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зготавливают </a:t>
            </a:r>
            <a:r>
              <a:rPr lang="ru-RU" sz="2800" dirty="0">
                <a:solidFill>
                  <a:schemeClr val="accent2">
                    <a:lumMod val="75000"/>
                  </a:schemeClr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макеты деталей, корпусов, элементов технологических узлов и т. д.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742" y="2262333"/>
            <a:ext cx="4866342" cy="3258493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32844" y="1322153"/>
            <a:ext cx="7269653" cy="95410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800" dirty="0">
                <a:solidFill>
                  <a:srgbClr val="009DD9">
                    <a:lumMod val="75000"/>
                  </a:srgbClr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 каких сферах и какие виды прототипов наиболее востребованы?</a:t>
            </a:r>
          </a:p>
        </p:txBody>
      </p:sp>
    </p:spTree>
    <p:extLst>
      <p:ext uri="{BB962C8B-B14F-4D97-AF65-F5344CB8AC3E}">
        <p14:creationId xmlns:p14="http://schemas.microsoft.com/office/powerpoint/2010/main" val="358092414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175</TotalTime>
  <Words>900</Words>
  <Application>Microsoft Office PowerPoint</Application>
  <PresentationFormat>Экран (4:3)</PresentationFormat>
  <Paragraphs>78</Paragraphs>
  <Slides>27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ОБРАЗЕЦ: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Комп</dc:creator>
  <cp:lastModifiedBy>RePack by Diakov</cp:lastModifiedBy>
  <cp:revision>20</cp:revision>
  <dcterms:created xsi:type="dcterms:W3CDTF">2022-11-16T20:39:58Z</dcterms:created>
  <dcterms:modified xsi:type="dcterms:W3CDTF">2023-11-12T20:58:46Z</dcterms:modified>
</cp:coreProperties>
</file>