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61" r:id="rId3"/>
    <p:sldId id="293" r:id="rId4"/>
    <p:sldId id="281" r:id="rId5"/>
    <p:sldId id="283" r:id="rId6"/>
    <p:sldId id="285" r:id="rId7"/>
    <p:sldId id="296" r:id="rId8"/>
    <p:sldId id="297" r:id="rId9"/>
    <p:sldId id="286" r:id="rId10"/>
    <p:sldId id="291" r:id="rId11"/>
    <p:sldId id="274" r:id="rId12"/>
    <p:sldId id="27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43" autoAdjust="0"/>
    <p:restoredTop sz="94660"/>
  </p:normalViewPr>
  <p:slideViewPr>
    <p:cSldViewPr snapToGrid="0">
      <p:cViewPr>
        <p:scale>
          <a:sx n="124" d="100"/>
          <a:sy n="124" d="100"/>
        </p:scale>
        <p:origin x="-10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6BCEA-5649-424F-AABA-D22328F5871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FDE5-2C2F-4C73-A389-432978F77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024086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6BCEA-5649-424F-AABA-D22328F5871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FDE5-2C2F-4C73-A389-432978F77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297359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6BCEA-5649-424F-AABA-D22328F5871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FDE5-2C2F-4C73-A389-432978F77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783835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6BCEA-5649-424F-AABA-D22328F5871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FDE5-2C2F-4C73-A389-432978F771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9708780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6BCEA-5649-424F-AABA-D22328F5871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FDE5-2C2F-4C73-A389-432978F77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717255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6BCEA-5649-424F-AABA-D22328F5871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FDE5-2C2F-4C73-A389-432978F77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847022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6BCEA-5649-424F-AABA-D22328F5871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FDE5-2C2F-4C73-A389-432978F77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246430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6BCEA-5649-424F-AABA-D22328F5871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FDE5-2C2F-4C73-A389-432978F77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389182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6BCEA-5649-424F-AABA-D22328F5871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FDE5-2C2F-4C73-A389-432978F77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635591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6BCEA-5649-424F-AABA-D22328F5871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FDE5-2C2F-4C73-A389-432978F77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378410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6BCEA-5649-424F-AABA-D22328F5871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FDE5-2C2F-4C73-A389-432978F77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714735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6BCEA-5649-424F-AABA-D22328F5871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FDE5-2C2F-4C73-A389-432978F77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402643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6BCEA-5649-424F-AABA-D22328F5871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FDE5-2C2F-4C73-A389-432978F77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199267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6BCEA-5649-424F-AABA-D22328F5871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FDE5-2C2F-4C73-A389-432978F77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781156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6BCEA-5649-424F-AABA-D22328F5871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FDE5-2C2F-4C73-A389-432978F77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71410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6BCEA-5649-424F-AABA-D22328F5871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FDE5-2C2F-4C73-A389-432978F77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140579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6BCEA-5649-424F-AABA-D22328F5871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FDE5-2C2F-4C73-A389-432978F77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504517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print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436BCEA-5649-424F-AABA-D22328F5871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959FDE5-2C2F-4C73-A389-432978F77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170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ransition spd="slow">
    <p:fade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2" y="164123"/>
            <a:ext cx="8689976" cy="2155332"/>
          </a:xfrm>
        </p:spPr>
        <p:txBody>
          <a:bodyPr>
            <a:normAutofit/>
          </a:bodyPr>
          <a:lstStyle/>
          <a:p>
            <a:r>
              <a:rPr lang="ru-RU" sz="67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Доходы </a:t>
            </a:r>
            <a:r>
              <a:rPr lang="ru-RU" sz="67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СЕМЬИ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  <p:pic>
        <p:nvPicPr>
          <p:cNvPr id="6" name="Picture 2" descr="Картинка 382 из 40413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9326" y="2207942"/>
            <a:ext cx="6077456" cy="4357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111301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F1DC0C-57A0-4D7B-BA73-97787643C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183089"/>
            <a:ext cx="10364451" cy="1195769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Какие советы для экономии семейного бюджета вы бы предложили?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A279869-AB93-4FAD-B7DD-A84722EFC60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2338" y="1378857"/>
            <a:ext cx="10492153" cy="4248219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dirty="0"/>
              <a:t>1.Планируйте семейный бюджет исходя из доходов.</a:t>
            </a:r>
          </a:p>
          <a:p>
            <a:pPr>
              <a:spcBef>
                <a:spcPts val="0"/>
              </a:spcBef>
              <a:buNone/>
            </a:pPr>
            <a:r>
              <a:rPr lang="ru-RU" dirty="0"/>
              <a:t>2.Уходя из дома, не забывайте выключать свет.</a:t>
            </a:r>
          </a:p>
          <a:p>
            <a:pPr>
              <a:spcBef>
                <a:spcPts val="0"/>
              </a:spcBef>
              <a:buNone/>
            </a:pPr>
            <a:r>
              <a:rPr lang="ru-RU" dirty="0"/>
              <a:t>3.Требуя новую игрушку, подумай о семейном бюджете.</a:t>
            </a:r>
          </a:p>
          <a:p>
            <a:pPr>
              <a:spcBef>
                <a:spcPts val="0"/>
              </a:spcBef>
              <a:buNone/>
            </a:pPr>
            <a:r>
              <a:rPr lang="ru-RU" dirty="0"/>
              <a:t>4. Проси у родителей новую игрушку к каждому празднику.</a:t>
            </a:r>
          </a:p>
          <a:p>
            <a:pPr>
              <a:spcBef>
                <a:spcPts val="0"/>
              </a:spcBef>
              <a:buNone/>
            </a:pPr>
            <a:r>
              <a:rPr lang="ru-RU" dirty="0"/>
              <a:t>5.Экономя семейный бюджет – откажись от экскурсии в музей.</a:t>
            </a:r>
          </a:p>
          <a:p>
            <a:pPr>
              <a:spcBef>
                <a:spcPts val="0"/>
              </a:spcBef>
              <a:buNone/>
            </a:pPr>
            <a:r>
              <a:rPr lang="ru-RU" dirty="0"/>
              <a:t>6. Сходил в магазин, оставь сдачу себе.</a:t>
            </a:r>
          </a:p>
          <a:p>
            <a:pPr>
              <a:spcBef>
                <a:spcPts val="0"/>
              </a:spcBef>
              <a:buNone/>
            </a:pPr>
            <a:r>
              <a:rPr lang="ru-RU" dirty="0"/>
              <a:t>7.Бережно относись к своим вещам.</a:t>
            </a:r>
          </a:p>
          <a:p>
            <a:pPr>
              <a:spcBef>
                <a:spcPts val="0"/>
              </a:spcBef>
              <a:buNone/>
            </a:pPr>
            <a:r>
              <a:rPr lang="ru-RU" dirty="0"/>
              <a:t>8.Напоминай родителям о своевременной оплате налогов.</a:t>
            </a:r>
          </a:p>
          <a:p>
            <a:pPr>
              <a:spcBef>
                <a:spcPts val="0"/>
              </a:spcBef>
              <a:buNone/>
            </a:pPr>
            <a:r>
              <a:rPr lang="ru-RU" dirty="0"/>
              <a:t>9.Чаще пользуйтесь услугами такси.</a:t>
            </a:r>
          </a:p>
          <a:p>
            <a:pPr>
              <a:spcBef>
                <a:spcPts val="0"/>
              </a:spcBef>
              <a:buNone/>
            </a:pPr>
            <a:r>
              <a:rPr lang="ru-RU" dirty="0"/>
              <a:t>10.Пользуйтесь услугами доставки горячей пиццы.</a:t>
            </a:r>
          </a:p>
          <a:p>
            <a:pPr>
              <a:spcBef>
                <a:spcPts val="0"/>
              </a:spcBef>
              <a:buNone/>
            </a:pPr>
            <a:r>
              <a:rPr lang="ru-RU" dirty="0"/>
              <a:t>11.Чаще разговаривай по сотовому телефону с друзьями.</a:t>
            </a:r>
          </a:p>
          <a:p>
            <a:pPr>
              <a:spcBef>
                <a:spcPts val="0"/>
              </a:spcBef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21085336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903971" y="223794"/>
            <a:ext cx="10364451" cy="79946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Рефлексия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29938" y="557588"/>
            <a:ext cx="4187819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AutoNum type="arabicPeriod"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Garamond" panose="02020404030301010803" pitchFamily="18" charset="0"/>
              </a:rPr>
              <a:t>Облако «тегов»</a:t>
            </a:r>
            <a:endParaRPr lang="en-US" sz="2800" b="1" dirty="0">
              <a:solidFill>
                <a:schemeClr val="accent2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algn="ctr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Garamond" panose="02020404030301010803" pitchFamily="18" charset="0"/>
              </a:rPr>
              <a:t>Дети по кругу высказываются одним предложением, выбирая начало фразы из рефлексивного экрана на доске.</a:t>
            </a:r>
          </a:p>
        </p:txBody>
      </p:sp>
      <p:sp>
        <p:nvSpPr>
          <p:cNvPr id="3" name="Пузырек для мыслей: облако 2">
            <a:extLst>
              <a:ext uri="{FF2B5EF4-FFF2-40B4-BE49-F238E27FC236}">
                <a16:creationId xmlns:a16="http://schemas.microsoft.com/office/drawing/2014/main" xmlns="" id="{80C9DFBF-5DD1-476B-856A-185849C6C12B}"/>
              </a:ext>
            </a:extLst>
          </p:cNvPr>
          <p:cNvSpPr/>
          <p:nvPr/>
        </p:nvSpPr>
        <p:spPr>
          <a:xfrm>
            <a:off x="4747387" y="3660349"/>
            <a:ext cx="3449012" cy="2702772"/>
          </a:xfrm>
          <a:prstGeom prst="cloudCallou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Есть вопросы…</a:t>
            </a:r>
          </a:p>
        </p:txBody>
      </p:sp>
      <p:sp>
        <p:nvSpPr>
          <p:cNvPr id="6" name="Пузырек для мыслей: облако 5">
            <a:extLst>
              <a:ext uri="{FF2B5EF4-FFF2-40B4-BE49-F238E27FC236}">
                <a16:creationId xmlns:a16="http://schemas.microsoft.com/office/drawing/2014/main" xmlns="" id="{C5B5D45D-F99D-4338-B875-CBBEA56387F3}"/>
              </a:ext>
            </a:extLst>
          </p:cNvPr>
          <p:cNvSpPr/>
          <p:nvPr/>
        </p:nvSpPr>
        <p:spPr>
          <a:xfrm>
            <a:off x="642393" y="3293640"/>
            <a:ext cx="3747186" cy="2702771"/>
          </a:xfrm>
          <a:prstGeom prst="cloudCallou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Новое…</a:t>
            </a:r>
          </a:p>
        </p:txBody>
      </p:sp>
      <p:sp>
        <p:nvSpPr>
          <p:cNvPr id="7" name="Пузырек для мыслей: облако 6">
            <a:extLst>
              <a:ext uri="{FF2B5EF4-FFF2-40B4-BE49-F238E27FC236}">
                <a16:creationId xmlns:a16="http://schemas.microsoft.com/office/drawing/2014/main" xmlns="" id="{31412C95-351B-4D03-BD9D-C9F17288B57D}"/>
              </a:ext>
            </a:extLst>
          </p:cNvPr>
          <p:cNvSpPr/>
          <p:nvPr/>
        </p:nvSpPr>
        <p:spPr>
          <a:xfrm>
            <a:off x="8418239" y="3087642"/>
            <a:ext cx="3551717" cy="2735311"/>
          </a:xfrm>
          <a:prstGeom prst="cloudCallou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Мне кажется …</a:t>
            </a:r>
          </a:p>
        </p:txBody>
      </p:sp>
      <p:sp>
        <p:nvSpPr>
          <p:cNvPr id="8" name="Пузырек для мыслей: облако 7">
            <a:extLst>
              <a:ext uri="{FF2B5EF4-FFF2-40B4-BE49-F238E27FC236}">
                <a16:creationId xmlns:a16="http://schemas.microsoft.com/office/drawing/2014/main" xmlns="" id="{2BBBAC9E-CC09-4369-A275-2A8C749DB968}"/>
              </a:ext>
            </a:extLst>
          </p:cNvPr>
          <p:cNvSpPr/>
          <p:nvPr/>
        </p:nvSpPr>
        <p:spPr>
          <a:xfrm>
            <a:off x="4747387" y="950308"/>
            <a:ext cx="3313044" cy="2528331"/>
          </a:xfrm>
          <a:prstGeom prst="cloudCallou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Меня удивило, что ….</a:t>
            </a:r>
          </a:p>
        </p:txBody>
      </p:sp>
      <p:sp>
        <p:nvSpPr>
          <p:cNvPr id="9" name="Пузырек для мыслей: облако 8">
            <a:extLst>
              <a:ext uri="{FF2B5EF4-FFF2-40B4-BE49-F238E27FC236}">
                <a16:creationId xmlns:a16="http://schemas.microsoft.com/office/drawing/2014/main" xmlns="" id="{C13E2E85-B7D8-4BEE-B942-84633609CE40}"/>
              </a:ext>
            </a:extLst>
          </p:cNvPr>
          <p:cNvSpPr/>
          <p:nvPr/>
        </p:nvSpPr>
        <p:spPr>
          <a:xfrm>
            <a:off x="8210345" y="192156"/>
            <a:ext cx="3551717" cy="2735311"/>
          </a:xfrm>
          <a:prstGeom prst="cloudCallou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Я узнал на уроке…</a:t>
            </a:r>
          </a:p>
        </p:txBody>
      </p:sp>
    </p:spTree>
    <p:extLst>
      <p:ext uri="{BB962C8B-B14F-4D97-AF65-F5344CB8AC3E}">
        <p14:creationId xmlns:p14="http://schemas.microsoft.com/office/powerpoint/2010/main" val="17928367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217377"/>
            <a:ext cx="10364451" cy="1596177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Спасибо за работу! </a:t>
            </a:r>
          </a:p>
        </p:txBody>
      </p:sp>
      <p:pic>
        <p:nvPicPr>
          <p:cNvPr id="3074" name="Picture 2" descr="http://www.clipartkid.com/images/454/designer-cartoon-suitcase-vector-material-f0lpjQ-clipar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275" y="1569735"/>
            <a:ext cx="6061166" cy="52126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Картинки по запросу смайлики анимация спасибо за внимание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437" y="1569735"/>
            <a:ext cx="8456842" cy="4801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7512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1518"/>
            <a:ext cx="11570677" cy="946136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Постановка целей и задач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урока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079" y="1055076"/>
            <a:ext cx="4674158" cy="518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917079" y="1954887"/>
            <a:ext cx="5277393" cy="34241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800" b="1" cap="none" dirty="0">
                <a:solidFill>
                  <a:schemeClr val="accent2">
                    <a:lumMod val="50000"/>
                  </a:schemeClr>
                </a:solidFill>
                <a:latin typeface="Garamond" panose="02020404030301010803" pitchFamily="18" charset="0"/>
              </a:rPr>
              <a:t>1. Решение проблемной ситуации</a:t>
            </a:r>
          </a:p>
          <a:p>
            <a:pPr marL="0" indent="0" algn="ctr">
              <a:buNone/>
            </a:pPr>
            <a:r>
              <a:rPr lang="ru-RU" sz="2400" cap="none" dirty="0">
                <a:solidFill>
                  <a:schemeClr val="accent2">
                    <a:lumMod val="50000"/>
                  </a:schemeClr>
                </a:solidFill>
                <a:latin typeface="Garamond" panose="02020404030301010803" pitchFamily="18" charset="0"/>
              </a:rPr>
              <a:t>Обращаем внимание детей на слайд с картинкой и задаем вопрос: «Хотите ли вы оказаться в подобной ситуации?». </a:t>
            </a:r>
          </a:p>
        </p:txBody>
      </p:sp>
    </p:spTree>
    <p:extLst>
      <p:ext uri="{BB962C8B-B14F-4D97-AF65-F5344CB8AC3E}">
        <p14:creationId xmlns:p14="http://schemas.microsoft.com/office/powerpoint/2010/main" val="29628040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7097F8C-C95C-4868-B26F-A514E5A15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A0668B4B-7160-4326-BB38-20A8FFB7F21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148677" y="327572"/>
            <a:ext cx="9850627" cy="627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3746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8539" y="1637446"/>
            <a:ext cx="6173982" cy="4089400"/>
          </a:xfrm>
        </p:spPr>
        <p:txBody>
          <a:bodyPr>
            <a:normAutofit/>
          </a:bodyPr>
          <a:lstStyle/>
          <a:p>
            <a:pPr marL="419100" indent="382588" algn="l">
              <a:spcAft>
                <a:spcPct val="0"/>
              </a:spcAft>
              <a:buFont typeface="Wingdings 2" pitchFamily="18" charset="2"/>
              <a:buChar char=""/>
            </a:pPr>
            <a:r>
              <a:rPr lang="ru-RU" sz="2800" b="1" i="1" cap="none" dirty="0">
                <a:solidFill>
                  <a:schemeClr val="tx1"/>
                </a:solidFill>
                <a:latin typeface="Garamond" pitchFamily="18" charset="0"/>
              </a:rPr>
              <a:t>Бюджет</a:t>
            </a:r>
            <a:r>
              <a:rPr lang="ru-RU" sz="2800" cap="none" dirty="0">
                <a:solidFill>
                  <a:schemeClr val="tx1"/>
                </a:solidFill>
                <a:latin typeface="Garamond" pitchFamily="18" charset="0"/>
              </a:rPr>
              <a:t>  -  это </a:t>
            </a:r>
            <a:r>
              <a:rPr lang="ru-RU" sz="2800" cap="none" dirty="0">
                <a:solidFill>
                  <a:schemeClr val="tx1"/>
                </a:solidFill>
                <a:latin typeface="Garamond" pitchFamily="18" charset="0"/>
                <a:cs typeface="Calibri" pitchFamily="34" charset="0"/>
              </a:rPr>
              <a:t>ведение хозяйства. Слово «бюджет» буквально означает «денежная сумка».</a:t>
            </a:r>
            <a:endParaRPr lang="ru-RU" sz="2800" cap="none" dirty="0">
              <a:solidFill>
                <a:schemeClr val="tx1"/>
              </a:solidFill>
              <a:latin typeface="Garamond" pitchFamily="18" charset="0"/>
            </a:endParaRPr>
          </a:p>
          <a:p>
            <a:pPr marL="419100" indent="382588" algn="l">
              <a:spcAft>
                <a:spcPct val="0"/>
              </a:spcAft>
              <a:buFont typeface="Wingdings 2" pitchFamily="18" charset="2"/>
              <a:buChar char=""/>
            </a:pPr>
            <a:r>
              <a:rPr lang="ru-RU" sz="2800" cap="none" dirty="0">
                <a:solidFill>
                  <a:schemeClr val="tx1"/>
                </a:solidFill>
                <a:latin typeface="Garamond" pitchFamily="18" charset="0"/>
                <a:cs typeface="Calibri" pitchFamily="34" charset="0"/>
              </a:rPr>
              <a:t>Все деньги в семье, которыми она может распоряжаться, называются </a:t>
            </a:r>
            <a:r>
              <a:rPr lang="ru-RU" sz="2800" cap="none" dirty="0">
                <a:latin typeface="Garamond" pitchFamily="18" charset="0"/>
                <a:cs typeface="Calibri" pitchFamily="34" charset="0"/>
              </a:rPr>
              <a:t>-</a:t>
            </a:r>
            <a:r>
              <a:rPr lang="ru-RU" sz="2800" b="1" i="1" cap="none" dirty="0">
                <a:solidFill>
                  <a:schemeClr val="tx1"/>
                </a:solidFill>
                <a:latin typeface="Garamond" pitchFamily="18" charset="0"/>
              </a:rPr>
              <a:t>семейным бюджетом</a:t>
            </a:r>
            <a:endParaRPr lang="ru-RU" sz="2800" cap="none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99457" y="222739"/>
            <a:ext cx="8776881" cy="1031583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latin typeface="Garamond" pitchFamily="18" charset="0"/>
              </a:rPr>
              <a:t>БЮДЖЕТ СЕМЬИ</a:t>
            </a:r>
          </a:p>
        </p:txBody>
      </p:sp>
      <p:pic>
        <p:nvPicPr>
          <p:cNvPr id="15363" name="Picture 2" descr="L:\для презентаций\1329408232_785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6003" y="1534525"/>
            <a:ext cx="5288996" cy="39121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295400" y="260351"/>
            <a:ext cx="9567333" cy="68175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3600" b="1" dirty="0"/>
              <a:t>ОСНОВНЫЕ РАСХОДЫ</a:t>
            </a:r>
          </a:p>
        </p:txBody>
      </p:sp>
      <p:pic>
        <p:nvPicPr>
          <p:cNvPr id="21506" name="Рисунок 3"/>
          <p:cNvPicPr>
            <a:picLocks noChangeAspect="1"/>
          </p:cNvPicPr>
          <p:nvPr/>
        </p:nvPicPr>
        <p:blipFill rotWithShape="1">
          <a:blip r:embed="rId2"/>
          <a:srcRect t="11550"/>
          <a:stretch/>
        </p:blipFill>
        <p:spPr bwMode="auto">
          <a:xfrm>
            <a:off x="527381" y="1124745"/>
            <a:ext cx="11376587" cy="5660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0" y="676276"/>
            <a:ext cx="9264651" cy="923925"/>
          </a:xfrm>
        </p:spPr>
        <p:txBody>
          <a:bodyPr/>
          <a:lstStyle/>
          <a:p>
            <a:pPr eaLnBrk="1" hangingPunct="1"/>
            <a:r>
              <a:rPr lang="ru-RU" altLang="ru-RU" b="1" dirty="0">
                <a:cs typeface="Trebuchet MS" pitchFamily="34" charset="0"/>
              </a:rPr>
              <a:t>Произвольные траты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39184" y="1652955"/>
            <a:ext cx="8930216" cy="2332892"/>
          </a:xfrm>
          <a:prstGeom prst="rect">
            <a:avLst/>
          </a:prstGeom>
        </p:spPr>
        <p:txBody>
          <a:bodyPr rtlCol="0">
            <a:normAutofit fontScale="85000" lnSpcReduction="10000"/>
          </a:bodyPr>
          <a:lstStyle/>
          <a:p>
            <a:pPr marL="0" indent="0" eaLnBrk="1" fontAlgn="auto" hangingPunct="1">
              <a:buFont typeface="Wingdings 2" charset="2"/>
              <a:buNone/>
              <a:defRPr/>
            </a:pPr>
            <a:r>
              <a:rPr lang="ru-RU" sz="2000" b="1" dirty="0"/>
              <a:t>1. Развлечения</a:t>
            </a:r>
          </a:p>
          <a:p>
            <a:pPr marL="0" indent="0" eaLnBrk="1" fontAlgn="auto" hangingPunct="1">
              <a:buFont typeface="Wingdings 2" charset="2"/>
              <a:buNone/>
              <a:defRPr/>
            </a:pPr>
            <a:r>
              <a:rPr lang="ru-RU" sz="2000" b="1" dirty="0"/>
              <a:t>2. Предметы роскоши(дорогие украшения, машины, квартиры и </a:t>
            </a:r>
            <a:r>
              <a:rPr lang="ru-RU" sz="2000" b="1" dirty="0" err="1"/>
              <a:t>тд</a:t>
            </a:r>
            <a:r>
              <a:rPr lang="ru-RU" sz="2000" b="1" dirty="0"/>
              <a:t>.</a:t>
            </a:r>
          </a:p>
          <a:p>
            <a:pPr marL="0" indent="0" eaLnBrk="1" fontAlgn="auto" hangingPunct="1">
              <a:buFont typeface="Wingdings 2" charset="2"/>
              <a:buNone/>
              <a:defRPr/>
            </a:pPr>
            <a:r>
              <a:rPr lang="ru-RU" sz="2000" b="1" dirty="0"/>
              <a:t>3. Коллекции (картин, монет, одежды и </a:t>
            </a:r>
            <a:r>
              <a:rPr lang="ru-RU" sz="2000" b="1" dirty="0" err="1"/>
              <a:t>тд</a:t>
            </a:r>
            <a:r>
              <a:rPr lang="ru-RU" sz="2000" b="1" dirty="0"/>
              <a:t>.)</a:t>
            </a:r>
          </a:p>
          <a:p>
            <a:pPr marL="0" indent="0" eaLnBrk="1" fontAlgn="auto" hangingPunct="1">
              <a:buFont typeface="Wingdings 2" charset="2"/>
              <a:buNone/>
              <a:defRPr/>
            </a:pPr>
            <a:r>
              <a:rPr lang="ru-RU" sz="2000" b="1" dirty="0"/>
              <a:t>4. Отдых</a:t>
            </a:r>
          </a:p>
          <a:p>
            <a:pPr marL="0" indent="0" eaLnBrk="1" fontAlgn="auto" hangingPunct="1">
              <a:buFont typeface="Wingdings 2" charset="2"/>
              <a:buNone/>
              <a:defRPr/>
            </a:pPr>
            <a:r>
              <a:rPr lang="ru-RU" sz="2000" b="1" dirty="0"/>
              <a:t>5. Парфюмерия</a:t>
            </a:r>
          </a:p>
          <a:p>
            <a:pPr eaLnBrk="1" fontAlgn="auto" hangingPunct="1">
              <a:buFont typeface="Wingdings 2" charset="2"/>
              <a:buChar char=""/>
              <a:defRPr/>
            </a:pPr>
            <a:endParaRPr lang="ru-RU" dirty="0"/>
          </a:p>
        </p:txBody>
      </p:sp>
      <p:pic>
        <p:nvPicPr>
          <p:cNvPr id="13316" name="Рисунок 3"/>
          <p:cNvPicPr>
            <a:picLocks noChangeAspect="1"/>
          </p:cNvPicPr>
          <p:nvPr/>
        </p:nvPicPr>
        <p:blipFill rotWithShape="1">
          <a:blip r:embed="rId2"/>
          <a:srcRect l="4746" r="4608"/>
          <a:stretch/>
        </p:blipFill>
        <p:spPr bwMode="auto">
          <a:xfrm>
            <a:off x="239184" y="4167981"/>
            <a:ext cx="4568343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29676" y="381919"/>
            <a:ext cx="2982383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20396" y="2927168"/>
            <a:ext cx="3884084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04480" y="2326973"/>
            <a:ext cx="35814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Рисунок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9891" y="4903852"/>
            <a:ext cx="4669520" cy="174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1545" y="447858"/>
            <a:ext cx="5795840" cy="4346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3231" y="1582615"/>
            <a:ext cx="5517981" cy="451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631" y="202213"/>
            <a:ext cx="8581292" cy="643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98">
            <a:extLst>
              <a:ext uri="{FF2B5EF4-FFF2-40B4-BE49-F238E27FC236}">
                <a16:creationId xmlns:a16="http://schemas.microsoft.com/office/drawing/2014/main" xmlns="" id="{3A937841-8275-44E6-A924-AE833F78D24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13983" y="208114"/>
            <a:ext cx="2266130" cy="3160644"/>
          </a:xfrm>
          <a:prstGeom prst="rect">
            <a:avLst/>
          </a:prstGeom>
        </p:spPr>
      </p:pic>
      <p:pic>
        <p:nvPicPr>
          <p:cNvPr id="3" name="Picture 600">
            <a:extLst>
              <a:ext uri="{FF2B5EF4-FFF2-40B4-BE49-F238E27FC236}">
                <a16:creationId xmlns:a16="http://schemas.microsoft.com/office/drawing/2014/main" xmlns="" id="{B15DD0F9-428D-4D99-BAE9-7E69DA6D997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784115" y="3642287"/>
            <a:ext cx="3004767" cy="2988209"/>
          </a:xfrm>
          <a:prstGeom prst="rect">
            <a:avLst/>
          </a:prstGeom>
        </p:spPr>
      </p:pic>
      <p:pic>
        <p:nvPicPr>
          <p:cNvPr id="4" name="Picture 606">
            <a:extLst>
              <a:ext uri="{FF2B5EF4-FFF2-40B4-BE49-F238E27FC236}">
                <a16:creationId xmlns:a16="http://schemas.microsoft.com/office/drawing/2014/main" xmlns="" id="{DD9B085B-1478-480D-AC3D-CB8726A536AA}"/>
              </a:ext>
            </a:extLst>
          </p:cNvPr>
          <p:cNvPicPr/>
          <p:nvPr/>
        </p:nvPicPr>
        <p:blipFill rotWithShape="1">
          <a:blip r:embed="rId4"/>
          <a:srcRect l="11252" r="13807"/>
          <a:stretch/>
        </p:blipFill>
        <p:spPr>
          <a:xfrm>
            <a:off x="9611886" y="142927"/>
            <a:ext cx="2266130" cy="3225831"/>
          </a:xfrm>
          <a:prstGeom prst="rect">
            <a:avLst/>
          </a:prstGeom>
        </p:spPr>
      </p:pic>
      <p:pic>
        <p:nvPicPr>
          <p:cNvPr id="5" name="Picture 608">
            <a:extLst>
              <a:ext uri="{FF2B5EF4-FFF2-40B4-BE49-F238E27FC236}">
                <a16:creationId xmlns:a16="http://schemas.microsoft.com/office/drawing/2014/main" xmlns="" id="{4E3F4729-C9C3-45F1-81F9-5345D984B139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8913319" y="3661676"/>
            <a:ext cx="2964698" cy="2988210"/>
          </a:xfrm>
          <a:prstGeom prst="rect">
            <a:avLst/>
          </a:prstGeom>
        </p:spPr>
      </p:pic>
      <p:pic>
        <p:nvPicPr>
          <p:cNvPr id="6" name="Picture 602">
            <a:extLst>
              <a:ext uri="{FF2B5EF4-FFF2-40B4-BE49-F238E27FC236}">
                <a16:creationId xmlns:a16="http://schemas.microsoft.com/office/drawing/2014/main" xmlns="" id="{08563A3D-659E-43D8-80DA-07F29A9CB310}"/>
              </a:ext>
            </a:extLst>
          </p:cNvPr>
          <p:cNvPicPr/>
          <p:nvPr/>
        </p:nvPicPr>
        <p:blipFill rotWithShape="1">
          <a:blip r:embed="rId6"/>
          <a:srcRect l="13410" r="14223"/>
          <a:stretch/>
        </p:blipFill>
        <p:spPr>
          <a:xfrm>
            <a:off x="313983" y="3681068"/>
            <a:ext cx="2218169" cy="2949428"/>
          </a:xfrm>
          <a:prstGeom prst="rect">
            <a:avLst/>
          </a:prstGeom>
        </p:spPr>
      </p:pic>
      <p:pic>
        <p:nvPicPr>
          <p:cNvPr id="7" name="Picture 604">
            <a:extLst>
              <a:ext uri="{FF2B5EF4-FFF2-40B4-BE49-F238E27FC236}">
                <a16:creationId xmlns:a16="http://schemas.microsoft.com/office/drawing/2014/main" xmlns="" id="{0DE5242E-1292-4D43-AE87-4BA74A5FCB69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6061633" y="3661677"/>
            <a:ext cx="2680882" cy="2988209"/>
          </a:xfrm>
          <a:prstGeom prst="rect">
            <a:avLst/>
          </a:prstGeom>
        </p:spPr>
      </p:pic>
      <p:sp>
        <p:nvSpPr>
          <p:cNvPr id="8" name="Заголовок 7">
            <a:extLst>
              <a:ext uri="{FF2B5EF4-FFF2-40B4-BE49-F238E27FC236}">
                <a16:creationId xmlns:a16="http://schemas.microsoft.com/office/drawing/2014/main" xmlns="" id="{CBC0ED5C-196F-4652-9E32-FEABB0F55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2604545" y="1098785"/>
            <a:ext cx="6982909" cy="1444487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latin typeface="Garamond" panose="02020404030301010803" pitchFamily="18" charset="0"/>
              </a:rPr>
              <a:t>Выберите героя, поведение которого можно охарактеризовать этими словами:</a:t>
            </a:r>
            <a:br>
              <a:rPr lang="ru-RU" sz="2800" b="1" dirty="0">
                <a:latin typeface="Garamond" panose="02020404030301010803" pitchFamily="18" charset="0"/>
              </a:rPr>
            </a:br>
            <a:r>
              <a:rPr lang="ru-RU" sz="2800" b="1" dirty="0">
                <a:latin typeface="Garamond" panose="02020404030301010803" pitchFamily="18" charset="0"/>
              </a:rPr>
              <a:t>1. жадная, скупая ;</a:t>
            </a:r>
            <a:br>
              <a:rPr lang="ru-RU" sz="2800" b="1" dirty="0">
                <a:latin typeface="Garamond" panose="02020404030301010803" pitchFamily="18" charset="0"/>
              </a:rPr>
            </a:br>
            <a:r>
              <a:rPr lang="ru-RU" sz="2800" b="1" dirty="0">
                <a:latin typeface="Garamond" panose="02020404030301010803" pitchFamily="18" charset="0"/>
              </a:rPr>
              <a:t>2. расточительный;</a:t>
            </a:r>
            <a:br>
              <a:rPr lang="ru-RU" sz="2800" b="1" dirty="0">
                <a:latin typeface="Garamond" panose="02020404030301010803" pitchFamily="18" charset="0"/>
              </a:rPr>
            </a:br>
            <a:r>
              <a:rPr lang="ru-RU" sz="2800" b="1" dirty="0">
                <a:latin typeface="Garamond" panose="02020404030301010803" pitchFamily="18" charset="0"/>
              </a:rPr>
              <a:t>3. скупой;</a:t>
            </a:r>
            <a:br>
              <a:rPr lang="ru-RU" sz="2800" b="1" dirty="0">
                <a:latin typeface="Garamond" panose="02020404030301010803" pitchFamily="18" charset="0"/>
              </a:rPr>
            </a:br>
            <a:r>
              <a:rPr lang="ru-RU" sz="2800" b="1" dirty="0">
                <a:latin typeface="Garamond" panose="02020404030301010803" pitchFamily="18" charset="0"/>
              </a:rPr>
              <a:t>4. расчетливый;</a:t>
            </a:r>
            <a:br>
              <a:rPr lang="ru-RU" sz="2800" b="1" dirty="0">
                <a:latin typeface="Garamond" panose="02020404030301010803" pitchFamily="18" charset="0"/>
              </a:rPr>
            </a:br>
            <a:r>
              <a:rPr lang="ru-RU" sz="2800" b="1" dirty="0">
                <a:latin typeface="Garamond" panose="02020404030301010803" pitchFamily="18" charset="0"/>
              </a:rPr>
              <a:t>5. экономный, расчетливый ;</a:t>
            </a:r>
            <a:br>
              <a:rPr lang="ru-RU" sz="2800" b="1" dirty="0">
                <a:latin typeface="Garamond" panose="02020404030301010803" pitchFamily="18" charset="0"/>
              </a:rPr>
            </a:br>
            <a:r>
              <a:rPr lang="ru-RU" sz="2800" b="1" dirty="0">
                <a:latin typeface="Garamond" panose="02020404030301010803" pitchFamily="18" charset="0"/>
              </a:rPr>
              <a:t>6. бережливая 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632425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595</TotalTime>
  <Words>241</Words>
  <Application>Microsoft Office PowerPoint</Application>
  <PresentationFormat>Произвольный</PresentationFormat>
  <Paragraphs>36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Капля</vt:lpstr>
      <vt:lpstr>Доходы СЕМЬИ</vt:lpstr>
      <vt:lpstr> Постановка целей и задач урока</vt:lpstr>
      <vt:lpstr>Презентация PowerPoint</vt:lpstr>
      <vt:lpstr>БЮДЖЕТ СЕМЬИ</vt:lpstr>
      <vt:lpstr>ОСНОВНЫЕ РАСХОДЫ</vt:lpstr>
      <vt:lpstr>Произвольные траты</vt:lpstr>
      <vt:lpstr>Презентация PowerPoint</vt:lpstr>
      <vt:lpstr>Презентация PowerPoint</vt:lpstr>
      <vt:lpstr>Выберите героя, поведение которого можно охарактеризовать этими словами: 1. жадная, скупая ; 2. расточительный; 3. скупой; 4. расчетливый; 5. экономный, расчетливый ; 6. бережливая .</vt:lpstr>
      <vt:lpstr>Какие советы для экономии семейного бюджета вы бы предложили?</vt:lpstr>
      <vt:lpstr> Рефлексия</vt:lpstr>
      <vt:lpstr>Спасибо за работу!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Семейный бюджет 6 класс</dc:title>
  <dc:creator>Анна Сутормина</dc:creator>
  <cp:lastModifiedBy>Админ</cp:lastModifiedBy>
  <cp:revision>72</cp:revision>
  <dcterms:created xsi:type="dcterms:W3CDTF">2016-12-08T07:45:37Z</dcterms:created>
  <dcterms:modified xsi:type="dcterms:W3CDTF">2023-10-18T07:18:01Z</dcterms:modified>
</cp:coreProperties>
</file>