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0" r:id="rId3"/>
    <p:sldId id="258" r:id="rId4"/>
    <p:sldId id="268" r:id="rId5"/>
    <p:sldId id="259" r:id="rId6"/>
    <p:sldId id="260" r:id="rId7"/>
    <p:sldId id="262" r:id="rId8"/>
    <p:sldId id="263" r:id="rId9"/>
    <p:sldId id="264" r:id="rId10"/>
    <p:sldId id="257" r:id="rId11"/>
    <p:sldId id="266" r:id="rId12"/>
    <p:sldId id="261" r:id="rId13"/>
    <p:sldId id="265" r:id="rId14"/>
    <p:sldId id="267" r:id="rId15"/>
    <p:sldId id="269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F77402E-F3C5-4353-BC00-A99B9334A16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113D53F4-8BD0-486B-AB5A-53277E2DFABA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8262683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7402E-F3C5-4353-BC00-A99B9334A16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D53F4-8BD0-486B-AB5A-53277E2DFA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5794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7402E-F3C5-4353-BC00-A99B9334A16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D53F4-8BD0-486B-AB5A-53277E2DFA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047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7402E-F3C5-4353-BC00-A99B9334A16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D53F4-8BD0-486B-AB5A-53277E2DFA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3487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F77402E-F3C5-4353-BC00-A99B9334A16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13D53F4-8BD0-486B-AB5A-53277E2DFAB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6443025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7402E-F3C5-4353-BC00-A99B9334A16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D53F4-8BD0-486B-AB5A-53277E2DFA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0744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7402E-F3C5-4353-BC00-A99B9334A16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D53F4-8BD0-486B-AB5A-53277E2DFA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2141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7402E-F3C5-4353-BC00-A99B9334A16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D53F4-8BD0-486B-AB5A-53277E2DFA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7460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7402E-F3C5-4353-BC00-A99B9334A16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D53F4-8BD0-486B-AB5A-53277E2DFA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7727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F77402E-F3C5-4353-BC00-A99B9334A16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13D53F4-8BD0-486B-AB5A-53277E2DFAB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26958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F77402E-F3C5-4353-BC00-A99B9334A16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13D53F4-8BD0-486B-AB5A-53277E2DFAB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40121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BF77402E-F3C5-4353-BC00-A99B9334A16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113D53F4-8BD0-486B-AB5A-53277E2DFAB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154255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obrazovanie-gid.ru/sochineniya/zhukovskij-gostinaya-s-royalem-sochinenie.html" TargetMode="External"/><Relationship Id="rId2" Type="http://schemas.openxmlformats.org/officeDocument/2006/relationships/hyperlink" Target="https://findslide.org/uncategorized/stanislav-yulianovich-zhukovskiy-1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li-ga2014.livejournal.com/870159.html" TargetMode="External"/><Relationship Id="rId4" Type="http://schemas.openxmlformats.org/officeDocument/2006/relationships/hyperlink" Target="https://yandex.ru/search/?text=%D0%BA%D0%B0%D1%80%D1%82%D0%B8%D0%BD%D0%B0+%D0%B6%D1%83%D0%BA%D0%BE%D0%B2%D1%81%D0%BA%D0%BE%D0%B3%D0%BE+%D0%B3%D0%BE%D1%81%D1%82%D0%B8%D0%BD%D0%B0%D1%8F+%D1%81+%D1%80%D0%BE%D1%8F%D0%BB%D0%B5%D0%BC&amp;clid=1955453&amp;win=272&amp;lr=101545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98950" y="1634303"/>
            <a:ext cx="8361229" cy="209822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Станислав </a:t>
            </a:r>
            <a:r>
              <a:rPr lang="ru-RU" b="1" dirty="0" err="1" smtClean="0">
                <a:solidFill>
                  <a:srgbClr val="002060"/>
                </a:solidFill>
                <a:latin typeface="Bookman Old Style" panose="02050604050505020204" pitchFamily="18" charset="0"/>
              </a:rPr>
              <a:t>Юлианович</a:t>
            </a:r>
            <a:r>
              <a:rPr lang="ru-RU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 Жуковский</a:t>
            </a:r>
            <a:endParaRPr lang="ru-RU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sz="5400" b="1" dirty="0" smtClean="0">
                <a:latin typeface="Bookman Old Style" panose="02050604050505020204" pitchFamily="18" charset="0"/>
              </a:rPr>
              <a:t>«Гостиная с роялем</a:t>
            </a:r>
            <a:r>
              <a:rPr lang="ru-RU" sz="5400" b="1" dirty="0" smtClean="0">
                <a:latin typeface="Bookman Old Style" panose="02050604050505020204" pitchFamily="18" charset="0"/>
              </a:rPr>
              <a:t>».</a:t>
            </a:r>
          </a:p>
          <a:p>
            <a:r>
              <a:rPr lang="ru-RU" sz="5400" b="1" dirty="0" smtClean="0">
                <a:latin typeface="Bookman Old Style" panose="02050604050505020204" pitchFamily="18" charset="0"/>
              </a:rPr>
              <a:t>Сочинение по картине.</a:t>
            </a:r>
            <a:endParaRPr lang="ru-RU" sz="5400" b="1" dirty="0">
              <a:latin typeface="Bookman Old Style" panose="02050604050505020204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382616" y="5305301"/>
            <a:ext cx="6831673" cy="1086237"/>
          </a:xfrm>
          <a:prstGeom prst="rect">
            <a:avLst/>
          </a:prstGeom>
        </p:spPr>
        <p:txBody>
          <a:bodyPr vert="horz" lIns="91440" tIns="45720" rIns="91440" bIns="45720" rtlCol="0">
            <a:normAutofit fontScale="40000" lnSpcReduction="20000"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54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Автор: Бурова Ю.Н., учитель русского языка и литературы МБОУ «</a:t>
            </a:r>
            <a:r>
              <a:rPr lang="ru-RU" sz="5400" b="1" dirty="0" err="1" smtClean="0">
                <a:solidFill>
                  <a:srgbClr val="002060"/>
                </a:solidFill>
                <a:latin typeface="Bookman Old Style" panose="02050604050505020204" pitchFamily="18" charset="0"/>
              </a:rPr>
              <a:t>Усть-Хайрюзовская</a:t>
            </a:r>
            <a:r>
              <a:rPr lang="ru-RU" sz="5400" b="1" dirty="0" smtClean="0">
                <a:solidFill>
                  <a:srgbClr val="002060"/>
                </a:solidFill>
                <a:latin typeface="Bookman Old Style" panose="02050604050505020204" pitchFamily="18" charset="0"/>
              </a:rPr>
              <a:t> СОШ»</a:t>
            </a:r>
            <a:endParaRPr lang="ru-RU" sz="5400" b="1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801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62354" y="365125"/>
            <a:ext cx="4491446" cy="506902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"Гостиная </a:t>
            </a:r>
            <a:r>
              <a:rPr lang="ru-RU" sz="3600" b="1" dirty="0">
                <a:solidFill>
                  <a:srgbClr val="7030A0"/>
                </a:solidFill>
                <a:latin typeface="Bookman Old Style" panose="02050604050505020204" pitchFamily="18" charset="0"/>
              </a:rPr>
              <a:t>с роялем" </a:t>
            </a:r>
            <a:r>
              <a:rPr lang="ru-RU" sz="3600" b="1" dirty="0" err="1">
                <a:latin typeface="Bookman Old Style" panose="02050604050505020204" pitchFamily="18" charset="0"/>
              </a:rPr>
              <a:t>С.Жуковского</a:t>
            </a:r>
            <a:r>
              <a:rPr lang="ru-RU" sz="3600" b="1" dirty="0">
                <a:latin typeface="Bookman Old Style" panose="02050604050505020204" pitchFamily="18" charset="0"/>
              </a:rPr>
              <a:t> является одним из наиболее узнаваемых произведений русской живописи 19-го века.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5627" r="27185"/>
          <a:stretch/>
        </p:blipFill>
        <p:spPr>
          <a:xfrm>
            <a:off x="1219200" y="365125"/>
            <a:ext cx="4397829" cy="5767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431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942703"/>
          </a:xfrm>
        </p:spPr>
        <p:txBody>
          <a:bodyPr>
            <a:normAutofit/>
          </a:bodyPr>
          <a:lstStyle/>
          <a:p>
            <a:r>
              <a:rPr lang="ru-RU" dirty="0"/>
              <a:t>Картина была написана в 1905 </a:t>
            </a:r>
            <a:r>
              <a:rPr lang="ru-RU" dirty="0" smtClean="0"/>
              <a:t>году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41266" t="32820" r="913" b="297"/>
          <a:stretch/>
        </p:blipFill>
        <p:spPr>
          <a:xfrm>
            <a:off x="1036320" y="1748852"/>
            <a:ext cx="2969623" cy="45213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r="23043" b="41055"/>
          <a:stretch/>
        </p:blipFill>
        <p:spPr>
          <a:xfrm>
            <a:off x="7274143" y="1748852"/>
            <a:ext cx="4605575" cy="464596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t="60319" r="56880"/>
          <a:stretch/>
        </p:blipFill>
        <p:spPr>
          <a:xfrm>
            <a:off x="4229996" y="2628900"/>
            <a:ext cx="2672049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8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План.</a:t>
            </a:r>
            <a:endParaRPr lang="ru-RU" b="1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28206"/>
            <a:ext cx="10515600" cy="4748757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latin typeface="Bookman Old Style" panose="02050604050505020204" pitchFamily="18" charset="0"/>
              </a:rPr>
              <a:t>Жанр интерьерной живописи.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latin typeface="Bookman Old Style" panose="02050604050505020204" pitchFamily="18" charset="0"/>
              </a:rPr>
              <a:t>Общий вид картины:</a:t>
            </a:r>
          </a:p>
          <a:p>
            <a:pPr marL="0" indent="0">
              <a:buNone/>
            </a:pPr>
            <a:r>
              <a:rPr lang="ru-RU" b="1" dirty="0" smtClean="0">
                <a:latin typeface="Bookman Old Style" panose="02050604050505020204" pitchFamily="18" charset="0"/>
              </a:rPr>
              <a:t>      а) рояль ( цвет, клавиши, ноты);</a:t>
            </a:r>
          </a:p>
          <a:p>
            <a:pPr marL="0" indent="0">
              <a:buNone/>
            </a:pPr>
            <a:r>
              <a:rPr lang="ru-RU" b="1" dirty="0">
                <a:latin typeface="Bookman Old Style" panose="02050604050505020204" pitchFamily="18" charset="0"/>
              </a:rPr>
              <a:t> </a:t>
            </a:r>
            <a:r>
              <a:rPr lang="ru-RU" b="1" dirty="0" smtClean="0">
                <a:latin typeface="Bookman Old Style" panose="02050604050505020204" pitchFamily="18" charset="0"/>
              </a:rPr>
              <a:t>     б) цветы на рояле;</a:t>
            </a:r>
          </a:p>
          <a:p>
            <a:pPr marL="0" indent="0">
              <a:buNone/>
            </a:pPr>
            <a:r>
              <a:rPr lang="ru-RU" b="1" dirty="0">
                <a:latin typeface="Bookman Old Style" panose="02050604050505020204" pitchFamily="18" charset="0"/>
              </a:rPr>
              <a:t> </a:t>
            </a:r>
            <a:r>
              <a:rPr lang="ru-RU" b="1" dirty="0" smtClean="0">
                <a:latin typeface="Bookman Old Style" panose="02050604050505020204" pitchFamily="18" charset="0"/>
              </a:rPr>
              <a:t>     в) кресло;</a:t>
            </a:r>
          </a:p>
          <a:p>
            <a:pPr marL="0" indent="0">
              <a:buNone/>
            </a:pPr>
            <a:r>
              <a:rPr lang="ru-RU" b="1" dirty="0">
                <a:latin typeface="Bookman Old Style" panose="02050604050505020204" pitchFamily="18" charset="0"/>
              </a:rPr>
              <a:t> </a:t>
            </a:r>
            <a:r>
              <a:rPr lang="ru-RU" b="1" dirty="0" smtClean="0">
                <a:latin typeface="Bookman Old Style" panose="02050604050505020204" pitchFamily="18" charset="0"/>
              </a:rPr>
              <a:t>     г) освещение. </a:t>
            </a:r>
          </a:p>
          <a:p>
            <a:pPr marL="0" indent="0">
              <a:buNone/>
            </a:pPr>
            <a:r>
              <a:rPr lang="ru-RU" b="1" dirty="0" smtClean="0">
                <a:latin typeface="Bookman Old Style" panose="02050604050505020204" pitchFamily="18" charset="0"/>
              </a:rPr>
              <a:t>3. Задний план картины:</a:t>
            </a:r>
          </a:p>
          <a:p>
            <a:pPr marL="0" indent="0">
              <a:buNone/>
            </a:pPr>
            <a:r>
              <a:rPr lang="ru-RU" b="1" dirty="0">
                <a:latin typeface="Bookman Old Style" panose="02050604050505020204" pitchFamily="18" charset="0"/>
              </a:rPr>
              <a:t> </a:t>
            </a:r>
            <a:r>
              <a:rPr lang="ru-RU" b="1" dirty="0" smtClean="0">
                <a:latin typeface="Bookman Old Style" panose="02050604050505020204" pitchFamily="18" charset="0"/>
              </a:rPr>
              <a:t>   а) окно;</a:t>
            </a:r>
          </a:p>
          <a:p>
            <a:pPr marL="0" indent="0">
              <a:buNone/>
            </a:pPr>
            <a:r>
              <a:rPr lang="ru-RU" b="1" dirty="0">
                <a:latin typeface="Bookman Old Style" panose="02050604050505020204" pitchFamily="18" charset="0"/>
              </a:rPr>
              <a:t> </a:t>
            </a:r>
            <a:r>
              <a:rPr lang="ru-RU" b="1" dirty="0" smtClean="0">
                <a:latin typeface="Bookman Old Style" panose="02050604050505020204" pitchFamily="18" charset="0"/>
              </a:rPr>
              <a:t>  б) что за окном;</a:t>
            </a:r>
          </a:p>
          <a:p>
            <a:pPr marL="0" indent="0">
              <a:buNone/>
            </a:pPr>
            <a:r>
              <a:rPr lang="ru-RU" b="1" dirty="0">
                <a:latin typeface="Bookman Old Style" panose="02050604050505020204" pitchFamily="18" charset="0"/>
              </a:rPr>
              <a:t> </a:t>
            </a:r>
            <a:r>
              <a:rPr lang="ru-RU" b="1" dirty="0" smtClean="0">
                <a:latin typeface="Bookman Old Style" panose="02050604050505020204" pitchFamily="18" charset="0"/>
              </a:rPr>
              <a:t>   в) цветы.</a:t>
            </a:r>
          </a:p>
          <a:p>
            <a:pPr marL="0" indent="0">
              <a:buNone/>
            </a:pPr>
            <a:r>
              <a:rPr lang="ru-RU" b="1" dirty="0" smtClean="0">
                <a:latin typeface="Bookman Old Style" panose="02050604050505020204" pitchFamily="18" charset="0"/>
              </a:rPr>
              <a:t>4. Какое настроение и атмосферу передает художник.</a:t>
            </a:r>
          </a:p>
          <a:p>
            <a:pPr marL="0" indent="0">
              <a:buNone/>
            </a:pPr>
            <a:r>
              <a:rPr lang="ru-RU" b="1" dirty="0" smtClean="0">
                <a:latin typeface="Bookman Old Style" panose="02050604050505020204" pitchFamily="18" charset="0"/>
              </a:rPr>
              <a:t>5. </a:t>
            </a:r>
            <a:r>
              <a:rPr lang="ru-RU" b="1" dirty="0">
                <a:latin typeface="Bookman Old Style" panose="02050604050505020204" pitchFamily="18" charset="0"/>
              </a:rPr>
              <a:t>Впечатление от картины. </a:t>
            </a:r>
            <a:endParaRPr lang="ru-RU" b="1" dirty="0" smtClean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694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Слова для справок:</a:t>
            </a:r>
            <a:endParaRPr lang="ru-RU" b="1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1454331"/>
            <a:ext cx="9601200" cy="4413069"/>
          </a:xfrm>
        </p:spPr>
        <p:txBody>
          <a:bodyPr/>
          <a:lstStyle/>
          <a:p>
            <a:r>
              <a:rPr lang="ru-RU" dirty="0" smtClean="0">
                <a:latin typeface="Bookman Old Style" panose="02050604050505020204" pitchFamily="18" charset="0"/>
              </a:rPr>
              <a:t>Станислав </a:t>
            </a:r>
            <a:r>
              <a:rPr lang="ru-RU" dirty="0" err="1" smtClean="0">
                <a:latin typeface="Bookman Old Style" panose="02050604050505020204" pitchFamily="18" charset="0"/>
              </a:rPr>
              <a:t>Юлианович</a:t>
            </a:r>
            <a:r>
              <a:rPr lang="ru-RU" dirty="0" smtClean="0">
                <a:latin typeface="Bookman Old Style" panose="02050604050505020204" pitchFamily="18" charset="0"/>
              </a:rPr>
              <a:t> Жуковский;</a:t>
            </a:r>
          </a:p>
          <a:p>
            <a:r>
              <a:rPr lang="ru-RU" dirty="0" smtClean="0">
                <a:latin typeface="Bookman Old Style" panose="02050604050505020204" pitchFamily="18" charset="0"/>
              </a:rPr>
              <a:t>одна из самых известных картин русского художника Станислава Жуковского;</a:t>
            </a:r>
          </a:p>
          <a:p>
            <a:r>
              <a:rPr lang="ru-RU" dirty="0" smtClean="0">
                <a:latin typeface="Bookman Old Style" panose="02050604050505020204" pitchFamily="18" charset="0"/>
              </a:rPr>
              <a:t>представляет собой пейзаж с элементами интерьера;</a:t>
            </a:r>
          </a:p>
          <a:p>
            <a:r>
              <a:rPr lang="ru-RU" dirty="0" smtClean="0">
                <a:latin typeface="Bookman Old Style" panose="02050604050505020204" pitchFamily="18" charset="0"/>
              </a:rPr>
              <a:t> изящная гостиная комната с высокими потолками и старинной мебелью;</a:t>
            </a:r>
          </a:p>
          <a:p>
            <a:r>
              <a:rPr lang="ru-RU" dirty="0" smtClean="0">
                <a:latin typeface="Bookman Old Style" panose="02050604050505020204" pitchFamily="18" charset="0"/>
              </a:rPr>
              <a:t>В центре комнаты находится рояль;</a:t>
            </a:r>
          </a:p>
          <a:p>
            <a:r>
              <a:rPr lang="ru-RU" dirty="0" smtClean="0">
                <a:latin typeface="Bookman Old Style" panose="02050604050505020204" pitchFamily="18" charset="0"/>
              </a:rPr>
              <a:t> горшок с розовыми цветами;</a:t>
            </a:r>
          </a:p>
          <a:p>
            <a:r>
              <a:rPr lang="ru-RU" dirty="0" smtClean="0">
                <a:latin typeface="Bookman Old Style" panose="02050604050505020204" pitchFamily="18" charset="0"/>
              </a:rPr>
              <a:t>напоминает оранжерею;</a:t>
            </a:r>
          </a:p>
          <a:p>
            <a:endParaRPr lang="ru-RU" dirty="0" smtClean="0">
              <a:latin typeface="Bookman Old Style" panose="02050604050505020204" pitchFamily="18" charset="0"/>
            </a:endParaRPr>
          </a:p>
          <a:p>
            <a:endParaRPr lang="ru-RU" dirty="0" smtClean="0">
              <a:latin typeface="Bookman Old Style" panose="02050604050505020204" pitchFamily="18" charset="0"/>
            </a:endParaRPr>
          </a:p>
          <a:p>
            <a:endParaRPr lang="ru-RU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079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Bookman Old Style" panose="02050604050505020204" pitchFamily="18" charset="0"/>
              </a:rPr>
              <a:t> открытые ноты;</a:t>
            </a:r>
          </a:p>
          <a:p>
            <a:r>
              <a:rPr lang="ru-RU" dirty="0" smtClean="0">
                <a:latin typeface="Bookman Old Style" panose="02050604050505020204" pitchFamily="18" charset="0"/>
              </a:rPr>
              <a:t>напротив большого окна, находящегося слева от музыкального инструмента;</a:t>
            </a:r>
          </a:p>
          <a:p>
            <a:r>
              <a:rPr lang="ru-RU" dirty="0" smtClean="0">
                <a:latin typeface="Bookman Old Style" panose="02050604050505020204" pitchFamily="18" charset="0"/>
              </a:rPr>
              <a:t> заснеженный сад, где под далёким зимним небом стоят высокие деревья, укрытые белыми пушистыми хлопьями;</a:t>
            </a:r>
          </a:p>
          <a:p>
            <a:r>
              <a:rPr lang="ru-RU" dirty="0" smtClean="0">
                <a:latin typeface="Bookman Old Style" panose="02050604050505020204" pitchFamily="18" charset="0"/>
              </a:rPr>
              <a:t>контраст между цветущей атмосферой внутри комнаты и холодной обстановкой снаружи;</a:t>
            </a:r>
          </a:p>
          <a:p>
            <a:endParaRPr lang="ru-RU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5494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findslide.org/uncategorized/stanislav-yulianovich-zhukovskiy-1</a:t>
            </a:r>
            <a:endParaRPr lang="ru-RU" dirty="0" smtClean="0"/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obrazovanie-gid.ru/sochineniya/zhukovskij-gostinaya-s-royalem-sochinenie.html</a:t>
            </a:r>
            <a:endParaRPr lang="ru-RU" dirty="0" smtClean="0"/>
          </a:p>
          <a:p>
            <a:r>
              <a:rPr lang="ru-RU" dirty="0">
                <a:hlinkClick r:id="rId4"/>
              </a:rPr>
              <a:t>картина жуковского гостиная с </a:t>
            </a:r>
            <a:r>
              <a:rPr lang="ru-RU" dirty="0" smtClean="0">
                <a:hlinkClick r:id="rId4"/>
              </a:rPr>
              <a:t>роялем</a:t>
            </a:r>
            <a:endParaRPr lang="ru-RU" dirty="0" smtClean="0"/>
          </a:p>
          <a:p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li-ga2014.livejournal.com/870159.html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27977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Тип урока: </a:t>
            </a:r>
            <a:r>
              <a:rPr lang="ru-RU" dirty="0">
                <a:solidFill>
                  <a:srgbClr val="002060"/>
                </a:solidFill>
                <a:latin typeface="Bookman Old Style" panose="02050604050505020204" pitchFamily="18" charset="0"/>
              </a:rPr>
              <a:t>урок развития речи (урок открытия нового знания).</a:t>
            </a:r>
            <a:endParaRPr lang="ru-RU" dirty="0">
              <a:solidFill>
                <a:srgbClr val="00206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>
                <a:solidFill>
                  <a:srgbClr val="002060"/>
                </a:solidFill>
                <a:latin typeface="Bookman Old Style" panose="02050604050505020204" pitchFamily="18" charset="0"/>
              </a:rPr>
              <a:t>Цели урока: </a:t>
            </a:r>
            <a:r>
              <a:rPr lang="ru-RU" dirty="0">
                <a:latin typeface="Bookman Old Style" panose="02050604050505020204" pitchFamily="18" charset="0"/>
              </a:rPr>
              <a:t>формировать умения обучающихся создавать текст по репродукции </a:t>
            </a:r>
            <a:r>
              <a:rPr lang="ru-RU" dirty="0" smtClean="0">
                <a:latin typeface="Bookman Old Style" panose="02050604050505020204" pitchFamily="18" charset="0"/>
              </a:rPr>
              <a:t>картины</a:t>
            </a:r>
            <a:r>
              <a:rPr lang="ru-RU" dirty="0">
                <a:latin typeface="Bookman Old Style" panose="02050604050505020204" pitchFamily="18" charset="0"/>
              </a:rPr>
              <a:t>, составлять устный и письменный рассказ</a:t>
            </a:r>
            <a:r>
              <a:rPr lang="ru-RU" dirty="0" smtClean="0">
                <a:latin typeface="Bookman Old Style" panose="02050604050505020204" pitchFamily="18" charset="0"/>
              </a:rPr>
              <a:t>.</a:t>
            </a:r>
          </a:p>
          <a:p>
            <a:r>
              <a:rPr lang="ru-RU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Задачи:</a:t>
            </a:r>
            <a:endParaRPr lang="ru-RU" dirty="0">
              <a:solidFill>
                <a:srgbClr val="002060"/>
              </a:solidFill>
              <a:latin typeface="Bookman Old Style" panose="020506040505050202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Предметные: </a:t>
            </a:r>
            <a:r>
              <a:rPr lang="ru-RU" dirty="0">
                <a:latin typeface="Bookman Old Style" panose="02050604050505020204" pitchFamily="18" charset="0"/>
              </a:rPr>
              <a:t>обеспечение глубокого понимания, овладение навыком.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b="1" dirty="0" err="1">
                <a:solidFill>
                  <a:srgbClr val="002060"/>
                </a:solidFill>
                <a:latin typeface="Bookman Old Style" panose="02050604050505020204" pitchFamily="18" charset="0"/>
              </a:rPr>
              <a:t>Метапредметные</a:t>
            </a:r>
            <a:r>
              <a:rPr lang="ru-RU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:</a:t>
            </a:r>
            <a:r>
              <a:rPr lang="ru-RU" dirty="0">
                <a:latin typeface="Bookman Old Style" panose="02050604050505020204" pitchFamily="18" charset="0"/>
              </a:rPr>
              <a:t> научиться ставить цели, планировать работу в соответствии с поставленной целью, самостоятельно оценивать правильность выполнения задач, работать в паре, решая проблемную задачу, уметь строить аргументированный ответ.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Личностные:</a:t>
            </a:r>
            <a:r>
              <a:rPr lang="ru-RU" dirty="0">
                <a:latin typeface="Bookman Old Style" panose="02050604050505020204" pitchFamily="18" charset="0"/>
              </a:rPr>
              <a:t> воспитание любви к родине, ее культурным ценностям.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31790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3034" y="878931"/>
            <a:ext cx="5998029" cy="132556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7030A0"/>
                </a:solidFill>
                <a:latin typeface="Bookman Old Style" panose="02050604050505020204" pitchFamily="18" charset="0"/>
              </a:rPr>
              <a:t>Жуковский Станислав </a:t>
            </a:r>
            <a:r>
              <a:rPr lang="ru-RU" b="1" dirty="0" err="1">
                <a:solidFill>
                  <a:srgbClr val="7030A0"/>
                </a:solidFill>
                <a:latin typeface="Bookman Old Style" panose="02050604050505020204" pitchFamily="18" charset="0"/>
              </a:rPr>
              <a:t>Юлианович</a:t>
            </a:r>
            <a:r>
              <a:rPr lang="ru-RU" b="1" dirty="0">
                <a:solidFill>
                  <a:srgbClr val="7030A0"/>
                </a:solidFill>
                <a:latin typeface="Bookman Old Style" panose="02050604050505020204" pitchFamily="18" charset="0"/>
              </a:rPr>
              <a:t> </a:t>
            </a:r>
            <a:r>
              <a:rPr lang="ru-RU" dirty="0">
                <a:latin typeface="Bookman Old Style" panose="02050604050505020204" pitchFamily="18" charset="0"/>
              </a:rPr>
              <a:t>— живописец, </a:t>
            </a:r>
            <a:r>
              <a:rPr lang="ru-RU" dirty="0" smtClean="0">
                <a:latin typeface="Bookman Old Style" panose="02050604050505020204" pitchFamily="18" charset="0"/>
              </a:rPr>
              <a:t>мастер пейзажа, художник белорусско-польского происхождения, подданный Российской империи.</a:t>
            </a:r>
            <a:r>
              <a:rPr lang="ru-RU" dirty="0">
                <a:latin typeface="Bookman Old Style" panose="02050604050505020204" pitchFamily="18" charset="0"/>
              </a:rPr>
              <a:t/>
            </a:r>
            <a:br>
              <a:rPr lang="ru-RU" dirty="0">
                <a:latin typeface="Bookman Old Style" panose="02050604050505020204" pitchFamily="18" charset="0"/>
              </a:rPr>
            </a:br>
            <a:endParaRPr lang="ru-RU" dirty="0">
              <a:latin typeface="Bookman Old Style" panose="02050604050505020204" pitchFamily="18" charset="0"/>
            </a:endParaRPr>
          </a:p>
        </p:txBody>
      </p:sp>
      <p:pic>
        <p:nvPicPr>
          <p:cNvPr id="2050" name="Picture 2" descr="https://findslide.org/img/tmb/13/1293263/99fa7da14a572d6b0b2bef671771746c-720x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48" t="18686" r="1669" b="660"/>
          <a:stretch/>
        </p:blipFill>
        <p:spPr bwMode="auto">
          <a:xfrm>
            <a:off x="7576457" y="666920"/>
            <a:ext cx="4110446" cy="5128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0282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452846"/>
            <a:ext cx="9601200" cy="5414554"/>
          </a:xfrm>
        </p:spPr>
        <p:txBody>
          <a:bodyPr/>
          <a:lstStyle/>
          <a:p>
            <a:r>
              <a:rPr lang="ru-RU" dirty="0">
                <a:latin typeface="Bookman Old Style" panose="02050604050505020204" pitchFamily="18" charset="0"/>
              </a:rPr>
              <a:t>Жуковский был сыном польского аристократа, лишенного дворянских прав и выступавшего категорически против того, чтобы его сын получал художественное образование. Однако Станислава поддерживала мать, которая прививала детям любовь к музыке, языкам и рисованию. В 17 лет Жуковский все же поступил в Московское училище живописи, ваяния и зодчества, где стал учеником и верным последователем Исаака Левитана</a:t>
            </a:r>
            <a:r>
              <a:rPr lang="ru-RU" dirty="0" smtClean="0">
                <a:latin typeface="Bookman Old Style" panose="02050604050505020204" pitchFamily="18" charset="0"/>
              </a:rPr>
              <a:t>.</a:t>
            </a:r>
          </a:p>
          <a:p>
            <a:r>
              <a:rPr lang="ru-RU" dirty="0">
                <a:latin typeface="Bookman Old Style" panose="02050604050505020204" pitchFamily="18" charset="0"/>
              </a:rPr>
              <a:t>Первая жена и друзья художника убеждали его вернуться в Советский Союз, но он предпочел остаться в Варшаве, где его и застало начало Второй Мировой войны и немецкая оккупация. В 1944 году 71-летний Станислав Жуковский был арестован во время подавления Варшавского восстания и погиб в концлагере. Точная дата смерти художника неизвестна, он был похоронен в общей могиле вместе с другими жертвами фашистов. Жуковский не дожил до освобождения Польши всего несколько месяцев. Множество его картин были уничтожены или утеряны.</a:t>
            </a:r>
          </a:p>
        </p:txBody>
      </p:sp>
    </p:spTree>
    <p:extLst>
      <p:ext uri="{BB962C8B-B14F-4D97-AF65-F5344CB8AC3E}">
        <p14:creationId xmlns:p14="http://schemas.microsoft.com/office/powerpoint/2010/main" val="1968985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Лесное озеро. Золотая осень (Синяя вода)</a:t>
            </a:r>
            <a:endParaRPr lang="ru-RU" b="1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3074" name="Picture 2" descr="https://findslide.org/img/tmb/13/1293263/96a41c3a5922c1ec57a7b41aaec79de2-720x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1" t="15883" r="5270" b="1060"/>
          <a:stretch/>
        </p:blipFill>
        <p:spPr bwMode="auto">
          <a:xfrm>
            <a:off x="2333896" y="1925726"/>
            <a:ext cx="6705600" cy="469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1659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В старой аллее</a:t>
            </a:r>
            <a:endParaRPr lang="ru-RU" b="1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570" t="17485" r="9022" b="3061"/>
          <a:stretch/>
        </p:blipFill>
        <p:spPr>
          <a:xfrm>
            <a:off x="2908663" y="1475514"/>
            <a:ext cx="6984274" cy="487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59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Река Неман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67" t="27492" r="53452" b="3462"/>
          <a:stretch/>
        </p:blipFill>
        <p:spPr>
          <a:xfrm>
            <a:off x="5303518" y="763431"/>
            <a:ext cx="4737465" cy="532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486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4"/>
            <a:ext cx="4265023" cy="3205389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Храм Рождества Богородицы в Звенигороде</a:t>
            </a:r>
            <a:endParaRPr lang="ru-RU" b="1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9099" t="28292" r="3019" b="3062"/>
          <a:stretch/>
        </p:blipFill>
        <p:spPr>
          <a:xfrm>
            <a:off x="5721530" y="952592"/>
            <a:ext cx="5164183" cy="5552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13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4099560" cy="1325563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Bookman Old Style" panose="02050604050505020204" pitchFamily="18" charset="0"/>
              </a:rPr>
              <a:t>Натюрморт с цветами</a:t>
            </a:r>
            <a:endParaRPr lang="ru-RU" b="1" dirty="0">
              <a:solidFill>
                <a:srgbClr val="7030A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1502" t="24089" r="4818" b="2662"/>
          <a:stretch/>
        </p:blipFill>
        <p:spPr>
          <a:xfrm>
            <a:off x="6118699" y="79814"/>
            <a:ext cx="5454991" cy="6860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570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306</TotalTime>
  <Words>438</Words>
  <Application>Microsoft Office PowerPoint</Application>
  <PresentationFormat>Широкоэкранный</PresentationFormat>
  <Paragraphs>51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Bookman Old Style</vt:lpstr>
      <vt:lpstr>Franklin Gothic Book</vt:lpstr>
      <vt:lpstr>Wingdings</vt:lpstr>
      <vt:lpstr>Crop</vt:lpstr>
      <vt:lpstr>Станислав Юлианович Жуковский</vt:lpstr>
      <vt:lpstr>Тип урока: урок развития речи (урок открытия нового знания).</vt:lpstr>
      <vt:lpstr>Жуковский Станислав Юлианович — живописец, мастер пейзажа, художник белорусско-польского происхождения, подданный Российской империи. </vt:lpstr>
      <vt:lpstr>Презентация PowerPoint</vt:lpstr>
      <vt:lpstr>Лесное озеро. Золотая осень (Синяя вода)</vt:lpstr>
      <vt:lpstr>В старой аллее</vt:lpstr>
      <vt:lpstr>Река Неман</vt:lpstr>
      <vt:lpstr>Храм Рождества Богородицы в Звенигороде</vt:lpstr>
      <vt:lpstr>Натюрморт с цветами</vt:lpstr>
      <vt:lpstr>"Гостиная с роялем" С.Жуковского является одним из наиболее узнаваемых произведений русской живописи 19-го века.</vt:lpstr>
      <vt:lpstr>Картина была написана в 1905 году</vt:lpstr>
      <vt:lpstr>План.</vt:lpstr>
      <vt:lpstr>Слова для справок:</vt:lpstr>
      <vt:lpstr>Презентация PowerPoint</vt:lpstr>
      <vt:lpstr>Источники: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Станислав Юлианович Жуковский</dc:title>
  <dc:creator>Кабинет филологии</dc:creator>
  <cp:lastModifiedBy>Кабинет филологии</cp:lastModifiedBy>
  <cp:revision>13</cp:revision>
  <dcterms:created xsi:type="dcterms:W3CDTF">2023-09-28T05:33:29Z</dcterms:created>
  <dcterms:modified xsi:type="dcterms:W3CDTF">2023-11-13T06:38:59Z</dcterms:modified>
</cp:coreProperties>
</file>