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59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3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>
                  <a:lumMod val="85000"/>
                  <a:lumOff val="1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1080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97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404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08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1784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133350" ty="330200" sx="85000" sy="85000" flip="xy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accent2">
                  <a:lumMod val="50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78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0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052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23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037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7954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56032"/>
          </a:xfrm>
        </p:spPr>
        <p:txBody>
          <a:bodyPr/>
          <a:lstStyle/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5089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529A156-A3A3-4F4E-A8B0-FA47E5FB5785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72432FB-F225-4B68-9B6D-98B2A720FFC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</p:spTree>
    <p:extLst>
      <p:ext uri="{BB962C8B-B14F-4D97-AF65-F5344CB8AC3E}">
        <p14:creationId xmlns:p14="http://schemas.microsoft.com/office/powerpoint/2010/main" val="332738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>
                <a:solidFill>
                  <a:schemeClr val="tx1"/>
                </a:solidFill>
              </a:rPr>
              <a:t>Роспись деревянной дощечки </a:t>
            </a:r>
            <a:r>
              <a:rPr lang="ru-RU" sz="4400" dirty="0">
                <a:solidFill>
                  <a:schemeClr val="tx1"/>
                </a:solidFill>
              </a:rPr>
              <a:t>в технике «Мезенская роспись»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1708" y="4421876"/>
            <a:ext cx="9071240" cy="928046"/>
          </a:xfrm>
        </p:spPr>
        <p:txBody>
          <a:bodyPr>
            <a:normAutofit lnSpcReduction="10000"/>
          </a:bodyPr>
          <a:lstStyle/>
          <a:p>
            <a:r>
              <a:rPr lang="ru-RU" sz="2400" i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Выполнил </a:t>
            </a:r>
            <a:r>
              <a:rPr lang="ru-RU" sz="2400" i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:_______________ 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 </a:t>
            </a:r>
            <a:r>
              <a:rPr lang="ru-RU" sz="2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«Б» класс</a:t>
            </a:r>
          </a:p>
          <a:p>
            <a:endParaRPr lang="ru-RU" sz="1900" dirty="0" smtClean="0"/>
          </a:p>
          <a:p>
            <a:r>
              <a:rPr lang="ru-RU" dirty="0" smtClean="0"/>
              <a:t>2019г.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86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57618" y="2063110"/>
            <a:ext cx="5347648" cy="39319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Мотив птицы, приносящей добрую весть или подарок, — широко распространен в народном искусстве. Птицу на вершине дерева часто можно встретить на мезенских берестяных туесах. Птица, пожалуй, самый излюбленный мотив народных мастеров. Кроме того, у северных крестьян в обычае вешать деревянных птиц из щепы в красном углу избы. Это пережиток того же мотива — «птица на дереве», так как с красным углом дома связывали почитаемое дерево.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Декоративное изображение птиц в традиционной мезенской росписи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812" y="2181388"/>
            <a:ext cx="4309636" cy="3813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4270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731520"/>
            <a:ext cx="100584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solidFill>
                  <a:srgbClr val="000000"/>
                </a:solidFill>
                <a:latin typeface="Georgia" panose="02040502050405020303" pitchFamily="18" charset="0"/>
              </a:rPr>
              <a:t>Декоративное изображение деревьев и цветов в традиционной мезенской росписи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1140" y="1952994"/>
            <a:ext cx="5293057" cy="39319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Довольно часто встречается на мезенских прялках изображение нескольких деревьев или одиноко стоящего дерева, нередко ели. Особый интерес представляет композиция из трех деревьев: два одинаковых дерева располагаются симметрично по отношению к центральному дереву, выделяющемуся относительно большим размером. О том, что подобный сюжет не случаен на мезенских прялках, свидетельствует факт, что тот же сюжет имеет место в росписи старинной мебели в мезенских домах.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674" y="1802870"/>
            <a:ext cx="4931971" cy="4082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490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01901"/>
            <a:ext cx="10058400" cy="77677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srgbClr val="000000"/>
                </a:solidFill>
                <a:latin typeface="Georgia" panose="02040502050405020303" pitchFamily="18" charset="0"/>
              </a:rPr>
              <a:t>Декоративное изображение животных в традиционной мезенской росписи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663" y="1678674"/>
            <a:ext cx="5975445" cy="393192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К числу самых распространенных и любимых образов, чаще всего изображаемых мезенскими мастерами, следует отнести изображение коней и оленей. Кони мезенских росписей в большей мере, чем изображения коней в других крестьянских росписях, отстоят от реального прототипа. Большинство из них имело красно-оранжевую окраску, несвойственную, как известно, лошадям. Туловище черного коня нередко покрывалось сплошным решетчатым узором, еще больше подчеркивающим его необычное происхождение. Противоестественно длинные и тонкие ноги лошадей завершались на концах изображением перьев, подобных тем, которые рисовались у птиц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108" y="2096821"/>
            <a:ext cx="4762500" cy="3095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646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5579" y="956493"/>
            <a:ext cx="10260842" cy="558409"/>
          </a:xfrm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900"/>
              </a:spcBef>
              <a:buClr>
                <a:prstClr val="black">
                  <a:lumMod val="85000"/>
                  <a:lumOff val="15000"/>
                </a:prstClr>
              </a:buClr>
            </a:pPr>
            <a:r>
              <a:rPr lang="ru-RU" dirty="0" smtClean="0"/>
              <a:t>Практическая  часть.</a:t>
            </a:r>
            <a:br>
              <a:rPr lang="ru-RU" dirty="0" smtClean="0"/>
            </a:br>
            <a:r>
              <a:rPr lang="ru-RU" sz="2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Оборудование.</a:t>
            </a:r>
            <a: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27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05767" y="1929390"/>
            <a:ext cx="4640239" cy="39196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/>
              <a:t>Нам  понадобится:</a:t>
            </a:r>
          </a:p>
          <a:p>
            <a:pPr marL="342900" indent="-342900">
              <a:buAutoNum type="arabicPeriod"/>
            </a:pPr>
            <a:r>
              <a:rPr lang="ru-RU" dirty="0" smtClean="0"/>
              <a:t>Деревянная дощечка (2 шт.);</a:t>
            </a:r>
          </a:p>
          <a:p>
            <a:pPr marL="342900" indent="-342900">
              <a:buAutoNum type="arabicPeriod"/>
            </a:pPr>
            <a:r>
              <a:rPr lang="ru-RU" dirty="0" smtClean="0"/>
              <a:t>Клей ПВА;</a:t>
            </a:r>
          </a:p>
          <a:p>
            <a:pPr marL="342900" indent="-342900">
              <a:buAutoNum type="arabicPeriod"/>
            </a:pPr>
            <a:r>
              <a:rPr lang="ru-RU" dirty="0" smtClean="0"/>
              <a:t>Карандаш и ластик; </a:t>
            </a:r>
          </a:p>
          <a:p>
            <a:pPr marL="342900" indent="-342900">
              <a:buAutoNum type="arabicPeriod"/>
            </a:pPr>
            <a:r>
              <a:rPr lang="ru-RU" dirty="0" smtClean="0"/>
              <a:t> Выжигательный аппарат; </a:t>
            </a:r>
          </a:p>
          <a:p>
            <a:pPr marL="342900" indent="-342900">
              <a:buAutoNum type="arabicPeriod"/>
            </a:pPr>
            <a:r>
              <a:rPr lang="ru-RU" dirty="0"/>
              <a:t>Акриловые краски 2х цветов( красная и </a:t>
            </a:r>
            <a:r>
              <a:rPr lang="ru-RU" dirty="0" smtClean="0"/>
              <a:t>черная);</a:t>
            </a:r>
          </a:p>
          <a:p>
            <a:pPr marL="342900" indent="-342900">
              <a:buAutoNum type="arabicPeriod"/>
            </a:pPr>
            <a:r>
              <a:rPr lang="ru-RU" dirty="0" smtClean="0"/>
              <a:t>Линейка;</a:t>
            </a:r>
          </a:p>
          <a:p>
            <a:pPr marL="342900" indent="-342900">
              <a:buAutoNum type="arabicPeriod"/>
            </a:pPr>
            <a:r>
              <a:rPr lang="ru-RU" dirty="0" smtClean="0"/>
              <a:t>Кисть;</a:t>
            </a:r>
          </a:p>
          <a:p>
            <a:pPr marL="342900" indent="-342900">
              <a:buAutoNum type="arabicPeriod"/>
            </a:pPr>
            <a:r>
              <a:rPr lang="ru-RU" dirty="0" smtClean="0"/>
              <a:t>Лист бумаги а4</a:t>
            </a:r>
          </a:p>
          <a:p>
            <a:pPr marL="342900" indent="-342900">
              <a:buAutoNum type="arabicPeriod"/>
            </a:pPr>
            <a:r>
              <a:rPr lang="ru-RU" dirty="0" smtClean="0"/>
              <a:t>Акриловый лак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" t="12653" b="9138"/>
          <a:stretch/>
        </p:blipFill>
        <p:spPr>
          <a:xfrm rot="16200000">
            <a:off x="1910022" y="1064122"/>
            <a:ext cx="4041070" cy="565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9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Этапы выполнения работы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014194"/>
            <a:ext cx="5242982" cy="3932237"/>
          </a:xfrm>
        </p:spPr>
      </p:pic>
      <p:sp>
        <p:nvSpPr>
          <p:cNvPr id="5" name="Прямоугольник 4"/>
          <p:cNvSpPr/>
          <p:nvPr/>
        </p:nvSpPr>
        <p:spPr>
          <a:xfrm>
            <a:off x="7014948" y="2014194"/>
            <a:ext cx="498143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Выполнение </a:t>
            </a:r>
            <a:r>
              <a:rPr lang="ru-RU" dirty="0"/>
              <a:t>эскиза изделия на бумаге в натуральную </a:t>
            </a:r>
            <a:r>
              <a:rPr lang="ru-RU" dirty="0" smtClean="0"/>
              <a:t>величину карандашом.</a:t>
            </a:r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/>
              <a:t>Выполнение эскиза изделия на бумаге в </a:t>
            </a:r>
            <a:r>
              <a:rPr lang="ru-RU" dirty="0" smtClean="0"/>
              <a:t>цвете натуральную </a:t>
            </a:r>
            <a:r>
              <a:rPr lang="ru-RU" dirty="0"/>
              <a:t>величину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Подготовка деревянной заготовки для росписи</a:t>
            </a:r>
            <a:r>
              <a:rPr lang="ru-RU" dirty="0" smtClean="0"/>
              <a:t>.( проклейка)</a:t>
            </a:r>
          </a:p>
          <a:p>
            <a:pPr marL="342900" indent="-342900">
              <a:buAutoNum type="arabicParenR"/>
            </a:pPr>
            <a:r>
              <a:rPr lang="ru-RU" dirty="0"/>
              <a:t>Подготовка деревянной заготовки для росписи</a:t>
            </a:r>
            <a:r>
              <a:rPr lang="ru-RU" dirty="0" smtClean="0"/>
              <a:t>. Перенос рисунка  на поверхность дощечки </a:t>
            </a:r>
          </a:p>
          <a:p>
            <a:pPr marL="342900" indent="-342900">
              <a:buAutoNum type="arabicParenR"/>
            </a:pPr>
            <a:r>
              <a:rPr lang="ru-RU" dirty="0" smtClean="0"/>
              <a:t>Выжигание отдельных элементов</a:t>
            </a:r>
          </a:p>
          <a:p>
            <a:pPr marL="342900" indent="-342900">
              <a:buAutoNum type="arabicParenR"/>
            </a:pPr>
            <a:r>
              <a:rPr lang="ru-RU" dirty="0" smtClean="0"/>
              <a:t>Роспись отдельных элементов( красный акрил)</a:t>
            </a:r>
          </a:p>
          <a:p>
            <a:pPr marL="342900" indent="-342900">
              <a:buFontTx/>
              <a:buAutoNum type="arabicParenR"/>
            </a:pPr>
            <a:r>
              <a:rPr lang="ru-RU" dirty="0"/>
              <a:t>Далее выполняем те же этапы на 2ой </a:t>
            </a:r>
            <a:r>
              <a:rPr lang="ru-RU" dirty="0" smtClean="0"/>
              <a:t>дощечки</a:t>
            </a:r>
          </a:p>
          <a:p>
            <a:pPr marL="342900" indent="-342900">
              <a:buFontTx/>
              <a:buAutoNum type="arabicParenR"/>
            </a:pPr>
            <a:r>
              <a:rPr lang="ru-RU" dirty="0" smtClean="0"/>
              <a:t>После высыхания покрываем лаком</a:t>
            </a:r>
            <a:endParaRPr lang="ru-RU" dirty="0"/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endParaRPr lang="ru-RU" dirty="0" smtClean="0"/>
          </a:p>
          <a:p>
            <a:pPr marL="342900" indent="-342900">
              <a:buAutoNum type="arabicParenR"/>
            </a:pPr>
            <a:endParaRPr lang="ru-RU" dirty="0" smtClean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0" t="1246" r="9048" b="572"/>
          <a:stretch/>
        </p:blipFill>
        <p:spPr>
          <a:xfrm>
            <a:off x="859809" y="1980915"/>
            <a:ext cx="5936777" cy="399879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5" r="2439" b="7215"/>
          <a:stretch/>
        </p:blipFill>
        <p:spPr>
          <a:xfrm rot="5400000">
            <a:off x="1877562" y="1207980"/>
            <a:ext cx="3901269" cy="55136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209" t="-873" r="-39871" b="873"/>
          <a:stretch/>
        </p:blipFill>
        <p:spPr>
          <a:xfrm>
            <a:off x="1066799" y="1926325"/>
            <a:ext cx="5634251" cy="4171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45374" y="1214218"/>
            <a:ext cx="4070444" cy="54272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23940" y="988215"/>
            <a:ext cx="4519968" cy="602662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13" y="1779610"/>
            <a:ext cx="6064724" cy="454854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2372" y="971473"/>
            <a:ext cx="4623612" cy="616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60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371600"/>
          </a:xfrm>
        </p:spPr>
        <p:txBody>
          <a:bodyPr/>
          <a:lstStyle/>
          <a:p>
            <a:r>
              <a:rPr lang="ru-RU" dirty="0" smtClean="0"/>
              <a:t>Готовая работа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018" y="994520"/>
            <a:ext cx="5242982" cy="3932237"/>
          </a:xfrm>
        </p:spPr>
      </p:pic>
      <p:sp>
        <p:nvSpPr>
          <p:cNvPr id="6" name="Прямоугольник 5"/>
          <p:cNvSpPr/>
          <p:nvPr/>
        </p:nvSpPr>
        <p:spPr>
          <a:xfrm>
            <a:off x="853018" y="5095587"/>
            <a:ext cx="78493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latin typeface="Cuprum"/>
              </a:rPr>
              <a:t>Итоги работы над проектом.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latin typeface="Cuprum"/>
              </a:rPr>
              <a:t>В ходе работы над проектом мне удалось познакомиться со знаменитой 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latin typeface="Cuprum"/>
              </a:rPr>
              <a:t>росписью </a:t>
            </a:r>
            <a:r>
              <a:rPr lang="ru-RU" sz="1200" dirty="0" smtClean="0">
                <a:latin typeface="Cuprum"/>
              </a:rPr>
              <a:t>Мезенской </a:t>
            </a:r>
            <a:r>
              <a:rPr lang="ru-RU" sz="1200" dirty="0">
                <a:latin typeface="Cuprum"/>
              </a:rPr>
              <a:t>росписью. Изучить 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latin typeface="Cuprum"/>
              </a:rPr>
              <a:t>историю возникновения </a:t>
            </a:r>
            <a:r>
              <a:rPr lang="ru-RU" sz="1200" dirty="0" smtClean="0">
                <a:latin typeface="Cuprum"/>
              </a:rPr>
              <a:t>росписи</a:t>
            </a:r>
            <a:r>
              <a:rPr lang="ru-RU" sz="1200" dirty="0">
                <a:latin typeface="Cuprum"/>
              </a:rPr>
              <a:t>. Исследовать и применить на </a:t>
            </a:r>
            <a:r>
              <a:rPr lang="ru-RU" sz="1200" dirty="0"/>
              <a:t/>
            </a:r>
            <a:br>
              <a:rPr lang="ru-RU" sz="1200" dirty="0"/>
            </a:br>
            <a:r>
              <a:rPr lang="ru-RU" sz="1200" dirty="0">
                <a:latin typeface="Cuprum"/>
              </a:rPr>
              <a:t>практике технику её исполнения (сюжеты, мотивы и приемы).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8073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Применение: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569491"/>
            <a:ext cx="3628030" cy="434271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в качестве </a:t>
            </a:r>
            <a:r>
              <a:rPr lang="ru-RU" dirty="0" smtClean="0"/>
              <a:t>подарка</a:t>
            </a:r>
          </a:p>
          <a:p>
            <a:pPr marL="0" indent="0">
              <a:buNone/>
            </a:pPr>
            <a:r>
              <a:rPr lang="ru-RU" dirty="0" smtClean="0"/>
              <a:t> -в </a:t>
            </a:r>
            <a:r>
              <a:rPr lang="ru-RU" dirty="0"/>
              <a:t>качестве пособия Мезенского народного промысла на уроках ИЗО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-как </a:t>
            </a:r>
            <a:r>
              <a:rPr lang="ru-RU" dirty="0"/>
              <a:t>декор интерьера как </a:t>
            </a:r>
            <a:r>
              <a:rPr lang="ru-RU" dirty="0" smtClean="0"/>
              <a:t>подставку под горячее</a:t>
            </a:r>
          </a:p>
          <a:p>
            <a:pPr marL="0" indent="0">
              <a:buNone/>
            </a:pPr>
            <a:r>
              <a:rPr lang="ru-RU" dirty="0" smtClean="0"/>
              <a:t>-в </a:t>
            </a:r>
            <a:r>
              <a:rPr lang="ru-RU" dirty="0"/>
              <a:t>качестве декорации к спектаклю к сказкам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449" y="941696"/>
            <a:ext cx="3569392" cy="475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2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Экономическое обоснование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2103119"/>
            <a:ext cx="5006454" cy="4133907"/>
          </a:xfrm>
        </p:spPr>
        <p:txBody>
          <a:bodyPr/>
          <a:lstStyle/>
          <a:p>
            <a:r>
              <a:rPr lang="ru-RU" dirty="0" smtClean="0"/>
              <a:t>1. Дощечки  (2шт ) - 100 р</a:t>
            </a:r>
          </a:p>
          <a:p>
            <a:r>
              <a:rPr lang="ru-RU" dirty="0" smtClean="0"/>
              <a:t>2 Кисть – была в наличии</a:t>
            </a:r>
          </a:p>
          <a:p>
            <a:r>
              <a:rPr lang="ru-RU" dirty="0" smtClean="0"/>
              <a:t>3 Краски акриловые  - 170 р </a:t>
            </a:r>
          </a:p>
          <a:p>
            <a:r>
              <a:rPr lang="ru-RU" dirty="0" smtClean="0"/>
              <a:t>4 Выжигательный аппарат  – был в наличии</a:t>
            </a:r>
          </a:p>
          <a:p>
            <a:r>
              <a:rPr lang="ru-RU" dirty="0" smtClean="0"/>
              <a:t>5 Лак- был в наличии </a:t>
            </a:r>
          </a:p>
          <a:p>
            <a:r>
              <a:rPr lang="ru-RU" dirty="0" smtClean="0"/>
              <a:t> Итого цена изделия : 270 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7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0878" y="518615"/>
            <a:ext cx="10074322" cy="55164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одним из самых древних живописных промыслов нашей 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страны. Каждое расписанное народными мастерами изделие несет на себе 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отпечатанное древними символами пожелание здоровья, счастья, удачи в дом. 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Мезенская роспись – это самобытная роспись, которая возникла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Архангельской области много лет назад.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сюжетов, мотивов и приемов росписи – 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весьма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увлекательное занятие. Считаю, что с помощью 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данного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мне удастся привлечь внимание окружающих к этому виду </a:t>
            </a:r>
            <a:b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искусства, так как оно является частичкой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наших традиций.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Вызвать интерес к мезенской росписи.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с русским народным промыслом ­ мезенской росписью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Учить узнавать мезенскую технику росписи дерева, ее характерные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Попробовать на практике элементы росписи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 проекта: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Конечный продукт: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Подставка под горячие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«Мезенская роспись»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Мезенская роспись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87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История развития художественного промысла 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0239" y="2014194"/>
            <a:ext cx="5265761" cy="393192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Мезенская роспись - одна из наиболее древних русских художественных промыслов. Ею народные художники украшали большинство предметов быта, которые сопровождали человека от рождения и до глубокой старости, принося в жизнь радость и красоту. Она занимала большое место в оформлении фасадов и интерьеров изб. Как и большинство других народных промыслов, свое название эта роспись получила от местности, в которой зародилась. Река Мезень находится в Архангельской области, между двумя самыми крупными реками Северной Европы, Северной Двиной и Печорой, на границе тайги и тундры.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2700" y="2014194"/>
            <a:ext cx="4762500" cy="3867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890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6979" y="696036"/>
            <a:ext cx="5977720" cy="554099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Мезенской эту роспись назвали потому, что ее родиной считается село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</a:rPr>
              <a:t>Палащелье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, расположенное на берегу реки Мезени, которое как центр росписи по дереву впервые упоминается в 1906. Поэтому в энциклопедиях и различных книгах по изобразительному искусству можно встретить второе название мезенской росписи –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</a:rPr>
              <a:t>Палащельская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. В самой же Мезени росписью не занимались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pPr marL="0" lvl="0" indent="0" algn="ctr"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Прежде всего мезенская роспись – это свой самобытный орнамент. Этот орнамент притягивает и завораживает, не смотря на свою кажущуюся простоту. А предметы, расписанные мезенской росписью, как будто светятся изнутри, источая добро и мудрость предков. Каждая деталь орнамента мезенской росписи глубоко символична. Каждый квадратик и ромбик, листик и веточка, зверь или птица - находятся именно в том месте, где они и должны быть, чтобы рассказать нам рассказ леса, ветра, земли и неба, мысли художника и древние образы северных славян.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78" t="533" r="18093"/>
          <a:stretch/>
        </p:blipFill>
        <p:spPr>
          <a:xfrm>
            <a:off x="7072197" y="1091821"/>
            <a:ext cx="4345498" cy="4490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03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6549" y="738129"/>
            <a:ext cx="5866263" cy="559443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Символы зверей, птиц, плодородия, урожая, огня, неба, других стихий идут ещё с наскальных рисунков и являются видом древнего письма, передающем традиции народов Севера России. Так, например изображение коня в традиции народов, издревле населявших эту местность, символизирует восход солнца, а изображение утки – это порядок вещей, она уносит солнце в подводный мир до рассвета и хранит его там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Традиционно предметы, расписанные мезенской росписью, имеют только два цвета – красный и чёрный (сажа и охра, позднее сурик). Роспись наносилась на негрунтованное дерево специальной деревянной палочкой (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</a:rPr>
              <a:t>тиской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), пером глухаря или тетерева, кисточкой из человеческого волоса. Затем изделие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</a:rPr>
              <a:t>олифилось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, что придавало ему золотистый цвет. В настоящее время в целом технология и техника мезенской росписи сохранились, за исключением разве что того, что чаще стали применяться кисти.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9895" y="738129"/>
            <a:ext cx="3479132" cy="5215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974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76312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Символика узора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662" y="1405719"/>
            <a:ext cx="6330287" cy="462932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Истоки символов мезенской росписи прежде всего лежат в 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мифологическом 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мировоззрении народов древнего севера. К примеру, часто встречающаяся </a:t>
            </a:r>
            <a:r>
              <a:rPr lang="ru-RU" dirty="0" err="1">
                <a:solidFill>
                  <a:srgbClr val="000000"/>
                </a:solidFill>
                <a:latin typeface="Georgia" panose="02040502050405020303" pitchFamily="18" charset="0"/>
              </a:rPr>
              <a:t>многоярусность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 говорит о следовании шаманской традиции. Три яруса - три мира (нижний, средний и верхний или подземный, наземный и небесный). Это основа шаманского мировоззрения многих народов севера. В мезенской росписи нижний и средний ярусы заполняют олени и кони. Верхний ярус - птицы. Вереницы чёрных и красных коней в ярусах, возможно, также означают миры мёртвых и живых. Размещённые вокруг коней и оленей многочисленные солярные знаки подчёркивают их неземное происхождение. Образ коня у народов русского севера это ещё и оберег (конь на крыше), а также символ солнца, плодородия, источник жизненных благ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Ярусы разделены горизонтальными полосами, 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заполненными 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повторяющимся узором.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772" r="665" b="6467"/>
          <a:stretch/>
        </p:blipFill>
        <p:spPr>
          <a:xfrm>
            <a:off x="7413521" y="1405719"/>
            <a:ext cx="3313106" cy="4671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893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504" y="547059"/>
            <a:ext cx="10058400" cy="6948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Элементы мезенской росписи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403" y="1241946"/>
            <a:ext cx="2561494" cy="4833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309" y="1241946"/>
            <a:ext cx="250507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910" y="1277200"/>
            <a:ext cx="23241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27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804069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Узоры в прямой клетке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9379" y="1665027"/>
            <a:ext cx="3764507" cy="430177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Геометрический 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орнамент получил широкое распространение в народном искусстве. Особенно часто его можно встретить у ткачих и вышивальщиц. Основу орнамента составляют ромбы, квадраты, </a:t>
            </a:r>
            <a:r>
              <a:rPr lang="ru-RU" dirty="0" smtClean="0">
                <a:solidFill>
                  <a:srgbClr val="000000"/>
                </a:solidFill>
                <a:latin typeface="Georgia" panose="02040502050405020303" pitchFamily="18" charset="0"/>
              </a:rPr>
              <a:t>кресты. </a:t>
            </a: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Ромбо-точечный орнамент у земледельческих народов является символом плодородия.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638" y="1665027"/>
            <a:ext cx="6011087" cy="38591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3822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4788" y="642594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Простые элементы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8834" y="1738571"/>
            <a:ext cx="4392304" cy="3931920"/>
          </a:xfrm>
        </p:spPr>
        <p:txBody>
          <a:bodyPr/>
          <a:lstStyle/>
          <a:p>
            <a:pPr marL="0" lvl="0" indent="0" algn="ctr">
              <a:buClr>
                <a:prstClr val="black">
                  <a:lumMod val="85000"/>
                  <a:lumOff val="15000"/>
                </a:prstClr>
              </a:buClr>
              <a:buNone/>
            </a:pPr>
            <a:r>
              <a:rPr lang="ru-RU" dirty="0">
                <a:solidFill>
                  <a:srgbClr val="000000"/>
                </a:solidFill>
                <a:latin typeface="Georgia" panose="02040502050405020303" pitchFamily="18" charset="0"/>
              </a:rPr>
              <a:t>Ни одна роспись не обходится без изображения всевозможных зигзагообразных и спиральных форм. Особенно часто они встречаются при изображении мирового дерева, или «древа жизни». Исследователи полагают, что спирали и зигзаги есть не что иное, как изображение змей, всегда присутствующих в подобных сюжетах.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921" y="1328394"/>
            <a:ext cx="5994062" cy="4255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385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Savon">
      <a:maj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3F20CFC1-E34F-405B-AA49-5BE0E194F1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309</TotalTime>
  <Words>709</Words>
  <Application>Microsoft Office PowerPoint</Application>
  <PresentationFormat>Широкоэкранный</PresentationFormat>
  <Paragraphs>65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Cuprum</vt:lpstr>
      <vt:lpstr>Garamond</vt:lpstr>
      <vt:lpstr>Georgia</vt:lpstr>
      <vt:lpstr>Times New Roman</vt:lpstr>
      <vt:lpstr>Savon</vt:lpstr>
      <vt:lpstr>Роспись деревянной дощечки в технике «Мезенская роспись» </vt:lpstr>
      <vt:lpstr>Презентация PowerPoint</vt:lpstr>
      <vt:lpstr>История развития художественного промысла </vt:lpstr>
      <vt:lpstr>Презентация PowerPoint</vt:lpstr>
      <vt:lpstr>Презентация PowerPoint</vt:lpstr>
      <vt:lpstr>Символика узора</vt:lpstr>
      <vt:lpstr>Элементы мезенской росписи</vt:lpstr>
      <vt:lpstr>Узоры в прямой клетке</vt:lpstr>
      <vt:lpstr>Простые элементы </vt:lpstr>
      <vt:lpstr> Декоративное изображение птиц в традиционной мезенской росписи </vt:lpstr>
      <vt:lpstr>Декоративное изображение деревьев и цветов в традиционной мезенской росписи </vt:lpstr>
      <vt:lpstr>Декоративное изображение животных в традиционной мезенской росписи </vt:lpstr>
      <vt:lpstr>Практическая  часть. Оборудование. </vt:lpstr>
      <vt:lpstr>Этапы выполнения работы</vt:lpstr>
      <vt:lpstr>Готовая работа</vt:lpstr>
      <vt:lpstr>Применение:  </vt:lpstr>
      <vt:lpstr>Экономическое обоснование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Роспись деревянной дощечки в технике «Мезенская роспись» </dc:title>
  <dc:creator>анна</dc:creator>
  <cp:lastModifiedBy>анна</cp:lastModifiedBy>
  <cp:revision>15</cp:revision>
  <dcterms:created xsi:type="dcterms:W3CDTF">2019-05-12T16:40:04Z</dcterms:created>
  <dcterms:modified xsi:type="dcterms:W3CDTF">2023-11-12T19:17:48Z</dcterms:modified>
</cp:coreProperties>
</file>