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57" r:id="rId4"/>
    <p:sldId id="258" r:id="rId5"/>
    <p:sldId id="265" r:id="rId6"/>
    <p:sldId id="259" r:id="rId7"/>
    <p:sldId id="260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17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5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28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3856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7737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180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1517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24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550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83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7636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666A59-3F4E-4F6C-BC80-58480B6C2E00}" type="datetimeFigureOut">
              <a:rPr lang="ru-RU" smtClean="0"/>
              <a:t>22.09.2022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97B3C26-3F31-4618-975D-C2515488CD0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08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Функциональная грамотность на уроках химии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57824" y="3531204"/>
            <a:ext cx="5597027" cy="977621"/>
          </a:xfrm>
        </p:spPr>
        <p:txBody>
          <a:bodyPr/>
          <a:lstStyle/>
          <a:p>
            <a:r>
              <a:rPr lang="ru-RU" dirty="0" smtClean="0"/>
              <a:t>Подготовила </a:t>
            </a:r>
            <a:r>
              <a:rPr lang="ru-RU" dirty="0" err="1" smtClean="0"/>
              <a:t>Краскова</a:t>
            </a:r>
            <a:r>
              <a:rPr lang="ru-RU" dirty="0" smtClean="0"/>
              <a:t> Галина Витальевна</a:t>
            </a:r>
          </a:p>
          <a:p>
            <a:r>
              <a:rPr lang="ru-RU" dirty="0" smtClean="0"/>
              <a:t>Учитель химии-биологии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185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Ералаш Химик (Выпуск №313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762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78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7108" y="-228599"/>
            <a:ext cx="12266215" cy="39623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E9167E-8983-48F0-81B8-2005051D37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749" y="3307289"/>
            <a:ext cx="1993901" cy="2658535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5281" y="3733800"/>
            <a:ext cx="3621338" cy="1280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6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576" y="552450"/>
            <a:ext cx="9400847" cy="505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41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599" y="742950"/>
            <a:ext cx="9934575" cy="3905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Цель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 познакомить с опытом работы по развитию естественнонаучной функциональной грамотности школьников на уроках химии.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участников с планом проведения мастер-класса, его целевыми установками;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раскрыть содержание мастер-класса посредством ознакомления с разными типами заданий.</a:t>
            </a:r>
            <a:endParaRPr lang="ru-RU" sz="2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Bef>
                <a:spcPts val="15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показать практическую значимость использования разных типов заданий при работе.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848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6325" y="476250"/>
            <a:ext cx="10115550" cy="2595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2600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Недостатками     сегодняшнего   образования являются, то что ребята</a:t>
            </a:r>
            <a:endParaRPr lang="ru-RU" sz="26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Недостаточно владеют смысловым чтением 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справляются  с задачами на  интерпретацию информации 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Затрудняются в решении задач, требующих анализа, обобщения 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  умеют высказывать предположения, строить доказательства </a:t>
            </a: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Недостаточно сформировано умение работать с моделями </a:t>
            </a:r>
            <a:endParaRPr lang="ru-RU" sz="2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16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45" y="1066800"/>
            <a:ext cx="9467909" cy="416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128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650" y="571501"/>
            <a:ext cx="1001077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/>
            <a:endParaRPr lang="ru-RU" sz="2600" b="1" dirty="0" smtClean="0">
              <a:effectLst/>
              <a:latin typeface="Times New Roman" panose="02020603050405020304" pitchFamily="18" charset="0"/>
            </a:endParaRPr>
          </a:p>
          <a:p>
            <a:pPr marL="457200" algn="just"/>
            <a:endParaRPr lang="ru-RU" sz="2600" b="1" dirty="0">
              <a:latin typeface="Times New Roman" panose="02020603050405020304" pitchFamily="18" charset="0"/>
            </a:endParaRPr>
          </a:p>
          <a:p>
            <a:pPr marL="457200" algn="just"/>
            <a:endParaRPr lang="ru-RU" sz="2600" b="1" dirty="0" smtClean="0">
              <a:effectLst/>
              <a:latin typeface="Times New Roman" panose="02020603050405020304" pitchFamily="18" charset="0"/>
            </a:endParaRPr>
          </a:p>
          <a:p>
            <a:pPr marL="457200" algn="just"/>
            <a:r>
              <a:rPr lang="ru-RU" sz="2600" b="1" dirty="0" smtClean="0">
                <a:effectLst/>
                <a:latin typeface="Times New Roman" panose="02020603050405020304" pitchFamily="18" charset="0"/>
              </a:rPr>
              <a:t>Сущность функциональной грамотности школьника    </a:t>
            </a:r>
          </a:p>
          <a:p>
            <a:pPr marL="457200" algn="just"/>
            <a:r>
              <a:rPr lang="ru-RU" sz="2600" b="1" dirty="0">
                <a:latin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</a:rPr>
              <a:t>                </a:t>
            </a:r>
            <a:r>
              <a:rPr lang="ru-RU" sz="2600" b="1" dirty="0" smtClean="0">
                <a:effectLst/>
                <a:latin typeface="Times New Roman" panose="02020603050405020304" pitchFamily="18" charset="0"/>
              </a:rPr>
              <a:t>заключается в готовности его</a:t>
            </a:r>
          </a:p>
          <a:p>
            <a:pPr marL="457200" algn="just"/>
            <a:endParaRPr lang="ru-RU" sz="2600" dirty="0" smtClean="0">
              <a:effectLst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</a:rPr>
              <a:t>Добывать информацию</a:t>
            </a:r>
            <a:endParaRPr lang="ru-RU" sz="2600" dirty="0" smtClean="0">
              <a:effectLst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</a:rPr>
              <a:t>Применять её в жизни</a:t>
            </a:r>
            <a:endParaRPr lang="ru-RU" sz="2600" dirty="0" smtClean="0">
              <a:effectLst/>
            </a:endParaRPr>
          </a:p>
          <a:p>
            <a:pPr marL="342900" lvl="0" indent="-342900" algn="just">
              <a:buFont typeface="Times New Roman" panose="02020603050405020304" pitchFamily="18" charset="0"/>
              <a:buChar char="•"/>
              <a:tabLst>
                <a:tab pos="457200" algn="l"/>
              </a:tabLst>
            </a:pPr>
            <a:r>
              <a:rPr lang="ru-RU" sz="2600" dirty="0" smtClean="0">
                <a:effectLst/>
                <a:latin typeface="Times New Roman" panose="02020603050405020304" pitchFamily="18" charset="0"/>
              </a:rPr>
              <a:t>Оценивать себя</a:t>
            </a:r>
            <a:endParaRPr lang="ru-RU" sz="2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914682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Объект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4" b="-317"/>
          <a:stretch>
            <a:fillRect/>
          </a:stretch>
        </p:blipFill>
        <p:spPr bwMode="auto">
          <a:xfrm>
            <a:off x="6350" y="6350"/>
            <a:ext cx="12052300" cy="574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222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Объект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9" r="-31" b="-298"/>
          <a:stretch>
            <a:fillRect/>
          </a:stretch>
        </p:blipFill>
        <p:spPr bwMode="auto">
          <a:xfrm>
            <a:off x="4762" y="4763"/>
            <a:ext cx="11901487" cy="599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687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" t="25380" r="39615" b="14148"/>
          <a:stretch>
            <a:fillRect/>
          </a:stretch>
        </p:blipFill>
        <p:spPr bwMode="auto">
          <a:xfrm>
            <a:off x="0" y="3174"/>
            <a:ext cx="10553700" cy="6121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2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89</TotalTime>
  <Words>71</Words>
  <Application>Microsoft Office PowerPoint</Application>
  <PresentationFormat>Широкоэкранный</PresentationFormat>
  <Paragraphs>23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Gill Sans MT</vt:lpstr>
      <vt:lpstr>Symbol</vt:lpstr>
      <vt:lpstr>Times New Roman</vt:lpstr>
      <vt:lpstr>Gallery</vt:lpstr>
      <vt:lpstr>Функциональная грамотность на уроках химии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 на уроках химии</dc:title>
  <dc:creator>1</dc:creator>
  <cp:lastModifiedBy>1</cp:lastModifiedBy>
  <cp:revision>5</cp:revision>
  <dcterms:created xsi:type="dcterms:W3CDTF">2022-09-22T13:56:00Z</dcterms:created>
  <dcterms:modified xsi:type="dcterms:W3CDTF">2022-09-22T15:25:21Z</dcterms:modified>
</cp:coreProperties>
</file>