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8" r:id="rId3"/>
    <p:sldId id="261" r:id="rId4"/>
    <p:sldId id="263" r:id="rId5"/>
    <p:sldId id="264" r:id="rId6"/>
    <p:sldId id="262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71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6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4CFB6E-09DC-491F-B380-52C5D4B8A71D}" type="doc">
      <dgm:prSet loTypeId="urn:microsoft.com/office/officeart/2005/8/layout/cycle6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D4AC02-3B6B-4BBA-B98C-6C96DCECBBF6}">
      <dgm:prSet phldrT="[Текст]"/>
      <dgm:spPr/>
      <dgm:t>
        <a:bodyPr/>
        <a:lstStyle/>
        <a:p>
          <a:r>
            <a:rPr lang="ru-RU" dirty="0" smtClean="0"/>
            <a:t>Общие (универсальные) компетентности</a:t>
          </a:r>
          <a:endParaRPr lang="ru-RU" dirty="0"/>
        </a:p>
      </dgm:t>
    </dgm:pt>
    <dgm:pt modelId="{E8348E61-7054-4737-AD6E-FB177FA1CF9C}" type="parTrans" cxnId="{70C04A67-A1CC-4937-8E46-34AAE3B7F504}">
      <dgm:prSet/>
      <dgm:spPr/>
      <dgm:t>
        <a:bodyPr/>
        <a:lstStyle/>
        <a:p>
          <a:endParaRPr lang="ru-RU"/>
        </a:p>
      </dgm:t>
    </dgm:pt>
    <dgm:pt modelId="{30EBC7BF-9004-4E44-8445-E6F5A2C9A91B}" type="sibTrans" cxnId="{70C04A67-A1CC-4937-8E46-34AAE3B7F504}">
      <dgm:prSet/>
      <dgm:spPr/>
      <dgm:t>
        <a:bodyPr/>
        <a:lstStyle/>
        <a:p>
          <a:endParaRPr lang="ru-RU"/>
        </a:p>
      </dgm:t>
    </dgm:pt>
    <dgm:pt modelId="{3154832A-438F-4AB1-929B-59D002F1CBCE}">
      <dgm:prSet phldrT="[Текст]"/>
      <dgm:spPr/>
      <dgm:t>
        <a:bodyPr/>
        <a:lstStyle/>
        <a:p>
          <a:r>
            <a:rPr lang="ru-RU" dirty="0" smtClean="0"/>
            <a:t>Базовые компетентности</a:t>
          </a:r>
          <a:endParaRPr lang="ru-RU" dirty="0"/>
        </a:p>
      </dgm:t>
    </dgm:pt>
    <dgm:pt modelId="{82549BB1-C104-4704-B064-8E3DE72582AD}" type="parTrans" cxnId="{68A91F8B-126F-4C79-8E3C-D7FB89B42F9E}">
      <dgm:prSet/>
      <dgm:spPr/>
      <dgm:t>
        <a:bodyPr/>
        <a:lstStyle/>
        <a:p>
          <a:endParaRPr lang="ru-RU"/>
        </a:p>
      </dgm:t>
    </dgm:pt>
    <dgm:pt modelId="{5FF6E30C-1D6B-4777-9BBF-512B8AEC572A}" type="sibTrans" cxnId="{68A91F8B-126F-4C79-8E3C-D7FB89B42F9E}">
      <dgm:prSet/>
      <dgm:spPr/>
      <dgm:t>
        <a:bodyPr/>
        <a:lstStyle/>
        <a:p>
          <a:endParaRPr lang="ru-RU"/>
        </a:p>
      </dgm:t>
    </dgm:pt>
    <dgm:pt modelId="{84C7F8E1-5CED-4E95-ACB8-24B8F3550C96}">
      <dgm:prSet phldrT="[Текст]"/>
      <dgm:spPr/>
      <dgm:t>
        <a:bodyPr/>
        <a:lstStyle/>
        <a:p>
          <a:r>
            <a:rPr lang="ru-RU" dirty="0" smtClean="0"/>
            <a:t>Частные  компетентности</a:t>
          </a:r>
          <a:endParaRPr lang="ru-RU" dirty="0"/>
        </a:p>
      </dgm:t>
    </dgm:pt>
    <dgm:pt modelId="{870DDFC4-4C48-4E1D-9DE5-BDA1D25BE5F2}" type="parTrans" cxnId="{9B429D81-C4D2-496D-9540-46C62587D919}">
      <dgm:prSet/>
      <dgm:spPr/>
      <dgm:t>
        <a:bodyPr/>
        <a:lstStyle/>
        <a:p>
          <a:endParaRPr lang="ru-RU"/>
        </a:p>
      </dgm:t>
    </dgm:pt>
    <dgm:pt modelId="{1919780A-A8A3-4C24-A946-9EB379CDF251}" type="sibTrans" cxnId="{9B429D81-C4D2-496D-9540-46C62587D919}">
      <dgm:prSet/>
      <dgm:spPr/>
      <dgm:t>
        <a:bodyPr/>
        <a:lstStyle/>
        <a:p>
          <a:endParaRPr lang="ru-RU"/>
        </a:p>
      </dgm:t>
    </dgm:pt>
    <dgm:pt modelId="{46BABDC0-640E-4462-84DD-CE5ADF615A6E}">
      <dgm:prSet phldrT="[Текст]"/>
      <dgm:spPr/>
      <dgm:t>
        <a:bodyPr/>
        <a:lstStyle/>
        <a:p>
          <a:r>
            <a:rPr lang="ru-RU" dirty="0" smtClean="0"/>
            <a:t>Специальные компетентности</a:t>
          </a:r>
          <a:endParaRPr lang="ru-RU" dirty="0"/>
        </a:p>
      </dgm:t>
    </dgm:pt>
    <dgm:pt modelId="{C2674496-FBB9-4F70-9F77-4D351FF6D092}" type="parTrans" cxnId="{B1ED469C-CD72-4B75-9917-2E49C72F7D65}">
      <dgm:prSet/>
      <dgm:spPr/>
      <dgm:t>
        <a:bodyPr/>
        <a:lstStyle/>
        <a:p>
          <a:endParaRPr lang="ru-RU"/>
        </a:p>
      </dgm:t>
    </dgm:pt>
    <dgm:pt modelId="{FCDB83CF-809E-4207-BC18-09615879BACE}" type="sibTrans" cxnId="{B1ED469C-CD72-4B75-9917-2E49C72F7D65}">
      <dgm:prSet/>
      <dgm:spPr/>
      <dgm:t>
        <a:bodyPr/>
        <a:lstStyle/>
        <a:p>
          <a:endParaRPr lang="ru-RU"/>
        </a:p>
      </dgm:t>
    </dgm:pt>
    <dgm:pt modelId="{A0FF2FFB-F6F9-458A-8432-DFE9E3488517}" type="pres">
      <dgm:prSet presAssocID="{024CFB6E-09DC-491F-B380-52C5D4B8A71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51984D-B69F-47FC-8580-A937058DF806}" type="pres">
      <dgm:prSet presAssocID="{86D4AC02-3B6B-4BBA-B98C-6C96DCECBBF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1DE0A-BB45-4AE1-9C34-E4F03378B060}" type="pres">
      <dgm:prSet presAssocID="{86D4AC02-3B6B-4BBA-B98C-6C96DCECBBF6}" presName="spNode" presStyleCnt="0"/>
      <dgm:spPr/>
    </dgm:pt>
    <dgm:pt modelId="{E91B183A-B173-47A9-9427-6B680779B2A7}" type="pres">
      <dgm:prSet presAssocID="{30EBC7BF-9004-4E44-8445-E6F5A2C9A91B}" presName="sibTrans" presStyleLbl="sibTrans1D1" presStyleIdx="0" presStyleCnt="4"/>
      <dgm:spPr/>
      <dgm:t>
        <a:bodyPr/>
        <a:lstStyle/>
        <a:p>
          <a:endParaRPr lang="ru-RU"/>
        </a:p>
      </dgm:t>
    </dgm:pt>
    <dgm:pt modelId="{B442E7AB-8BCD-4333-8010-9B43917B70AE}" type="pres">
      <dgm:prSet presAssocID="{3154832A-438F-4AB1-929B-59D002F1CBC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A4A1D-BBA4-4B2A-84FA-230178EB1900}" type="pres">
      <dgm:prSet presAssocID="{3154832A-438F-4AB1-929B-59D002F1CBCE}" presName="spNode" presStyleCnt="0"/>
      <dgm:spPr/>
    </dgm:pt>
    <dgm:pt modelId="{3896C494-6FE1-403C-B4EC-4DFA6C74D959}" type="pres">
      <dgm:prSet presAssocID="{5FF6E30C-1D6B-4777-9BBF-512B8AEC572A}" presName="sibTrans" presStyleLbl="sibTrans1D1" presStyleIdx="1" presStyleCnt="4"/>
      <dgm:spPr/>
      <dgm:t>
        <a:bodyPr/>
        <a:lstStyle/>
        <a:p>
          <a:endParaRPr lang="ru-RU"/>
        </a:p>
      </dgm:t>
    </dgm:pt>
    <dgm:pt modelId="{C7B64BF5-D665-4232-83E7-955AA0511D6E}" type="pres">
      <dgm:prSet presAssocID="{84C7F8E1-5CED-4E95-ACB8-24B8F3550C9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5D2FF-6259-4D60-95C1-AB645150EFBE}" type="pres">
      <dgm:prSet presAssocID="{84C7F8E1-5CED-4E95-ACB8-24B8F3550C96}" presName="spNode" presStyleCnt="0"/>
      <dgm:spPr/>
    </dgm:pt>
    <dgm:pt modelId="{5642B3A6-4F76-45EB-8411-F1446C40327F}" type="pres">
      <dgm:prSet presAssocID="{1919780A-A8A3-4C24-A946-9EB379CDF251}" presName="sibTrans" presStyleLbl="sibTrans1D1" presStyleIdx="2" presStyleCnt="4"/>
      <dgm:spPr/>
      <dgm:t>
        <a:bodyPr/>
        <a:lstStyle/>
        <a:p>
          <a:endParaRPr lang="ru-RU"/>
        </a:p>
      </dgm:t>
    </dgm:pt>
    <dgm:pt modelId="{2603B0A8-A35D-4DF5-80A4-EF98215E8E96}" type="pres">
      <dgm:prSet presAssocID="{46BABDC0-640E-4462-84DD-CE5ADF615A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F0FA2-772E-4D31-99B1-7C24B8530BEE}" type="pres">
      <dgm:prSet presAssocID="{46BABDC0-640E-4462-84DD-CE5ADF615A6E}" presName="spNode" presStyleCnt="0"/>
      <dgm:spPr/>
    </dgm:pt>
    <dgm:pt modelId="{4ABB89F3-98E4-44A9-A217-0FE411BE48B7}" type="pres">
      <dgm:prSet presAssocID="{FCDB83CF-809E-4207-BC18-09615879BACE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7D06B6BF-D7E7-4A68-8A4F-00957C4353BF}" type="presOf" srcId="{86D4AC02-3B6B-4BBA-B98C-6C96DCECBBF6}" destId="{7151984D-B69F-47FC-8580-A937058DF806}" srcOrd="0" destOrd="0" presId="urn:microsoft.com/office/officeart/2005/8/layout/cycle6"/>
    <dgm:cxn modelId="{A4FBCB73-C6EC-445D-B995-37B7D86E1981}" type="presOf" srcId="{FCDB83CF-809E-4207-BC18-09615879BACE}" destId="{4ABB89F3-98E4-44A9-A217-0FE411BE48B7}" srcOrd="0" destOrd="0" presId="urn:microsoft.com/office/officeart/2005/8/layout/cycle6"/>
    <dgm:cxn modelId="{42E551F4-DDC7-4014-BDF9-A73A40270306}" type="presOf" srcId="{46BABDC0-640E-4462-84DD-CE5ADF615A6E}" destId="{2603B0A8-A35D-4DF5-80A4-EF98215E8E96}" srcOrd="0" destOrd="0" presId="urn:microsoft.com/office/officeart/2005/8/layout/cycle6"/>
    <dgm:cxn modelId="{68A91F8B-126F-4C79-8E3C-D7FB89B42F9E}" srcId="{024CFB6E-09DC-491F-B380-52C5D4B8A71D}" destId="{3154832A-438F-4AB1-929B-59D002F1CBCE}" srcOrd="1" destOrd="0" parTransId="{82549BB1-C104-4704-B064-8E3DE72582AD}" sibTransId="{5FF6E30C-1D6B-4777-9BBF-512B8AEC572A}"/>
    <dgm:cxn modelId="{B1ED469C-CD72-4B75-9917-2E49C72F7D65}" srcId="{024CFB6E-09DC-491F-B380-52C5D4B8A71D}" destId="{46BABDC0-640E-4462-84DD-CE5ADF615A6E}" srcOrd="3" destOrd="0" parTransId="{C2674496-FBB9-4F70-9F77-4D351FF6D092}" sibTransId="{FCDB83CF-809E-4207-BC18-09615879BACE}"/>
    <dgm:cxn modelId="{03BC47A4-A584-4FC9-8880-8C270B589EEC}" type="presOf" srcId="{1919780A-A8A3-4C24-A946-9EB379CDF251}" destId="{5642B3A6-4F76-45EB-8411-F1446C40327F}" srcOrd="0" destOrd="0" presId="urn:microsoft.com/office/officeart/2005/8/layout/cycle6"/>
    <dgm:cxn modelId="{5C66A124-29B2-47E0-AB85-9FFC94B4D074}" type="presOf" srcId="{024CFB6E-09DC-491F-B380-52C5D4B8A71D}" destId="{A0FF2FFB-F6F9-458A-8432-DFE9E3488517}" srcOrd="0" destOrd="0" presId="urn:microsoft.com/office/officeart/2005/8/layout/cycle6"/>
    <dgm:cxn modelId="{42B4D108-6242-45A2-9CD8-B143783065B1}" type="presOf" srcId="{5FF6E30C-1D6B-4777-9BBF-512B8AEC572A}" destId="{3896C494-6FE1-403C-B4EC-4DFA6C74D959}" srcOrd="0" destOrd="0" presId="urn:microsoft.com/office/officeart/2005/8/layout/cycle6"/>
    <dgm:cxn modelId="{519044EC-EA7B-49B5-9E45-7E443F3831A1}" type="presOf" srcId="{3154832A-438F-4AB1-929B-59D002F1CBCE}" destId="{B442E7AB-8BCD-4333-8010-9B43917B70AE}" srcOrd="0" destOrd="0" presId="urn:microsoft.com/office/officeart/2005/8/layout/cycle6"/>
    <dgm:cxn modelId="{C637EC13-0DDD-43CA-90DD-18646BA50C0E}" type="presOf" srcId="{30EBC7BF-9004-4E44-8445-E6F5A2C9A91B}" destId="{E91B183A-B173-47A9-9427-6B680779B2A7}" srcOrd="0" destOrd="0" presId="urn:microsoft.com/office/officeart/2005/8/layout/cycle6"/>
    <dgm:cxn modelId="{70C04A67-A1CC-4937-8E46-34AAE3B7F504}" srcId="{024CFB6E-09DC-491F-B380-52C5D4B8A71D}" destId="{86D4AC02-3B6B-4BBA-B98C-6C96DCECBBF6}" srcOrd="0" destOrd="0" parTransId="{E8348E61-7054-4737-AD6E-FB177FA1CF9C}" sibTransId="{30EBC7BF-9004-4E44-8445-E6F5A2C9A91B}"/>
    <dgm:cxn modelId="{7BC148DB-9627-4D1F-A822-383DE32330F1}" type="presOf" srcId="{84C7F8E1-5CED-4E95-ACB8-24B8F3550C96}" destId="{C7B64BF5-D665-4232-83E7-955AA0511D6E}" srcOrd="0" destOrd="0" presId="urn:microsoft.com/office/officeart/2005/8/layout/cycle6"/>
    <dgm:cxn modelId="{9B429D81-C4D2-496D-9540-46C62587D919}" srcId="{024CFB6E-09DC-491F-B380-52C5D4B8A71D}" destId="{84C7F8E1-5CED-4E95-ACB8-24B8F3550C96}" srcOrd="2" destOrd="0" parTransId="{870DDFC4-4C48-4E1D-9DE5-BDA1D25BE5F2}" sibTransId="{1919780A-A8A3-4C24-A946-9EB379CDF251}"/>
    <dgm:cxn modelId="{87F50037-FE49-4D3B-938B-F7CDFFC16471}" type="presParOf" srcId="{A0FF2FFB-F6F9-458A-8432-DFE9E3488517}" destId="{7151984D-B69F-47FC-8580-A937058DF806}" srcOrd="0" destOrd="0" presId="urn:microsoft.com/office/officeart/2005/8/layout/cycle6"/>
    <dgm:cxn modelId="{CD5FBA0D-2D0F-4A97-9FA2-2EBDB396DC16}" type="presParOf" srcId="{A0FF2FFB-F6F9-458A-8432-DFE9E3488517}" destId="{3221DE0A-BB45-4AE1-9C34-E4F03378B060}" srcOrd="1" destOrd="0" presId="urn:microsoft.com/office/officeart/2005/8/layout/cycle6"/>
    <dgm:cxn modelId="{61910FFC-E12E-4D8A-A560-2690577AAD6B}" type="presParOf" srcId="{A0FF2FFB-F6F9-458A-8432-DFE9E3488517}" destId="{E91B183A-B173-47A9-9427-6B680779B2A7}" srcOrd="2" destOrd="0" presId="urn:microsoft.com/office/officeart/2005/8/layout/cycle6"/>
    <dgm:cxn modelId="{D4268A45-0050-456E-801C-DCCBF9879FA4}" type="presParOf" srcId="{A0FF2FFB-F6F9-458A-8432-DFE9E3488517}" destId="{B442E7AB-8BCD-4333-8010-9B43917B70AE}" srcOrd="3" destOrd="0" presId="urn:microsoft.com/office/officeart/2005/8/layout/cycle6"/>
    <dgm:cxn modelId="{14A9F264-3CD1-4D73-B132-65053BA0E6DF}" type="presParOf" srcId="{A0FF2FFB-F6F9-458A-8432-DFE9E3488517}" destId="{065A4A1D-BBA4-4B2A-84FA-230178EB1900}" srcOrd="4" destOrd="0" presId="urn:microsoft.com/office/officeart/2005/8/layout/cycle6"/>
    <dgm:cxn modelId="{3F18F79C-F349-400E-ABE1-41F48F368EC6}" type="presParOf" srcId="{A0FF2FFB-F6F9-458A-8432-DFE9E3488517}" destId="{3896C494-6FE1-403C-B4EC-4DFA6C74D959}" srcOrd="5" destOrd="0" presId="urn:microsoft.com/office/officeart/2005/8/layout/cycle6"/>
    <dgm:cxn modelId="{831CBA3E-6DDF-484C-8A13-9EC1A59DE163}" type="presParOf" srcId="{A0FF2FFB-F6F9-458A-8432-DFE9E3488517}" destId="{C7B64BF5-D665-4232-83E7-955AA0511D6E}" srcOrd="6" destOrd="0" presId="urn:microsoft.com/office/officeart/2005/8/layout/cycle6"/>
    <dgm:cxn modelId="{3FD044F4-C749-4C01-A5A2-4B0FEA0DDD51}" type="presParOf" srcId="{A0FF2FFB-F6F9-458A-8432-DFE9E3488517}" destId="{41A5D2FF-6259-4D60-95C1-AB645150EFBE}" srcOrd="7" destOrd="0" presId="urn:microsoft.com/office/officeart/2005/8/layout/cycle6"/>
    <dgm:cxn modelId="{3B27747B-80A1-4F09-B988-93FA9190FD70}" type="presParOf" srcId="{A0FF2FFB-F6F9-458A-8432-DFE9E3488517}" destId="{5642B3A6-4F76-45EB-8411-F1446C40327F}" srcOrd="8" destOrd="0" presId="urn:microsoft.com/office/officeart/2005/8/layout/cycle6"/>
    <dgm:cxn modelId="{DE15DA49-299C-48A2-946D-95619EBD377E}" type="presParOf" srcId="{A0FF2FFB-F6F9-458A-8432-DFE9E3488517}" destId="{2603B0A8-A35D-4DF5-80A4-EF98215E8E96}" srcOrd="9" destOrd="0" presId="urn:microsoft.com/office/officeart/2005/8/layout/cycle6"/>
    <dgm:cxn modelId="{C1E8D95C-D944-4509-BBCF-3B40F6C3DB4B}" type="presParOf" srcId="{A0FF2FFB-F6F9-458A-8432-DFE9E3488517}" destId="{FF8F0FA2-772E-4D31-99B1-7C24B8530BEE}" srcOrd="10" destOrd="0" presId="urn:microsoft.com/office/officeart/2005/8/layout/cycle6"/>
    <dgm:cxn modelId="{68F5CBCA-2A4F-452B-B3BB-26160989A345}" type="presParOf" srcId="{A0FF2FFB-F6F9-458A-8432-DFE9E3488517}" destId="{4ABB89F3-98E4-44A9-A217-0FE411BE48B7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51984D-B69F-47FC-8580-A937058DF806}">
      <dsp:nvSpPr>
        <dsp:cNvPr id="0" name=""/>
        <dsp:cNvSpPr/>
      </dsp:nvSpPr>
      <dsp:spPr>
        <a:xfrm>
          <a:off x="3000291" y="1977"/>
          <a:ext cx="2143349" cy="139317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Общие (универсальные) компетентности</a:t>
          </a:r>
          <a:endParaRPr lang="ru-RU" sz="1800" kern="1200" dirty="0"/>
        </a:p>
      </dsp:txBody>
      <dsp:txXfrm>
        <a:off x="3000291" y="1977"/>
        <a:ext cx="2143349" cy="1393177"/>
      </dsp:txXfrm>
    </dsp:sp>
    <dsp:sp modelId="{E91B183A-B173-47A9-9427-6B680779B2A7}">
      <dsp:nvSpPr>
        <dsp:cNvPr id="0" name=""/>
        <dsp:cNvSpPr/>
      </dsp:nvSpPr>
      <dsp:spPr>
        <a:xfrm>
          <a:off x="1770136" y="698566"/>
          <a:ext cx="4603659" cy="4603659"/>
        </a:xfrm>
        <a:custGeom>
          <a:avLst/>
          <a:gdLst/>
          <a:ahLst/>
          <a:cxnLst/>
          <a:rect l="0" t="0" r="0" b="0"/>
          <a:pathLst>
            <a:path>
              <a:moveTo>
                <a:pt x="3388945" y="272889"/>
              </a:moveTo>
              <a:arcTo wR="2301829" hR="2301829" stAng="17890957" swAng="262601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42E7AB-8BCD-4333-8010-9B43917B70AE}">
      <dsp:nvSpPr>
        <dsp:cNvPr id="0" name=""/>
        <dsp:cNvSpPr/>
      </dsp:nvSpPr>
      <dsp:spPr>
        <a:xfrm>
          <a:off x="5302121" y="2303807"/>
          <a:ext cx="2143349" cy="139317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Базовые компетентности</a:t>
          </a:r>
          <a:endParaRPr lang="ru-RU" sz="1800" kern="1200" dirty="0"/>
        </a:p>
      </dsp:txBody>
      <dsp:txXfrm>
        <a:off x="5302121" y="2303807"/>
        <a:ext cx="2143349" cy="1393177"/>
      </dsp:txXfrm>
    </dsp:sp>
    <dsp:sp modelId="{3896C494-6FE1-403C-B4EC-4DFA6C74D959}">
      <dsp:nvSpPr>
        <dsp:cNvPr id="0" name=""/>
        <dsp:cNvSpPr/>
      </dsp:nvSpPr>
      <dsp:spPr>
        <a:xfrm>
          <a:off x="1770136" y="698566"/>
          <a:ext cx="4603659" cy="4603659"/>
        </a:xfrm>
        <a:custGeom>
          <a:avLst/>
          <a:gdLst/>
          <a:ahLst/>
          <a:cxnLst/>
          <a:rect l="0" t="0" r="0" b="0"/>
          <a:pathLst>
            <a:path>
              <a:moveTo>
                <a:pt x="4490372" y="3015060"/>
              </a:moveTo>
              <a:arcTo wR="2301829" hR="2301829" stAng="1083026" swAng="262601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64BF5-D665-4232-83E7-955AA0511D6E}">
      <dsp:nvSpPr>
        <dsp:cNvPr id="0" name=""/>
        <dsp:cNvSpPr/>
      </dsp:nvSpPr>
      <dsp:spPr>
        <a:xfrm>
          <a:off x="3000291" y="4605637"/>
          <a:ext cx="2143349" cy="139317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Частные  компетентности</a:t>
          </a:r>
          <a:endParaRPr lang="ru-RU" sz="1800" kern="1200" dirty="0"/>
        </a:p>
      </dsp:txBody>
      <dsp:txXfrm>
        <a:off x="3000291" y="4605637"/>
        <a:ext cx="2143349" cy="1393177"/>
      </dsp:txXfrm>
    </dsp:sp>
    <dsp:sp modelId="{5642B3A6-4F76-45EB-8411-F1446C40327F}">
      <dsp:nvSpPr>
        <dsp:cNvPr id="0" name=""/>
        <dsp:cNvSpPr/>
      </dsp:nvSpPr>
      <dsp:spPr>
        <a:xfrm>
          <a:off x="1770136" y="698566"/>
          <a:ext cx="4603659" cy="4603659"/>
        </a:xfrm>
        <a:custGeom>
          <a:avLst/>
          <a:gdLst/>
          <a:ahLst/>
          <a:cxnLst/>
          <a:rect l="0" t="0" r="0" b="0"/>
          <a:pathLst>
            <a:path>
              <a:moveTo>
                <a:pt x="1214713" y="4330769"/>
              </a:moveTo>
              <a:arcTo wR="2301829" hR="2301829" stAng="7090957" swAng="262601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3B0A8-A35D-4DF5-80A4-EF98215E8E96}">
      <dsp:nvSpPr>
        <dsp:cNvPr id="0" name=""/>
        <dsp:cNvSpPr/>
      </dsp:nvSpPr>
      <dsp:spPr>
        <a:xfrm>
          <a:off x="698461" y="2303807"/>
          <a:ext cx="2143349" cy="139317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Специальные компетентности</a:t>
          </a:r>
          <a:endParaRPr lang="ru-RU" sz="1800" kern="1200" dirty="0"/>
        </a:p>
      </dsp:txBody>
      <dsp:txXfrm>
        <a:off x="698461" y="2303807"/>
        <a:ext cx="2143349" cy="1393177"/>
      </dsp:txXfrm>
    </dsp:sp>
    <dsp:sp modelId="{4ABB89F3-98E4-44A9-A217-0FE411BE48B7}">
      <dsp:nvSpPr>
        <dsp:cNvPr id="0" name=""/>
        <dsp:cNvSpPr/>
      </dsp:nvSpPr>
      <dsp:spPr>
        <a:xfrm>
          <a:off x="1770136" y="698566"/>
          <a:ext cx="4603659" cy="4603659"/>
        </a:xfrm>
        <a:custGeom>
          <a:avLst/>
          <a:gdLst/>
          <a:ahLst/>
          <a:cxnLst/>
          <a:rect l="0" t="0" r="0" b="0"/>
          <a:pathLst>
            <a:path>
              <a:moveTo>
                <a:pt x="113286" y="1588598"/>
              </a:moveTo>
              <a:arcTo wR="2301829" hR="2301829" stAng="11883026" swAng="262601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08EF9-A154-4D5A-8086-78F0B2A50309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1D161-7571-47FE-89E7-7F4E0D7CE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429132"/>
            <a:ext cx="6400800" cy="195739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err="1" smtClean="0"/>
              <a:t>Головенкова</a:t>
            </a:r>
            <a:r>
              <a:rPr lang="ru-RU" dirty="0" smtClean="0"/>
              <a:t> Н.П.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714488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Компетенции педагога в инклюзивном образовании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924800" cy="1152128"/>
          </a:xfrm>
        </p:spPr>
        <p:txBody>
          <a:bodyPr/>
          <a:lstStyle/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результате овладения компетенцией 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«Способность преподавать по адаптированным образовательным программам профессионального образования»</a:t>
            </a:r>
            <a:endParaRPr lang="ru-RU" sz="2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7924800" cy="4752528"/>
          </a:xfrm>
        </p:spPr>
        <p:txBody>
          <a:bodyPr>
            <a:noAutofit/>
          </a:bodyPr>
          <a:lstStyle/>
          <a:p>
            <a:pPr lvl="0"/>
            <a:r>
              <a:rPr lang="ru-RU" sz="1400" dirty="0" smtClean="0"/>
              <a:t>Педагог должен знать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особенности организации образовательного процесса обучающихся с ОВЗ и инвалидов по программам профессионального образования в условиях инклюзивного образования;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область общей и специальной педагогики, возрастные, индивидуально-психологические и психофизиологические особенности разных категорий обучающихся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методические основы развития мотивации, организации и контроля учебной деятельности обучающихся с ОВЗ и инвалидов на занятиях различного вида;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средства обучения и воспитания, в том числе технические средства обучения, информационно-коммуникационные технологии, современные образовательные технологии профессионального образования (обучения предмету), включая технологии электронного и дистанционного обучения, и возможности их применения в образовательном процессе с лицами с ОВЗ и инвалидами с учетом нарушений их здоровья;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различные подходы к определению критериев качества результатов обучения, разработке контрольно-оценочных средств обучающихся с ОВЗ и инвалидов с учетом нарушений их здоровья;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порядок обеспечения охраны жизни и здоровья обучающихся с ОВЗ и инвалидов во время образовательного процесса в образовательных организациях и вне образовательных организаций;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нормативно-правовые основания и меры гражданско-правовой, административной, уголовной и дисциплинарной ответственности педагогических работников за жизнь и здоровье обучающихся с ОВЗ и инвалидов во время занятий в образовательных организациях и вне образовательных организаций</a:t>
            </a:r>
            <a:r>
              <a:rPr lang="ru-RU" sz="1400" dirty="0" smtClean="0"/>
              <a:t>,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76672"/>
            <a:ext cx="7924800" cy="5466928"/>
          </a:xfrm>
        </p:spPr>
        <p:txBody>
          <a:bodyPr/>
          <a:lstStyle/>
          <a:p>
            <a:pPr lvl="0"/>
            <a:r>
              <a:rPr lang="ru-RU" sz="1400" dirty="0" smtClean="0"/>
              <a:t>уметь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использовать педагогически обоснованные формы, методы, способы и приемы организации аудиторной и самостоятельной работы, исходя из их доступности и индивидуализации для обучающихся с ОВЗ и инвалидов, моделировать занятие, использовать вариативность в процессе обучения, применять современные технические, информационно-коммуникационные средства обучения и образовательные технологии (в т. ч. технологии электронного и дистанционного обучения), облегчающие освоение и воспроизводство учебной информации;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создавать на занятиях проблемно ориентированную образовательную среду, обеспечивающую формирование общих и профессиональных компетенций обучающихся с ОВЗ и инвалидов, а также их личностно-профессиональное развитие;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контролировать выполнение на занятиях санитарно-гигиенических норм и правил, правил пожарной безопасности,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электробезопасности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др.;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вносить коррективы в адаптированные образовательные программы, образовательные технологии, собственную профессиональную деятельность на основании анализа образовательного процесса и его результатов,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04664"/>
            <a:ext cx="7924800" cy="5538936"/>
          </a:xfrm>
        </p:spPr>
        <p:txBody>
          <a:bodyPr/>
          <a:lstStyle/>
          <a:p>
            <a:pPr lvl="0"/>
            <a:r>
              <a:rPr lang="ru-RU" sz="1600" dirty="0" smtClean="0"/>
              <a:t>владеть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навыками организации самостоятельной работы обучающихся с ОВЗ и инвалидов с учетом их индивидуальных особенностей по программам профессионального образования;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навыками контроля и оценки процесса и результатов освоения обучающимися с ОВЗ и инвалидами с учетом их индивидуальных особенностей освоения адаптированных образовательных программ профессионального образования;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навыками организации исследовательской, проектной и иной деятельности, мест прохождения учебной и производственной практики для обучающихся с ОВЗ и инвалидов по программам профессионального образования с учетом рекомендаций медико-социальной экспертизы и данных индивидуальной программы реабилитации.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92896"/>
            <a:ext cx="7924800" cy="3450704"/>
          </a:xfrm>
        </p:spPr>
        <p:txBody>
          <a:bodyPr>
            <a:noAutofit/>
          </a:bodyPr>
          <a:lstStyle/>
          <a:p>
            <a:pPr lvl="0"/>
            <a:r>
              <a:rPr lang="ru-RU" sz="1400" dirty="0" smtClean="0"/>
              <a:t>Педагог должен знать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основы психологии труда;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требования, предъявляемые профессией к человеку с нарушениями здоровья, набор медицинских и иных противопоказаний при выборе профессии, условия труда, возможности и перспективы карьерного роста по профессии;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цели и задачи деятельности по сопровождению профессионального самоопределения и развития обучающихся с ОВЗ и инвалидов на различных ступенях образования;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роль преподавателя в осуществлении содействия профессиональному самоопределению и развитию обучающимся с ОВЗ и инвалидам,</a:t>
            </a:r>
          </a:p>
          <a:p>
            <a:endParaRPr lang="ru-RU" sz="1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9248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 овладения компетенцией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 педагогической поддержки профессионального самоопределения и развития обучающихся с ОВЗ и инвалидов по программам профессионального образования»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764704"/>
            <a:ext cx="7924800" cy="5178896"/>
          </a:xfrm>
        </p:spPr>
        <p:txBody>
          <a:bodyPr/>
          <a:lstStyle/>
          <a:p>
            <a:pPr lvl="0"/>
            <a:r>
              <a:rPr lang="ru-RU" sz="1400" dirty="0" smtClean="0"/>
              <a:t>уметь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проводить информационные мероприятия, консультировать школьников, студентов, имеющих нарушения здоровья, и их родителей по вопросам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востребованности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направления и профиля подготовки на рынке труда и наличия противопоказаний при выборе профессии, возможностей трудоустройства и карьерного роста выпускников образовательной организации.</a:t>
            </a:r>
          </a:p>
          <a:p>
            <a:pPr lvl="0"/>
            <a:r>
              <a:rPr lang="ru-RU" sz="1400" dirty="0" smtClean="0"/>
              <a:t>владеть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развития и планирования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деятельности образовательной организации с обучающимися с ОВЗ и инвалидами;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участия в проектировании и реализации программ поддержки профессионального самоопределения и развития, трудоустройства обучающихся с ОВЗ и инвалидов по программам профессионального образования, в том числе с привлечением профессионалов высокой квалификации и представителей работодателей, центров занятости населения.</a:t>
            </a:r>
            <a:endParaRPr lang="ru-RU" sz="1400" dirty="0" smtClean="0"/>
          </a:p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924800" cy="1944216"/>
          </a:xfrm>
        </p:spPr>
        <p:txBody>
          <a:bodyPr/>
          <a:lstStyle/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результате овладения компетенцией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Способность к социально-педагогической, организационной поддержке (сопровождению) обучающихся с ОВЗ и инвалидов в образовательной деятельности при получении профессионального образования и в решении жизненных проблем»</a:t>
            </a:r>
            <a:endParaRPr lang="ru-RU" sz="2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564904"/>
            <a:ext cx="7924800" cy="3378696"/>
          </a:xfrm>
        </p:spPr>
        <p:txBody>
          <a:bodyPr>
            <a:normAutofit/>
          </a:bodyPr>
          <a:lstStyle/>
          <a:p>
            <a:pPr lvl="0"/>
            <a:r>
              <a:rPr lang="ru-RU" sz="1400" b="1" dirty="0" smtClean="0"/>
              <a:t>Педагог должен знать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основные нормативно-правовые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акты, определяющие современную социальную политику государства в развитии стратегии инклюзивного образования (Федеральные законы, отраслевые, внутренние локальные акты профессиональной образовательной организации и др.);</a:t>
            </a:r>
          </a:p>
          <a:p>
            <a:pPr lvl="1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индивидуальные отличия, психофизиологические особенности обучающихся с ОВЗ и инвалидов и на этой основе специфику приема-передачи учебной информации с учетом нарушений их здоровья;</a:t>
            </a:r>
          </a:p>
          <a:p>
            <a:pPr lvl="1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знать механизмы и возможные проблемы, связанные с адаптацией обучающихся с ОВЗ и инвалидов к особенностям образовательного процесса;</a:t>
            </a:r>
          </a:p>
          <a:p>
            <a:pPr lvl="1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основные подходы и направления работы в области педагогической поддержки и сопровождения личностного и профессионального развития обучающихся с ОВЗ и инвалидов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620688"/>
            <a:ext cx="7924800" cy="5322912"/>
          </a:xfrm>
        </p:spPr>
        <p:txBody>
          <a:bodyPr/>
          <a:lstStyle/>
          <a:p>
            <a:pPr lvl="0"/>
            <a:r>
              <a:rPr lang="ru-RU" sz="1400" dirty="0" smtClean="0"/>
              <a:t>уметь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учитывать общие, специфические (при разных типах нарушений) закономерности и индивидуальные особенности психофизиологического развития обучающихся с ОВЗ и инвалидов при организации образовательного процесса;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обеспечить в рамках своих компетенций соблюдение прав обучающихся с ОВЗ и инвалидов и предоставить им установленные государственные гарантии и защиту их интересов в образовательной организации и при взаимодействии с социальными партнерами;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использовать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технологии в профессиональной деятельности;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содействовать адаптации обучающимся с ОВЗ и инвалидам к условиям учебного процесса, принятым нормам и этике поведения в организации;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способствовать формированию у обучающихся с ОВЗ и инвалидов устойчивого, позитивного отношения к своей будущей профессии, образовательной организации, стремления к постоянному самосовершенствованию,</a:t>
            </a:r>
          </a:p>
          <a:p>
            <a:pPr lvl="0"/>
            <a:r>
              <a:rPr lang="ru-RU" sz="1400" dirty="0" smtClean="0"/>
              <a:t>владеть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проектирования совместно с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тьюторами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другими студентами, коллегами и специалистами индивидуальных образовательных маршрутов обучающихся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оказания помощи каждому обучающемуся с ОВЗ и инвалиду в наиболее полном удовлетворении их потребностей в интеллектуальном, культурном, нравственном развитии, профессиональном самоопределении, планировании самостоятельной работы.</a:t>
            </a:r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924800" cy="1296144"/>
          </a:xfrm>
        </p:spPr>
        <p:txBody>
          <a:bodyPr/>
          <a:lstStyle/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результате овладения компетенцией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Способность к созданию в профессиональной образовательной организации толерантной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среды»</a:t>
            </a:r>
            <a:endParaRPr lang="ru-RU" sz="2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16832"/>
            <a:ext cx="7924800" cy="4026768"/>
          </a:xfrm>
        </p:spPr>
        <p:txBody>
          <a:bodyPr>
            <a:noAutofit/>
          </a:bodyPr>
          <a:lstStyle/>
          <a:p>
            <a:pPr lvl="0"/>
            <a:r>
              <a:rPr lang="ru-RU" sz="1400" dirty="0" smtClean="0"/>
              <a:t>Педагог должен знать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ценности и основные педагогические технологии и методики обучения инклюзивного образования;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основы эффективного педагогического общения с обучающимися с ОВЗ и инвалидами;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нормы педагогической этики, техники и приемы общения (слушания, убеждения и т. д.), различные средства педагогической поддержки обучающихся с ОВЗ и инвалидов,</a:t>
            </a:r>
          </a:p>
          <a:p>
            <a:pPr lvl="0"/>
            <a:r>
              <a:rPr lang="ru-RU" sz="1400" dirty="0" smtClean="0"/>
              <a:t>уметь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устанавливать педагогически целесообразные отношения и работать с обучающимися с разными нарушениями здоровья с учетом их возможностей к обучению;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способствовать созданию и развитию в профессиональной организации волонтерской помощи обучающимся с ОВЗ и инвалидам;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осуществлять самоконтроль в профессиональной деятельности, реализуемой в условиях инклюзивного обучения, в ходе которого происходит сознательный контроль за результатами своих профессиональных действий, анализ реальных педагогических ситуаций;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адаптироваться к изменениям профессиональной ситуации в условиях инклюзивной среды,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836712"/>
            <a:ext cx="7924800" cy="5106888"/>
          </a:xfrm>
        </p:spPr>
        <p:txBody>
          <a:bodyPr/>
          <a:lstStyle/>
          <a:p>
            <a:pPr lvl="0"/>
            <a:r>
              <a:rPr lang="ru-RU" sz="1400" dirty="0" smtClean="0"/>
              <a:t>владеть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межличностного взаимодействия и коммуникации между всеми субъектами инклюзивной образовательной среды (обучающийся, группа обучающихся, родители либо лица, их замещающие, педагоги, специалисты,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тьюторы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руководство);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техникой и приемами общения (слушания, убеждения и т. д.) с учетом возрастных и индивидуальных особенностей обучающихся с ОВЗ и инвалидов и обеспечивать формирование благоприятного психологического климата и сплочение группы;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профессионального самообразования по вопросам обучения и развития обучающихся с ОВЗ и инвалидов в условиях инклюзивной образовательной среды, совершенствуя практические умения, обеспечивая постоянный профессиональный и личностный рост.</a:t>
            </a:r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3" y="764704"/>
            <a:ext cx="5256584" cy="5112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 инклюзивного образования должен быть готов к: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саморазвитию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овладению новыми знаниями и технологиями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умению анализировать свой и чужой опыт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подборке эффективных методов работы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выстраиванию занятия согласно интересам и потребностям обучающихся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92480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Компетенция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204864"/>
            <a:ext cx="7643866" cy="1656184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это совокупность взаимосвязанных качеств личности (знаний, умений, навыков, способов деятельности), задаваемых по отношению к определенному кругу предметов и процессов,  необходимых для качественной продуктивной деятельности. </a:t>
            </a:r>
          </a:p>
          <a:p>
            <a:endParaRPr lang="ru-RU" dirty="0"/>
          </a:p>
        </p:txBody>
      </p:sp>
      <p:pic>
        <p:nvPicPr>
          <p:cNvPr id="4" name="Рисунок 3" descr="70cb50a69943daf167f476968fc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0"/>
            <a:ext cx="2123190" cy="22859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6" y="386104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Компетентность – владение, обладание человеком соответствующей компетенцией, включающей его личное отношение к ней и предмету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44824"/>
            <a:ext cx="7745514" cy="1224136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428604"/>
          <a:ext cx="814393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7554" y="3000372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компетентности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41020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реализация на практике прав обучающихся;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полноценного обучения, воспитания обучающихся, взаимодействия и их общения с субъектами образовательного процесса, социализация;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создании психологически комфортной и безопасной образовательной среды в профессиональной образовательной организации;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уровня психологической компетентности участников образовательного процесса;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здоровьесберегающих технологий в профессиональной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научно обоснованных методов и современных информационных технологий в организации собственной профессиональной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систематическое повышение своего профессионального мастерства;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соблюдение норм профессиональной этики;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собственного общекультурного уровня;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соблюдение требований охраны труда, техники безопасности и противопожарной защиты.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Общие виды профессиональной деятельности: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572560" cy="564357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обогащение теоретических представлений об общих закономерностях, детерминантах и механизмах развития инклюзивного образования;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разработка учебно-методических материалов, проведение занятий с обучающимися с ОВЗ и инвалидами по адаптированным образовательным программам;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формирование толерантного отношения к обучающимся с ОВЗ и инвалидам;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взаимодействие с педагогами и родителями с целью организации эффективных учебных взаимодействий обучающихся с ОВЗ и инвалидов и их общения в образовательной организации и в семье;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создание благоприятной, психологически комфортной, толерантной социальной  среды;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участие в психолого-педагогических и социально-реабилитационных мероприятиях во взаимодействии со смежными специалистами.</a:t>
            </a:r>
            <a:endParaRPr lang="ru-RU" sz="29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Специальные виды профессиональной деятельности: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85794"/>
            <a:ext cx="7129458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Дополнительные компетенции педагога инклюзивного 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428868"/>
            <a:ext cx="8643998" cy="4429132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«Способность к разработке адаптированных образовательных программ профессионального образования для обучающихся с ОВЗ и инвалидов, в том числе адаптационных модулей»;</a:t>
            </a:r>
          </a:p>
          <a:p>
            <a:pPr>
              <a:lnSpc>
                <a:spcPct val="170000"/>
              </a:lnSpc>
            </a:pP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«Способность преподавать по адаптированным образовательным программам профессионального образования»;</a:t>
            </a:r>
          </a:p>
          <a:p>
            <a:pPr>
              <a:lnSpc>
                <a:spcPct val="170000"/>
              </a:lnSpc>
            </a:pP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«Способность педагогической поддержки профессионального самоопределения и развития обучающихся с ОВЗ и инвалидов по программам профессионального образования»;</a:t>
            </a:r>
          </a:p>
          <a:p>
            <a:pPr>
              <a:lnSpc>
                <a:spcPct val="170000"/>
              </a:lnSpc>
            </a:pP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«Способность к социально-педагогической, организационной поддержке (сопровождению) обучающихся с ОВЗ и инвалидов в образовательной деятельности при получении профессионального образования и в решении жизненных проблем»;</a:t>
            </a:r>
          </a:p>
          <a:p>
            <a:pPr>
              <a:lnSpc>
                <a:spcPct val="170000"/>
              </a:lnSpc>
            </a:pP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«Способность к созданию в профессиональной образовательной организации толерантной </a:t>
            </a:r>
            <a:r>
              <a:rPr lang="ru-RU" sz="4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среды».</a:t>
            </a:r>
          </a:p>
          <a:p>
            <a:endParaRPr lang="ru-RU" sz="4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924800" cy="1440160"/>
          </a:xfrm>
        </p:spPr>
        <p:txBody>
          <a:bodyPr/>
          <a:lstStyle/>
          <a:p>
            <a:pPr algn="ctr"/>
            <a: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результате овладения компетенцией</a:t>
            </a:r>
            <a:b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«Способность к разработке адаптированных образовательных программ профессионального образования для обучающихся с ОВЗ и инвалидов, в том числе адаптационных модулей»</a:t>
            </a:r>
            <a:endParaRPr lang="ru-RU" sz="2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060848"/>
            <a:ext cx="7924800" cy="4320480"/>
          </a:xfrm>
        </p:spPr>
        <p:txBody>
          <a:bodyPr>
            <a:normAutofit/>
          </a:bodyPr>
          <a:lstStyle/>
          <a:p>
            <a:pPr lvl="0"/>
            <a:r>
              <a:rPr lang="ru-RU" sz="1600" b="1" dirty="0" smtClean="0"/>
              <a:t>Педагог должен знать:</a:t>
            </a:r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методологические основы современного инклюзивного образования;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теорию и практику инклюзивного образования, в том числе зарубежные исследования, разработки и опыт;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содержание законов и иных нормативных правовых актов Российской Федерации, отраслевых нормативно-методических документов, регламентирующих деятельность в сфере инклюзивного образования;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локальные нормативные акты образовательной организации по осуществлению образовательного процесса для обучающихся с ОВЗ и инвалидов;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требования к научно-методическому обеспечению адаптированных образовательных программ профессионального образования, современным учебникам, учебным и учебно-методическим пособиям, электронным образовательным ресурсам и иным методическим материалам с учетом специфики для разных категорий инвалидов и лиц с ОВЗ,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7924800" cy="5682952"/>
          </a:xfrm>
        </p:spPr>
        <p:txBody>
          <a:bodyPr>
            <a:noAutofit/>
          </a:bodyPr>
          <a:lstStyle/>
          <a:p>
            <a:pPr lvl="0"/>
            <a:r>
              <a:rPr lang="ru-RU" sz="1400" b="1" dirty="0" smtClean="0"/>
              <a:t>Педагог должен уметь: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разрабатывать новые подходы к преподаванию адаптированных образовательных программ профессионального образования и технологии преподавания адаптационных модулей, определять условия их внедрения, исходя из их доступности с учетом специфики для обучающихся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разрабатывать научно-методическое обеспечение реализации адаптированных образовательных программ профессионального образования, адаптационных модулей, курсов, дисциплин, учебные планы занятий (циклов занятий) с учетом: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порядка, установленного законодательством об инклюзивном образовании;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требований, соответствующих федеральным государственным образовательным стандартам, профессиональным стандартам и иным квалификационным характеристикам;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образовательных потребностей обучающихся с ОВЗ и инвалидов, возможности освоения образовательной программы на основе индивидуализации ее содержания;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вариативности, роли учебных предметов, курсов, дисциплин в формировании общекультурных,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общепрофессиональных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прикладных профессиональных компетенций лиц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современного развития технических средств обучения, образовательных технологий, в том числе технологий электронного и дистанционного обучения,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адаптированых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для обучающихся с различными видами нарушений здоровья;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санитарно-гигиенических норм и требований охраны жизни и здоровья обучающихся с ОВЗ и инвалидов,</a:t>
            </a:r>
          </a:p>
          <a:p>
            <a:pPr lvl="0"/>
            <a:r>
              <a:rPr lang="ru-RU" sz="1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7924800" cy="4890864"/>
          </a:xfrm>
        </p:spPr>
        <p:txBody>
          <a:bodyPr>
            <a:normAutofit/>
          </a:bodyPr>
          <a:lstStyle/>
          <a:p>
            <a:pPr lvl="0"/>
            <a:r>
              <a:rPr lang="ru-RU" sz="1400" b="1" dirty="0" smtClean="0"/>
              <a:t>Педагог должен владеть:</a:t>
            </a:r>
          </a:p>
          <a:p>
            <a:pPr lvl="1"/>
            <a:r>
              <a:rPr lang="ru-RU" sz="1400" dirty="0" smtClean="0"/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навыками разработки и обновления примерных программ, рабочих программ и учебно-методических комплексов, планов занятий (циклов занятий), учебных курсов, дисциплин (модулей) адаптированных образовательных программ профессионального образования с учетом специфики для лиц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создания учебников, учебных пособий, научно-методических и учебно-методических материалов, в том числе контрольно-оценочных средств, обеспечивающих реализацию адаптированных программ профессионального образования с учетом специфики для лиц с ОВЗ и инвалидов;</a:t>
            </a:r>
          </a:p>
          <a:p>
            <a:pPr lvl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навыками оценки качества (экспертиза и рецензирование) учебников и учебных пособий, научно-методических и учебно-методических материалов, предназначенных </a:t>
            </a:r>
            <a:r>
              <a:rPr lang="ru-RU" sz="1400" dirty="0" smtClean="0"/>
              <a:t>для лиц с ОВЗ и инвалидов.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196</TotalTime>
  <Words>1730</Words>
  <Application>Microsoft Office PowerPoint</Application>
  <PresentationFormat>Экран (4:3)</PresentationFormat>
  <Paragraphs>117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Компетенции педагога в инклюзивном образовании </vt:lpstr>
      <vt:lpstr>Компетенция </vt:lpstr>
      <vt:lpstr>Слайд 3</vt:lpstr>
      <vt:lpstr>Общие виды профессиональной деятельности:</vt:lpstr>
      <vt:lpstr>Специальные виды профессиональной деятельности:</vt:lpstr>
      <vt:lpstr>Дополнительные компетенции педагога инклюзивного образования</vt:lpstr>
      <vt:lpstr>В результате овладения компетенцией  «Способность к разработке адаптированных образовательных программ профессионального образования для обучающихся с ОВЗ и инвалидов, в том числе адаптационных модулей»</vt:lpstr>
      <vt:lpstr>Слайд 8</vt:lpstr>
      <vt:lpstr>Слайд 9</vt:lpstr>
      <vt:lpstr>В результате овладения компетенцией  «Способность преподавать по адаптированным образовательным программам профессионального образования»</vt:lpstr>
      <vt:lpstr>Слайд 11</vt:lpstr>
      <vt:lpstr>Слайд 12</vt:lpstr>
      <vt:lpstr>В результате овладения компетенцией  «Способность педагогической поддержки профессионального самоопределения и развития обучающихся с ОВЗ и инвалидов по программам профессионального образования»</vt:lpstr>
      <vt:lpstr>Слайд 14</vt:lpstr>
      <vt:lpstr>В результате овладения компетенцией  «Способность к социально-педагогической, организационной поддержке (сопровождению) обучающихся с ОВЗ и инвалидов в образовательной деятельности при получении профессионального образования и в решении жизненных проблем»</vt:lpstr>
      <vt:lpstr>Слайд 16</vt:lpstr>
      <vt:lpstr>В результате овладения компетенцией  «Способность к созданию в профессиональной образовательной организации толерантной социокультурной среды»</vt:lpstr>
      <vt:lpstr>Слайд 18</vt:lpstr>
      <vt:lpstr>Слайд 19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Компетенции педагога в инклюзивном образовании </dc:title>
  <dc:creator>Julia Lazareva</dc:creator>
  <cp:lastModifiedBy>Надежда</cp:lastModifiedBy>
  <cp:revision>31</cp:revision>
  <dcterms:created xsi:type="dcterms:W3CDTF">2018-04-04T09:56:13Z</dcterms:created>
  <dcterms:modified xsi:type="dcterms:W3CDTF">2023-11-12T14:46:22Z</dcterms:modified>
</cp:coreProperties>
</file>