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78" r:id="rId2"/>
    <p:sldId id="277" r:id="rId3"/>
    <p:sldId id="276" r:id="rId4"/>
    <p:sldId id="275" r:id="rId5"/>
    <p:sldId id="274" r:id="rId6"/>
    <p:sldId id="273" r:id="rId7"/>
    <p:sldId id="272" r:id="rId8"/>
    <p:sldId id="271" r:id="rId9"/>
    <p:sldId id="270" r:id="rId10"/>
    <p:sldId id="269" r:id="rId11"/>
    <p:sldId id="268" r:id="rId12"/>
    <p:sldId id="267" r:id="rId13"/>
    <p:sldId id="266" r:id="rId14"/>
    <p:sldId id="265" r:id="rId15"/>
    <p:sldId id="260" r:id="rId16"/>
    <p:sldId id="264" r:id="rId17"/>
    <p:sldId id="259" r:id="rId18"/>
    <p:sldId id="262" r:id="rId19"/>
    <p:sldId id="261" r:id="rId20"/>
    <p:sldId id="263" r:id="rId21"/>
    <p:sldId id="258" r:id="rId22"/>
    <p:sldId id="257" r:id="rId23"/>
    <p:sldId id="25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7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0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406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2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75257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1450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685214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585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6583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7515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3009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706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22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689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94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3485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009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820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482238-983E-4C87-9AA8-4A07854BD36D}" type="datetimeFigureOut">
              <a:rPr lang="ru-RU" smtClean="0"/>
              <a:t>14.02.2015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4561B0B-2B62-449E-A40C-08F0FD2C3E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662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дмін\Desktop\100NIKON\DSCN07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1388">
            <a:off x="4489853" y="1402421"/>
            <a:ext cx="2859111" cy="2144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Адмін\Desktop\100NIKON\DSCN07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90509">
            <a:off x="1641566" y="1372375"/>
            <a:ext cx="2757903" cy="213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C:\Users\Адмін\Desktop\100NIKON\DSCN07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0641">
            <a:off x="1614464" y="3710180"/>
            <a:ext cx="2689357" cy="2017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7" descr="C:\Users\Адмін\Desktop\100NIKON\DSCN076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02575">
            <a:off x="4281830" y="3827512"/>
            <a:ext cx="2688977" cy="2016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75435" y="329872"/>
            <a:ext cx="39342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Дякуємо за увагу!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6879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08" y="71555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n>
                  <a:solidFill>
                    <a:schemeClr val="bg1"/>
                  </a:solidFill>
                </a:ln>
                <a:latin typeface="Times New Roman" pitchFamily="18" charset="0"/>
                <a:cs typeface="Times New Roman" pitchFamily="18" charset="0"/>
              </a:rPr>
              <a:t>Рада </a:t>
            </a:r>
            <a:r>
              <a:rPr lang="ru-RU" b="1" dirty="0" err="1">
                <a:ln>
                  <a:solidFill>
                    <a:schemeClr val="bg1"/>
                  </a:solidFill>
                </a:ln>
                <a:latin typeface="Times New Roman" pitchFamily="18" charset="0"/>
                <a:cs typeface="Times New Roman" pitchFamily="18" charset="0"/>
              </a:rPr>
              <a:t>профілактики</a:t>
            </a:r>
            <a:r>
              <a:rPr lang="ru-RU" b="1" dirty="0">
                <a:ln>
                  <a:solidFill>
                    <a:schemeClr val="bg1"/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n>
                  <a:solidFill>
                    <a:schemeClr val="bg1"/>
                  </a:solidFill>
                </a:ln>
                <a:latin typeface="Times New Roman" pitchFamily="18" charset="0"/>
                <a:cs typeface="Times New Roman" pitchFamily="18" charset="0"/>
              </a:rPr>
              <a:t>правопорушень</a:t>
            </a:r>
            <a:endParaRPr lang="ru-RU" b="1" dirty="0">
              <a:ln>
                <a:solidFill>
                  <a:schemeClr val="bg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Администратор\Desktop\DSCN08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2250" y="1858558"/>
            <a:ext cx="4431850" cy="3573251"/>
          </a:xfrm>
          <a:prstGeom prst="rect">
            <a:avLst/>
          </a:prstGeom>
          <a:noFill/>
        </p:spPr>
      </p:pic>
      <p:pic>
        <p:nvPicPr>
          <p:cNvPr id="4" name="Picture 3" descr="C:\Users\Администратор\Desktop\DSCN08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9641" y="1874502"/>
            <a:ext cx="4417865" cy="35573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1583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ольга степанівна\фото Ковальчук\SDC140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061" y="2436876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62145" y="564670"/>
            <a:ext cx="47078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Правовиховна</a:t>
            </a:r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робота</a:t>
            </a:r>
          </a:p>
          <a:p>
            <a:pPr algn="ctr"/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учнями</a:t>
            </a:r>
            <a:endParaRPr lang="ru-RU" sz="3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9501" y="3300973"/>
            <a:ext cx="3888432" cy="2901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961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439913" y="192752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uk-UA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Співпраця школи по правовому вихованню </a:t>
            </a:r>
            <a:endParaRPr lang="ru-RU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3"/>
          <p:cNvSpPr>
            <a:spLocks noChangeArrowheads="1"/>
          </p:cNvSpPr>
          <p:nvPr/>
        </p:nvSpPr>
        <p:spPr bwMode="auto">
          <a:xfrm>
            <a:off x="3183113" y="4032913"/>
            <a:ext cx="2667000" cy="1143000"/>
          </a:xfrm>
          <a:prstGeom prst="ellipse">
            <a:avLst/>
          </a:prstGeom>
          <a:solidFill>
            <a:srgbClr val="F7F46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uk-UA"/>
          </a:p>
        </p:txBody>
      </p:sp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5316713" y="2432713"/>
            <a:ext cx="3352800" cy="1295400"/>
          </a:xfrm>
          <a:prstGeom prst="cloudCallout">
            <a:avLst>
              <a:gd name="adj1" fmla="val -43750"/>
              <a:gd name="adj2" fmla="val 69977"/>
            </a:avLst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uk-UA" sz="2400">
                <a:latin typeface="Times New Roman" pitchFamily="18" charset="0"/>
              </a:rPr>
              <a:t>Дитяча кімната міліції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 flipH="1">
            <a:off x="516113" y="2483513"/>
            <a:ext cx="3352800" cy="1295400"/>
          </a:xfrm>
          <a:prstGeom prst="cloudCallout">
            <a:avLst>
              <a:gd name="adj1" fmla="val -44653"/>
              <a:gd name="adj2" fmla="val 68380"/>
            </a:avLst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uk-UA" sz="2400">
                <a:latin typeface="Times New Roman" pitchFamily="18" charset="0"/>
              </a:rPr>
              <a:t>Центр “Родина”</a:t>
            </a:r>
            <a:endParaRPr lang="ru-RU" sz="2400">
              <a:latin typeface="Times New Roman" pitchFamily="18" charset="0"/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 flipH="1" flipV="1">
            <a:off x="211313" y="5252113"/>
            <a:ext cx="3352800" cy="1295400"/>
          </a:xfrm>
          <a:prstGeom prst="cloudCallout">
            <a:avLst>
              <a:gd name="adj1" fmla="val -44653"/>
              <a:gd name="adj2" fmla="val 68380"/>
            </a:avLst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endParaRPr lang="uk-UA" sz="2400">
              <a:latin typeface="Times New Roman" pitchFamily="18" charset="0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 flipV="1">
            <a:off x="5545313" y="5252113"/>
            <a:ext cx="3352800" cy="1295400"/>
          </a:xfrm>
          <a:prstGeom prst="cloudCallout">
            <a:avLst>
              <a:gd name="adj1" fmla="val -44653"/>
              <a:gd name="adj2" fmla="val 68380"/>
            </a:avLst>
          </a:prstGeom>
          <a:solidFill>
            <a:srgbClr val="00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pPr algn="ctr"/>
            <a:endParaRPr lang="uk-UA" sz="2400">
              <a:latin typeface="Times New Roman" pitchFamily="18" charset="0"/>
            </a:endParaRP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522464" y="5698203"/>
            <a:ext cx="266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2400">
                <a:latin typeface="Times New Roman" pitchFamily="18" charset="0"/>
              </a:rPr>
              <a:t>СІЗО</a:t>
            </a:r>
            <a:endParaRPr lang="ru-RU" sz="2400">
              <a:latin typeface="Times New Roman" pitchFamily="18" charset="0"/>
            </a:endParaRPr>
          </a:p>
        </p:txBody>
      </p:sp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2" cstate="print"/>
          <a:srcRect l="1328"/>
          <a:stretch>
            <a:fillRect/>
          </a:stretch>
        </p:blipFill>
        <p:spPr bwMode="auto">
          <a:xfrm>
            <a:off x="451026" y="3756691"/>
            <a:ext cx="2311400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2277" y="3740814"/>
            <a:ext cx="2252663" cy="155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3530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дминистратор\Desktop\ольга степанівна\фото Ковальчук\SDC1358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63814" y="2586312"/>
            <a:ext cx="4039985" cy="30299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 descr="C:\Users\Администратор\Desktop\ольга степанівна\фото Ковальчук\SDC148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72" y="332658"/>
            <a:ext cx="4038600" cy="30289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73899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2420" y="483531"/>
            <a:ext cx="360188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Робота </a:t>
            </a:r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учнями</a:t>
            </a:r>
            <a:endParaRPr lang="ru-RU" sz="3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Администратор\Desktop\ольга степанівна\фото Ковальчук\SDC13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4226" y="3939913"/>
            <a:ext cx="3255263" cy="23437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Picture 2" descr="C:\Users\Администратор\Desktop\ольга степанівна\фото Ковальчук\SDC1609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6136" y="1189320"/>
            <a:ext cx="3296333" cy="24722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5" name="Picture 2" descr="C:\Users\Адмін\Desktop\DSCN07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5221" y="3795898"/>
            <a:ext cx="3169708" cy="237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F:\фото\DSCN07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3" y="1275616"/>
            <a:ext cx="3066208" cy="2299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615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91167" y="44068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377">
              <a:spcBef>
                <a:spcPct val="0"/>
              </a:spcBef>
              <a:defRPr/>
            </a:pPr>
            <a:r>
              <a:rPr lang="uk-UA" sz="3600" b="1" dirty="0">
                <a:latin typeface="Times New Roman" pitchFamily="18" charset="0"/>
                <a:ea typeface="+mj-ea"/>
                <a:cs typeface="Times New Roman" pitchFamily="18" charset="0"/>
              </a:rPr>
              <a:t>Районне </a:t>
            </a:r>
            <a:r>
              <a:rPr lang="uk-UA" sz="3600" b="1" dirty="0" err="1">
                <a:latin typeface="Times New Roman" pitchFamily="18" charset="0"/>
                <a:ea typeface="+mj-ea"/>
                <a:cs typeface="Times New Roman" pitchFamily="18" charset="0"/>
              </a:rPr>
              <a:t>методоб’єднання</a:t>
            </a:r>
            <a:r>
              <a:rPr lang="uk-UA" sz="3600" b="1" dirty="0">
                <a:latin typeface="Times New Roman" pitchFamily="18" charset="0"/>
                <a:ea typeface="+mj-ea"/>
                <a:cs typeface="Times New Roman" pitchFamily="18" charset="0"/>
              </a:rPr>
              <a:t> соціально-психологічних служб </a:t>
            </a:r>
            <a:br>
              <a:rPr lang="uk-UA" sz="3600" b="1" dirty="0"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3600" b="1" dirty="0">
                <a:latin typeface="Times New Roman" pitchFamily="18" charset="0"/>
                <a:ea typeface="+mj-ea"/>
                <a:cs typeface="Times New Roman" pitchFamily="18" charset="0"/>
              </a:rPr>
              <a:t>Тренінг </a:t>
            </a:r>
            <a:r>
              <a:rPr lang="uk-UA" sz="3600" b="1" dirty="0" err="1">
                <a:latin typeface="Times New Roman" pitchFamily="18" charset="0"/>
                <a:ea typeface="+mj-ea"/>
                <a:cs typeface="Times New Roman" pitchFamily="18" charset="0"/>
              </a:rPr>
              <a:t>“Ти</a:t>
            </a:r>
            <a:r>
              <a:rPr lang="uk-UA" sz="3600" b="1" dirty="0">
                <a:latin typeface="Times New Roman" pitchFamily="18" charset="0"/>
                <a:ea typeface="+mj-ea"/>
                <a:cs typeface="Times New Roman" pitchFamily="18" charset="0"/>
              </a:rPr>
              <a:t> і твої </a:t>
            </a:r>
            <a:r>
              <a:rPr lang="uk-UA" sz="3600" b="1" dirty="0" err="1">
                <a:latin typeface="Times New Roman" pitchFamily="18" charset="0"/>
                <a:ea typeface="+mj-ea"/>
                <a:cs typeface="Times New Roman" pitchFamily="18" charset="0"/>
              </a:rPr>
              <a:t>права”</a:t>
            </a:r>
            <a:endParaRPr lang="ru-RU" sz="3600" b="1" dirty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/>
          <a:srcRect l="5615" b="66936"/>
          <a:stretch>
            <a:fillRect/>
          </a:stretch>
        </p:blipFill>
        <p:spPr bwMode="auto">
          <a:xfrm>
            <a:off x="-119512" y="1858325"/>
            <a:ext cx="2016125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 l="1900" t="34018" r="743" b="33276"/>
          <a:stretch>
            <a:fillRect/>
          </a:stretch>
        </p:blipFill>
        <p:spPr bwMode="auto">
          <a:xfrm>
            <a:off x="1680713" y="2434538"/>
            <a:ext cx="2016125" cy="151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 cstate="print"/>
          <a:srcRect l="2750" t="33322" r="244" b="33354"/>
          <a:stretch>
            <a:fillRect/>
          </a:stretch>
        </p:blipFill>
        <p:spPr bwMode="auto">
          <a:xfrm>
            <a:off x="3480442" y="3154616"/>
            <a:ext cx="2051051" cy="1418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5" cstate="print"/>
          <a:srcRect t="68115" r="244"/>
          <a:stretch>
            <a:fillRect/>
          </a:stretch>
        </p:blipFill>
        <p:spPr bwMode="auto">
          <a:xfrm>
            <a:off x="4992610" y="4162728"/>
            <a:ext cx="208756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6" cstate="print"/>
          <a:srcRect l="5560" b="68115"/>
          <a:stretch>
            <a:fillRect/>
          </a:stretch>
        </p:blipFill>
        <p:spPr bwMode="auto">
          <a:xfrm>
            <a:off x="6648795" y="5098834"/>
            <a:ext cx="2016125" cy="1301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7" cstate="print"/>
          <a:srcRect t="67317"/>
          <a:stretch>
            <a:fillRect/>
          </a:stretch>
        </p:blipFill>
        <p:spPr bwMode="auto">
          <a:xfrm>
            <a:off x="672130" y="4450761"/>
            <a:ext cx="2051051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0431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439236" y="248075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Форми роботи шкільного психолога</a:t>
            </a:r>
            <a:endParaRPr lang="uk-UA" sz="3600" b="1" dirty="0"/>
          </a:p>
        </p:txBody>
      </p:sp>
      <p:pic>
        <p:nvPicPr>
          <p:cNvPr id="3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202"/>
          <a:stretch>
            <a:fillRect/>
          </a:stretch>
        </p:blipFill>
        <p:spPr bwMode="auto">
          <a:xfrm>
            <a:off x="-655260" y="1112170"/>
            <a:ext cx="3168352" cy="2118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-439235" y="3488432"/>
            <a:ext cx="3682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Круглий стіл </a:t>
            </a:r>
            <a:r>
              <a:rPr lang="uk-UA" dirty="0" err="1"/>
              <a:t>“Дитина</a:t>
            </a:r>
            <a:r>
              <a:rPr lang="uk-UA" dirty="0"/>
              <a:t> та її права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82930" y="3906838"/>
            <a:ext cx="3168031" cy="2101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 rot="10800000" flipV="1">
            <a:off x="-906779" y="5870216"/>
            <a:ext cx="3908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dirty="0"/>
              <a:t>Виховна година “СНІД – хвороба </a:t>
            </a:r>
            <a:r>
              <a:rPr lang="uk-UA" dirty="0" err="1"/>
              <a:t>віку”</a:t>
            </a:r>
            <a:endParaRPr lang="ru-RU" dirty="0"/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49197" y="1112168"/>
            <a:ext cx="3311773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3233173" y="3488434"/>
            <a:ext cx="3824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uk-UA" dirty="0"/>
              <a:t>Тренінг з педагогами по спілкуванню</a:t>
            </a:r>
            <a:endParaRPr lang="ru-RU" dirty="0"/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/>
          <a:srcRect l="7300" b="10609"/>
          <a:stretch>
            <a:fillRect/>
          </a:stretch>
        </p:blipFill>
        <p:spPr bwMode="auto">
          <a:xfrm>
            <a:off x="3665223" y="3921126"/>
            <a:ext cx="3240359" cy="20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Прямоугольник 9"/>
          <p:cNvSpPr/>
          <p:nvPr/>
        </p:nvSpPr>
        <p:spPr>
          <a:xfrm>
            <a:off x="4169277" y="6008712"/>
            <a:ext cx="2430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uk-UA" dirty="0"/>
              <a:t>Консультація батьків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5667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9620" y="202288"/>
            <a:ext cx="609602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Психолого-педагогічні</a:t>
            </a:r>
            <a:endParaRPr lang="ru-RU" sz="3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семінари</a:t>
            </a:r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lang="ru-RU" sz="3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3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інтернату</a:t>
            </a:r>
            <a:endParaRPr lang="ru-RU" sz="36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Users\Администратор\Desktop\ольга степанівна\фото Ковальчук\SDC136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63814" y="2586312"/>
            <a:ext cx="4039985" cy="30299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5" descr="C:\Users\Администратор\Desktop\ольга степанівна\фото Ковальчук\SDC136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7252" y="2146504"/>
            <a:ext cx="4038600" cy="30289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3422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100NIKON\DSCN07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6564" y="2271452"/>
            <a:ext cx="4654704" cy="3365075"/>
          </a:xfrm>
          <a:prstGeom prst="rect">
            <a:avLst/>
          </a:prstGeom>
          <a:noFill/>
        </p:spPr>
      </p:pic>
      <p:pic>
        <p:nvPicPr>
          <p:cNvPr id="3" name="Picture 3" descr="C:\Users\Администратор\Desktop\100NIKON\DSCN07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9583" y="68582"/>
            <a:ext cx="4684023" cy="365725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6046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70173"/>
            <a:ext cx="8229600" cy="11430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Районні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педагогічні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семінари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Администратор\Desktop\100NIKON\DSCN07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876" y="2349107"/>
            <a:ext cx="3500651" cy="2745964"/>
          </a:xfrm>
          <a:prstGeom prst="rect">
            <a:avLst/>
          </a:prstGeom>
          <a:noFill/>
        </p:spPr>
      </p:pic>
      <p:pic>
        <p:nvPicPr>
          <p:cNvPr id="4" name="Picture 2" descr="C:\Users\Администратор\Desktop\100NIKON\DSCN07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41936" y="2066959"/>
            <a:ext cx="4559119" cy="33102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779294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72" y="1700809"/>
            <a:ext cx="318768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Users\Администратор\Desktop\100NIKON\DSCN08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900" y="1050998"/>
            <a:ext cx="4176464" cy="252028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15754" y="404667"/>
            <a:ext cx="50106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Співпраця із студентами</a:t>
            </a:r>
          </a:p>
        </p:txBody>
      </p:sp>
      <p:pic>
        <p:nvPicPr>
          <p:cNvPr id="5" name="Picture 2" descr="C:\Users\Адмін\Desktop\DSCN068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312" y="3963791"/>
            <a:ext cx="4057129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63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26857" y="482863"/>
            <a:ext cx="824440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Кредо  </a:t>
            </a:r>
          </a:p>
          <a:p>
            <a:pPr algn="ctr"/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соціально-психологічної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служби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:</a:t>
            </a:r>
          </a:p>
          <a:p>
            <a:pPr algn="ctr"/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Розуміння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–один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із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небагатьох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подарунків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,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які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люди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можуть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подарувати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</a:p>
          <a:p>
            <a:pPr algn="ctr"/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                                      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Ролло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Мей</a:t>
            </a:r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7601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ольга степанівна\фото Ковальчук\SDC133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567" y="1316110"/>
            <a:ext cx="3528392" cy="264629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37870" y="351432"/>
            <a:ext cx="787183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1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Соціально</a:t>
            </a:r>
            <a:r>
              <a:rPr lang="ru-RU" sz="3600" b="1" spc="51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- </a:t>
            </a:r>
            <a:r>
              <a:rPr lang="ru-RU" sz="3600" b="1" spc="51" dirty="0" err="1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психологічна</a:t>
            </a:r>
            <a:r>
              <a:rPr lang="ru-RU" sz="3600" b="1" spc="51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служба</a:t>
            </a:r>
          </a:p>
        </p:txBody>
      </p:sp>
      <p:pic>
        <p:nvPicPr>
          <p:cNvPr id="4" name="Picture 2" descr="F:\100NIKON\DSCN077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975" y="2052239"/>
            <a:ext cx="3938048" cy="338558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92937" y="4280499"/>
            <a:ext cx="32699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Практичний психолог</a:t>
            </a:r>
          </a:p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Ковальчук Ольга Степанівна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64901" y="5709259"/>
            <a:ext cx="32756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Соціальний педагог</a:t>
            </a:r>
          </a:p>
          <a:p>
            <a:pPr algn="ctr"/>
            <a:r>
              <a:rPr lang="uk-UA" b="1" dirty="0" err="1">
                <a:latin typeface="Times New Roman" pitchFamily="18" charset="0"/>
                <a:cs typeface="Times New Roman" pitchFamily="18" charset="0"/>
              </a:rPr>
              <a:t>Турченяк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 Ольга Ярославівна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0588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9"/>
          <p:cNvSpPr>
            <a:spLocks noChangeArrowheads="1" noChangeShapeType="1" noTextEdit="1"/>
          </p:cNvSpPr>
          <p:nvPr/>
        </p:nvSpPr>
        <p:spPr bwMode="auto">
          <a:xfrm>
            <a:off x="479634" y="260648"/>
            <a:ext cx="3485009" cy="22322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56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err="1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Співпраця</a:t>
            </a:r>
            <a:r>
              <a:rPr lang="ru-RU" sz="3600" b="1" kern="10" dirty="0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kern="10" dirty="0" err="1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b="1" kern="10" dirty="0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kern="10" dirty="0" err="1">
                <a:ln w="1587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8200"/>
                    </a:gs>
                    <a:gs pos="10001">
                      <a:srgbClr val="FF0000"/>
                    </a:gs>
                    <a:gs pos="35001">
                      <a:srgbClr val="BA0066"/>
                    </a:gs>
                    <a:gs pos="70000">
                      <a:srgbClr val="66008F"/>
                    </a:gs>
                    <a:gs pos="100000">
                      <a:srgbClr val="000082"/>
                    </a:gs>
                  </a:gsLst>
                  <a:lin ang="5400000" scaled="1"/>
                </a:gradFill>
                <a:latin typeface="Times New Roman" pitchFamily="18" charset="0"/>
                <a:cs typeface="Times New Roman" pitchFamily="18" charset="0"/>
              </a:rPr>
              <a:t>адміністрацією</a:t>
            </a:r>
            <a:endParaRPr lang="ru-RU" sz="3600" b="1" kern="10" dirty="0">
              <a:ln w="1587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FF8200"/>
                  </a:gs>
                  <a:gs pos="10001">
                    <a:srgbClr val="FF0000"/>
                  </a:gs>
                  <a:gs pos="35001">
                    <a:srgbClr val="BA0066"/>
                  </a:gs>
                  <a:gs pos="70000">
                    <a:srgbClr val="66008F"/>
                  </a:gs>
                  <a:gs pos="100000">
                    <a:srgbClr val="000082"/>
                  </a:gs>
                </a:gsLst>
                <a:lin ang="5400000" scaled="1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DC170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84089" y="260649"/>
            <a:ext cx="4214843" cy="25254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glow rad="139700">
              <a:srgbClr val="008AB9">
                <a:satMod val="175000"/>
                <a:alpha val="40000"/>
              </a:srgbClr>
            </a:glow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Right"/>
            <a:lightRig rig="threePt" dir="t"/>
          </a:scene3d>
          <a:sp3d>
            <a:bevelT prst="relaxedInset"/>
          </a:sp3d>
        </p:spPr>
      </p:pic>
      <p:pic>
        <p:nvPicPr>
          <p:cNvPr id="7" name="Picture 7" descr="Б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793" y="2928937"/>
            <a:ext cx="41275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511" y="3357563"/>
            <a:ext cx="3900488" cy="292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083014" y="2714623"/>
            <a:ext cx="3040832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Директор школи-інтернату</a:t>
            </a:r>
          </a:p>
          <a:p>
            <a:pPr algn="ctr"/>
            <a:r>
              <a:rPr lang="uk-UA" b="1" dirty="0">
                <a:latin typeface="Times New Roman" pitchFamily="18" charset="0"/>
                <a:cs typeface="Times New Roman" pitchFamily="18" charset="0"/>
              </a:rPr>
              <a:t>Ковальчук О.А.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3860" y="5786456"/>
            <a:ext cx="2976776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Заступник директора</a:t>
            </a:r>
          </a:p>
          <a:p>
            <a:pPr algn="ctr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з навчально-виховної роботи </a:t>
            </a:r>
          </a:p>
          <a:p>
            <a:pPr algn="ctr"/>
            <a:r>
              <a:rPr lang="uk-UA" sz="1600" b="1" dirty="0" err="1">
                <a:latin typeface="Times New Roman" pitchFamily="18" charset="0"/>
                <a:cs typeface="Times New Roman" pitchFamily="18" charset="0"/>
              </a:rPr>
              <a:t>Петрас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І.М.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40139" y="5857895"/>
            <a:ext cx="314629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Заступник директора</a:t>
            </a:r>
          </a:p>
          <a:p>
            <a:pPr algn="ctr"/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з виховної роботи</a:t>
            </a:r>
          </a:p>
          <a:p>
            <a:pPr algn="ctr"/>
            <a:r>
              <a:rPr lang="uk-UA" sz="1600" b="1" dirty="0" err="1">
                <a:latin typeface="Times New Roman" pitchFamily="18" charset="0"/>
                <a:cs typeface="Times New Roman" pitchFamily="18" charset="0"/>
              </a:rPr>
              <a:t>Сов’як</a:t>
            </a:r>
            <a:r>
              <a:rPr lang="uk-UA" sz="1600" b="1" dirty="0">
                <a:latin typeface="Times New Roman" pitchFamily="18" charset="0"/>
                <a:cs typeface="Times New Roman" pitchFamily="18" charset="0"/>
              </a:rPr>
              <a:t> О.В.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4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G:\семінар директорів\портфоліо школи\фото\SDC157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9346" y="2571845"/>
            <a:ext cx="4992555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793114" y="262062"/>
            <a:ext cx="5925020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Чортківська</a:t>
            </a:r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загальноосвітня</a:t>
            </a:r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школа-інтернат</a:t>
            </a:r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  <a:p>
            <a:pPr algn="ctr"/>
            <a:r>
              <a:rPr lang="ru-RU" sz="4000" b="1" dirty="0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І-ІІІ </a:t>
            </a:r>
            <a:r>
              <a:rPr lang="ru-RU" sz="4000" b="1" dirty="0" err="1">
                <a:ln w="1905"/>
                <a:solidFill>
                  <a:srgbClr val="00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ступенів</a:t>
            </a:r>
            <a:endParaRPr lang="ru-RU" sz="4000" b="1" dirty="0">
              <a:ln w="1905"/>
              <a:solidFill>
                <a:srgbClr val="0033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0880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Изображение 0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17977" y="2118973"/>
            <a:ext cx="3899927" cy="2924944"/>
          </a:xfrm>
          <a:prstGeom prst="rect">
            <a:avLst/>
          </a:prstGeom>
        </p:spPr>
      </p:pic>
      <p:pic>
        <p:nvPicPr>
          <p:cNvPr id="3" name="Рисунок 2" descr="Изображение 0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0567" y="3581445"/>
            <a:ext cx="3816424" cy="2862319"/>
          </a:xfrm>
          <a:prstGeom prst="rect">
            <a:avLst/>
          </a:prstGeom>
        </p:spPr>
      </p:pic>
      <p:sp>
        <p:nvSpPr>
          <p:cNvPr id="4" name="Місце для вмісту 1"/>
          <p:cNvSpPr>
            <a:spLocks noGrp="1"/>
          </p:cNvSpPr>
          <p:nvPr>
            <p:ph idx="1"/>
          </p:nvPr>
        </p:nvSpPr>
        <p:spPr>
          <a:xfrm>
            <a:off x="-193344" y="631997"/>
            <a:ext cx="8147248" cy="9361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3600" b="1" dirty="0"/>
              <a:t>Профорієнтаційна робота</a:t>
            </a:r>
          </a:p>
        </p:txBody>
      </p:sp>
    </p:spTree>
    <p:extLst>
      <p:ext uri="{BB962C8B-B14F-4D97-AF65-F5344CB8AC3E}">
        <p14:creationId xmlns:p14="http://schemas.microsoft.com/office/powerpoint/2010/main" val="416317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 descr="Изображение 0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226187"/>
            <a:ext cx="3586763" cy="2664296"/>
          </a:xfrm>
        </p:spPr>
      </p:pic>
      <p:pic>
        <p:nvPicPr>
          <p:cNvPr id="3" name="Рисунок 2" descr="Изображение 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2508" y="1844824"/>
            <a:ext cx="5031492" cy="4091317"/>
          </a:xfrm>
          <a:prstGeom prst="rect">
            <a:avLst/>
          </a:prstGeom>
        </p:spPr>
      </p:pic>
      <p:pic>
        <p:nvPicPr>
          <p:cNvPr id="4" name="Рисунок 3" descr="Изображение 04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205072"/>
            <a:ext cx="3995935" cy="25476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1521" y="265267"/>
            <a:ext cx="8693918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3600" b="1" dirty="0">
                <a:latin typeface="Times New Roman" pitchFamily="18" charset="0"/>
                <a:cs typeface="Times New Roman" pitchFamily="18" charset="0"/>
              </a:rPr>
              <a:t>Робота з дітьми з особливими потребами</a:t>
            </a:r>
          </a:p>
        </p:txBody>
      </p:sp>
    </p:spTree>
    <p:extLst>
      <p:ext uri="{BB962C8B-B14F-4D97-AF65-F5344CB8AC3E}">
        <p14:creationId xmlns:p14="http://schemas.microsoft.com/office/powerpoint/2010/main" val="332027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1"/>
          <p:cNvSpPr>
            <a:spLocks noGrp="1"/>
          </p:cNvSpPr>
          <p:nvPr>
            <p:ph idx="1"/>
          </p:nvPr>
        </p:nvSpPr>
        <p:spPr>
          <a:xfrm>
            <a:off x="0" y="213597"/>
            <a:ext cx="7859216" cy="122413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Ми за здоровий спосіб життя</a:t>
            </a:r>
          </a:p>
        </p:txBody>
      </p:sp>
      <p:pic>
        <p:nvPicPr>
          <p:cNvPr id="3" name="Picture 2" descr="C:\Users\Администратор\Desktop\100NIKON\DSCN08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2533842"/>
            <a:ext cx="4267200" cy="3455012"/>
          </a:xfrm>
          <a:prstGeom prst="rect">
            <a:avLst/>
          </a:prstGeom>
          <a:noFill/>
        </p:spPr>
      </p:pic>
      <p:pic>
        <p:nvPicPr>
          <p:cNvPr id="4" name="Рисунок 3" descr="IMG_37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8" y="1556792"/>
            <a:ext cx="4859882" cy="3206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571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223543" y="727479"/>
            <a:ext cx="568801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uk-UA" sz="3600" b="1" dirty="0"/>
              <a:t>Обдаровані діти</a:t>
            </a:r>
            <a:endParaRPr lang="ru-RU" sz="3600" b="1" dirty="0"/>
          </a:p>
        </p:txBody>
      </p:sp>
      <p:sp>
        <p:nvSpPr>
          <p:cNvPr id="3" name="Прямоугольник 6"/>
          <p:cNvSpPr>
            <a:spLocks noChangeArrowheads="1"/>
          </p:cNvSpPr>
          <p:nvPr/>
        </p:nvSpPr>
        <p:spPr bwMode="auto">
          <a:xfrm>
            <a:off x="3716883" y="4018912"/>
            <a:ext cx="4572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>
                <a:solidFill>
                  <a:srgbClr val="C00000"/>
                </a:solidFill>
                <a:latin typeface="Arial" charset="0"/>
              </a:rPr>
              <a:t>Шмиголь</a:t>
            </a:r>
            <a:r>
              <a:rPr lang="ru-RU" b="1" dirty="0">
                <a:solidFill>
                  <a:srgbClr val="C00000"/>
                </a:solidFill>
                <a:latin typeface="Arial" charset="0"/>
              </a:rPr>
              <a:t> Остап 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–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учень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6-Б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класу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.. 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Переможець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спортивних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турнірів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з карате.</a:t>
            </a:r>
          </a:p>
        </p:txBody>
      </p:sp>
      <p:pic>
        <p:nvPicPr>
          <p:cNvPr id="4" name="Picture 5" descr="C:\Documents and Settings\1\Рабочий стол\шмиголь\Без_імені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413" y="3658673"/>
            <a:ext cx="2143140" cy="303064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" name="Picture 4" descr="SDC14271"/>
          <p:cNvPicPr>
            <a:picLocks noChangeAspect="1" noChangeArrowheads="1"/>
          </p:cNvPicPr>
          <p:nvPr/>
        </p:nvPicPr>
        <p:blipFill>
          <a:blip r:embed="rId3" cstate="print"/>
          <a:srcRect l="14982" t="16523" r="41470"/>
          <a:stretch>
            <a:fillRect/>
          </a:stretch>
        </p:blipFill>
        <p:spPr bwMode="auto">
          <a:xfrm>
            <a:off x="333276" y="706345"/>
            <a:ext cx="1928827" cy="27829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781548" y="1498432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err="1">
                <a:solidFill>
                  <a:srgbClr val="C00000"/>
                </a:solidFill>
                <a:latin typeface="Arial" charset="0"/>
              </a:rPr>
              <a:t>Нагірняк</a:t>
            </a:r>
            <a:r>
              <a:rPr lang="ru-RU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b="1" dirty="0" err="1">
                <a:solidFill>
                  <a:srgbClr val="C00000"/>
                </a:solidFill>
                <a:latin typeface="Arial" charset="0"/>
              </a:rPr>
              <a:t>Роксолана</a:t>
            </a:r>
            <a:r>
              <a:rPr lang="ru-RU" b="1" dirty="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–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учениця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7-А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класу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. Бере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активну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участь у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всіх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виховних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заходах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школи,відвідує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музичну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школу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захоплюється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грою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на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фортепіано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. Є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переможцем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Конкурсу </a:t>
            </a:r>
            <a:r>
              <a:rPr lang="ru-RU" dirty="0" err="1">
                <a:solidFill>
                  <a:prstClr val="black"/>
                </a:solidFill>
                <a:latin typeface="Arial" charset="0"/>
              </a:rPr>
              <a:t>читців</a:t>
            </a:r>
            <a:r>
              <a:rPr lang="ru-RU" dirty="0">
                <a:solidFill>
                  <a:prstClr val="black"/>
                </a:solidFill>
                <a:latin typeface="Arial" charset="0"/>
              </a:rPr>
              <a:t> .</a:t>
            </a:r>
          </a:p>
        </p:txBody>
      </p:sp>
    </p:spTree>
    <p:extLst>
      <p:ext uri="{BB962C8B-B14F-4D97-AF65-F5344CB8AC3E}">
        <p14:creationId xmlns:p14="http://schemas.microsoft.com/office/powerpoint/2010/main" val="2383404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8180" y="443269"/>
            <a:ext cx="606884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Робота з обдарованими</a:t>
            </a:r>
            <a:endParaRPr lang="uk-UA" sz="4400" dirty="0"/>
          </a:p>
        </p:txBody>
      </p:sp>
      <p:pic>
        <p:nvPicPr>
          <p:cNvPr id="4" name="Содержимое 8" descr="DSC054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9040" y="1343602"/>
            <a:ext cx="5354960" cy="4032448"/>
          </a:xfrm>
          <a:prstGeom prst="rect">
            <a:avLst/>
          </a:prstGeom>
        </p:spPr>
      </p:pic>
      <p:pic>
        <p:nvPicPr>
          <p:cNvPr id="3" name="Picture 2" descr="C:\Users\Администратор\Desktop\100NIKON\DSCN074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57492"/>
            <a:ext cx="5212080" cy="41005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5399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истратор\Desktop\100NIKON\DSCN08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8517" y="1796342"/>
            <a:ext cx="4680520" cy="4869160"/>
          </a:xfrm>
          <a:prstGeom prst="rect">
            <a:avLst/>
          </a:prstGeom>
          <a:noFill/>
        </p:spPr>
      </p:pic>
      <p:pic>
        <p:nvPicPr>
          <p:cNvPr id="3" name="Picture 4" descr="C:\Users\Администратор\Desktop\100NIKON\DSCN088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851" y="2680195"/>
            <a:ext cx="4038600" cy="3888432"/>
          </a:xfrm>
          <a:prstGeom prst="rect">
            <a:avLst/>
          </a:prstGeom>
          <a:noFill/>
        </p:spPr>
      </p:pic>
      <p:pic>
        <p:nvPicPr>
          <p:cNvPr id="4" name="Picture 5" descr="C:\Users\Администратор\Desktop\100NIKON\DSCN08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9022" y="212166"/>
            <a:ext cx="4408492" cy="31683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61603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61640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Корекційно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розвивальні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заняття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Users\Администратор\Desktop\ольга степанівна\фото\308_0811\IMG_37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7639"/>
            <a:ext cx="3859088" cy="2448272"/>
          </a:xfrm>
          <a:prstGeom prst="rect">
            <a:avLst/>
          </a:prstGeom>
          <a:noFill/>
        </p:spPr>
      </p:pic>
      <p:pic>
        <p:nvPicPr>
          <p:cNvPr id="4" name="Picture 3" descr="C:\Users\Администратор\Desktop\ольга степанівна\фото\308_0811\IMG_37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4399" y="1647311"/>
            <a:ext cx="5153376" cy="3620725"/>
          </a:xfrm>
          <a:prstGeom prst="rect">
            <a:avLst/>
          </a:prstGeom>
          <a:noFill/>
        </p:spPr>
      </p:pic>
      <p:pic>
        <p:nvPicPr>
          <p:cNvPr id="5" name="Picture 2" descr="C:\Users\Адмін\Desktop\DSCN07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71" y="4178660"/>
            <a:ext cx="3105472" cy="2178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899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34</TotalTime>
  <Words>197</Words>
  <Application>Microsoft Office PowerPoint</Application>
  <PresentationFormat>Экран (4:3)</PresentationFormat>
  <Paragraphs>53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9" baseType="lpstr">
      <vt:lpstr>Arial</vt:lpstr>
      <vt:lpstr>Monotype Corsiva</vt:lpstr>
      <vt:lpstr>Times New Roman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Корекційно –розвивальні заняття</vt:lpstr>
      <vt:lpstr>Рада профілактики правопорушень</vt:lpstr>
      <vt:lpstr>Презентация PowerPoint</vt:lpstr>
      <vt:lpstr>Співпраця школи по правовому вихованню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Районні психолого – педагогічні семінари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рпвіарвап</dc:title>
  <dc:creator>Andriy</dc:creator>
  <cp:lastModifiedBy>Andriy</cp:lastModifiedBy>
  <cp:revision>8</cp:revision>
  <dcterms:created xsi:type="dcterms:W3CDTF">2015-02-14T15:37:28Z</dcterms:created>
  <dcterms:modified xsi:type="dcterms:W3CDTF">2015-02-14T17:17:01Z</dcterms:modified>
</cp:coreProperties>
</file>