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diagrams/colors2.xml" ContentType="application/vnd.openxmlformats-officedocument.drawingml.diagramColor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notesMasterIdLst>
    <p:notesMasterId r:id="rId21"/>
  </p:notesMasterIdLst>
  <p:sldIdLst>
    <p:sldId id="258" r:id="rId2"/>
    <p:sldId id="294" r:id="rId3"/>
    <p:sldId id="290" r:id="rId4"/>
    <p:sldId id="304" r:id="rId5"/>
    <p:sldId id="306" r:id="rId6"/>
    <p:sldId id="303" r:id="rId7"/>
    <p:sldId id="287" r:id="rId8"/>
    <p:sldId id="271" r:id="rId9"/>
    <p:sldId id="273" r:id="rId10"/>
    <p:sldId id="274" r:id="rId11"/>
    <p:sldId id="275" r:id="rId12"/>
    <p:sldId id="276" r:id="rId13"/>
    <p:sldId id="277" r:id="rId14"/>
    <p:sldId id="278" r:id="rId15"/>
    <p:sldId id="279" r:id="rId16"/>
    <p:sldId id="281" r:id="rId17"/>
    <p:sldId id="307" r:id="rId18"/>
    <p:sldId id="286" r:id="rId19"/>
    <p:sldId id="285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32" autoAdjust="0"/>
    <p:restoredTop sz="97921" autoAdjust="0"/>
  </p:normalViewPr>
  <p:slideViewPr>
    <p:cSldViewPr>
      <p:cViewPr varScale="1">
        <p:scale>
          <a:sx n="70" d="100"/>
          <a:sy n="70" d="100"/>
        </p:scale>
        <p:origin x="-16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D23A1AD-DBC7-4CD8-943F-0D63B228D7D0}" type="doc">
      <dgm:prSet loTypeId="urn:microsoft.com/office/officeart/2005/8/layout/arrow5" loCatId="relationship" qsTypeId="urn:microsoft.com/office/officeart/2005/8/quickstyle/3d1" qsCatId="3D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77D28429-1264-45D3-B01D-E63DFE9C16C2}">
      <dgm:prSet phldrT="[Текст]" custT="1"/>
      <dgm:spPr/>
      <dgm:t>
        <a:bodyPr/>
        <a:lstStyle/>
        <a:p>
          <a:r>
            <a:rPr lang="ru-RU" sz="1400" i="1" dirty="0" smtClean="0">
              <a:latin typeface="Arial" pitchFamily="34" charset="0"/>
              <a:cs typeface="Arial" pitchFamily="34" charset="0"/>
            </a:rPr>
            <a:t>Создания благоприятных  условий развития дошкольников,  открывающих возможности позитивной социализации ребёнка , его всестороннего личностного развития ,  </a:t>
          </a:r>
          <a:r>
            <a:rPr lang="ru-RU" sz="1400" b="1" i="1" dirty="0" smtClean="0">
              <a:latin typeface="Arial" pitchFamily="34" charset="0"/>
              <a:cs typeface="Arial" pitchFamily="34" charset="0"/>
            </a:rPr>
            <a:t>инициативы и творческих способностей, поддержка самостоятельности </a:t>
          </a:r>
          <a:r>
            <a:rPr lang="ru-RU" sz="1400" i="1" dirty="0" smtClean="0">
              <a:latin typeface="Arial" pitchFamily="34" charset="0"/>
              <a:cs typeface="Arial" pitchFamily="34" charset="0"/>
            </a:rPr>
            <a:t>на основе сотрудничества со взрослыми и сверстниками. </a:t>
          </a:r>
          <a:endParaRPr lang="ru-RU" sz="1400" dirty="0">
            <a:latin typeface="Arial" pitchFamily="34" charset="0"/>
            <a:cs typeface="Arial" pitchFamily="34" charset="0"/>
          </a:endParaRPr>
        </a:p>
      </dgm:t>
    </dgm:pt>
    <dgm:pt modelId="{136F77E1-DAA3-4975-A98F-27C6D939A74A}" type="parTrans" cxnId="{1E572FDB-1662-4CB8-85B9-57143EDD807A}">
      <dgm:prSet/>
      <dgm:spPr/>
      <dgm:t>
        <a:bodyPr/>
        <a:lstStyle/>
        <a:p>
          <a:endParaRPr lang="ru-RU"/>
        </a:p>
      </dgm:t>
    </dgm:pt>
    <dgm:pt modelId="{B066EF35-0F55-44FE-AA95-2A2D1A686CA5}" type="sibTrans" cxnId="{1E572FDB-1662-4CB8-85B9-57143EDD807A}">
      <dgm:prSet/>
      <dgm:spPr/>
      <dgm:t>
        <a:bodyPr/>
        <a:lstStyle/>
        <a:p>
          <a:endParaRPr lang="ru-RU"/>
        </a:p>
      </dgm:t>
    </dgm:pt>
    <dgm:pt modelId="{E054CCFE-008B-4BD7-81A7-1CF3CC5CC284}">
      <dgm:prSet phldrT="[Текст]"/>
      <dgm:spPr/>
      <dgm:t>
        <a:bodyPr/>
        <a:lstStyle/>
        <a:p>
          <a:r>
            <a:rPr lang="ru-RU" dirty="0" smtClean="0">
              <a:latin typeface="Arial" pitchFamily="34" charset="0"/>
              <a:cs typeface="Arial" pitchFamily="34" charset="0"/>
            </a:rPr>
            <a:t>Создание развивающей образовательной среды , которая представляет собой систему условий социализации и развития детей , включая пространственно-временные , социальные и </a:t>
          </a:r>
          <a:r>
            <a:rPr lang="ru-RU" dirty="0" err="1" smtClean="0">
              <a:latin typeface="Arial" pitchFamily="34" charset="0"/>
              <a:cs typeface="Arial" pitchFamily="34" charset="0"/>
            </a:rPr>
            <a:t>деятельностные</a:t>
          </a:r>
          <a:r>
            <a:rPr lang="ru-RU" dirty="0" smtClean="0">
              <a:latin typeface="Arial" pitchFamily="34" charset="0"/>
              <a:cs typeface="Arial" pitchFamily="34" charset="0"/>
            </a:rPr>
            <a:t> условия ( сотрудничество , формы общения , доступность , разнообразие видов деятельности и др.)</a:t>
          </a:r>
          <a:endParaRPr lang="ru-RU" dirty="0">
            <a:latin typeface="Arial" pitchFamily="34" charset="0"/>
            <a:cs typeface="Arial" pitchFamily="34" charset="0"/>
          </a:endParaRPr>
        </a:p>
      </dgm:t>
    </dgm:pt>
    <dgm:pt modelId="{54E4BE4C-C17C-4992-8C24-55B38977799A}" type="parTrans" cxnId="{567BB410-1C7B-4DFE-8F78-FED6C2FCEA4F}">
      <dgm:prSet/>
      <dgm:spPr/>
      <dgm:t>
        <a:bodyPr/>
        <a:lstStyle/>
        <a:p>
          <a:endParaRPr lang="ru-RU"/>
        </a:p>
      </dgm:t>
    </dgm:pt>
    <dgm:pt modelId="{DFB3C7E2-9399-4D2B-B516-544F8643A32C}" type="sibTrans" cxnId="{567BB410-1C7B-4DFE-8F78-FED6C2FCEA4F}">
      <dgm:prSet/>
      <dgm:spPr/>
      <dgm:t>
        <a:bodyPr/>
        <a:lstStyle/>
        <a:p>
          <a:endParaRPr lang="ru-RU"/>
        </a:p>
      </dgm:t>
    </dgm:pt>
    <dgm:pt modelId="{0C16FDD3-FCA4-45F8-8780-48B49D45CDC1}" type="pres">
      <dgm:prSet presAssocID="{3D23A1AD-DBC7-4CD8-943F-0D63B228D7D0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79CAEEB-1A28-44C1-B3B4-400406ADA8C3}" type="pres">
      <dgm:prSet presAssocID="{77D28429-1264-45D3-B01D-E63DFE9C16C2}" presName="arrow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33CA4FC-67E0-47FD-B969-BE1152FE2CD4}" type="pres">
      <dgm:prSet presAssocID="{E054CCFE-008B-4BD7-81A7-1CF3CC5CC284}" presName="arrow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59F9132-2B2D-444A-ABA7-FF98454D6868}" type="presOf" srcId="{E054CCFE-008B-4BD7-81A7-1CF3CC5CC284}" destId="{033CA4FC-67E0-47FD-B969-BE1152FE2CD4}" srcOrd="0" destOrd="0" presId="urn:microsoft.com/office/officeart/2005/8/layout/arrow5"/>
    <dgm:cxn modelId="{1E572FDB-1662-4CB8-85B9-57143EDD807A}" srcId="{3D23A1AD-DBC7-4CD8-943F-0D63B228D7D0}" destId="{77D28429-1264-45D3-B01D-E63DFE9C16C2}" srcOrd="0" destOrd="0" parTransId="{136F77E1-DAA3-4975-A98F-27C6D939A74A}" sibTransId="{B066EF35-0F55-44FE-AA95-2A2D1A686CA5}"/>
    <dgm:cxn modelId="{03E9D7C0-A12D-4700-9896-49AA055347E2}" type="presOf" srcId="{77D28429-1264-45D3-B01D-E63DFE9C16C2}" destId="{579CAEEB-1A28-44C1-B3B4-400406ADA8C3}" srcOrd="0" destOrd="0" presId="urn:microsoft.com/office/officeart/2005/8/layout/arrow5"/>
    <dgm:cxn modelId="{567BB410-1C7B-4DFE-8F78-FED6C2FCEA4F}" srcId="{3D23A1AD-DBC7-4CD8-943F-0D63B228D7D0}" destId="{E054CCFE-008B-4BD7-81A7-1CF3CC5CC284}" srcOrd="1" destOrd="0" parTransId="{54E4BE4C-C17C-4992-8C24-55B38977799A}" sibTransId="{DFB3C7E2-9399-4D2B-B516-544F8643A32C}"/>
    <dgm:cxn modelId="{1DB735A0-6E11-4DE4-A974-EE518F3CA5E1}" type="presOf" srcId="{3D23A1AD-DBC7-4CD8-943F-0D63B228D7D0}" destId="{0C16FDD3-FCA4-45F8-8780-48B49D45CDC1}" srcOrd="0" destOrd="0" presId="urn:microsoft.com/office/officeart/2005/8/layout/arrow5"/>
    <dgm:cxn modelId="{8BA68B2A-16CB-4167-8A34-1E76F0AA36C1}" type="presParOf" srcId="{0C16FDD3-FCA4-45F8-8780-48B49D45CDC1}" destId="{579CAEEB-1A28-44C1-B3B4-400406ADA8C3}" srcOrd="0" destOrd="0" presId="urn:microsoft.com/office/officeart/2005/8/layout/arrow5"/>
    <dgm:cxn modelId="{FF887CD9-7EA5-4602-A7A2-A4E499114B79}" type="presParOf" srcId="{0C16FDD3-FCA4-45F8-8780-48B49D45CDC1}" destId="{033CA4FC-67E0-47FD-B969-BE1152FE2CD4}" srcOrd="1" destOrd="0" presId="urn:microsoft.com/office/officeart/2005/8/layout/arrow5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ED2C247-984E-48DA-A2E0-1D9FDADC7E27}" type="doc">
      <dgm:prSet loTypeId="urn:microsoft.com/office/officeart/2005/8/layout/cycle2" loCatId="cycle" qsTypeId="urn:microsoft.com/office/officeart/2005/8/quickstyle/simple5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27D7C188-BA39-47BB-A1C4-8A9DD82E5085}">
      <dgm:prSet phldrT="[Текст]" custT="1"/>
      <dgm:spPr/>
      <dgm:t>
        <a:bodyPr/>
        <a:lstStyle/>
        <a:p>
          <a:r>
            <a:rPr lang="ru-RU" sz="28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Виды театров</a:t>
          </a:r>
          <a:endParaRPr lang="ru-RU" sz="2800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gm:t>
    </dgm:pt>
    <dgm:pt modelId="{CC006263-C7D1-4768-B634-E378ABF26D47}" type="parTrans" cxnId="{AAEEB439-E198-46CA-A077-677B1252D793}">
      <dgm:prSet/>
      <dgm:spPr/>
      <dgm:t>
        <a:bodyPr/>
        <a:lstStyle/>
        <a:p>
          <a:endParaRPr lang="ru-RU"/>
        </a:p>
      </dgm:t>
    </dgm:pt>
    <dgm:pt modelId="{F76368F9-2F7E-4B3E-877C-266D2AEE74F5}" type="sibTrans" cxnId="{AAEEB439-E198-46CA-A077-677B1252D793}">
      <dgm:prSet/>
      <dgm:spPr/>
      <dgm:t>
        <a:bodyPr/>
        <a:lstStyle/>
        <a:p>
          <a:endParaRPr lang="ru-RU"/>
        </a:p>
      </dgm:t>
    </dgm:pt>
    <dgm:pt modelId="{C5F00277-322C-431E-B32B-92D75B7E2563}">
      <dgm:prSet phldrT="[Текст]" custT="1"/>
      <dgm:spPr/>
      <dgm:t>
        <a:bodyPr/>
        <a:lstStyle/>
        <a:p>
          <a:r>
            <a:rPr lang="ru-RU" sz="1600" b="1" i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Настольный театр игрушек</a:t>
          </a:r>
          <a:endParaRPr lang="ru-RU" sz="1600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gm:t>
    </dgm:pt>
    <dgm:pt modelId="{2AD164D0-6839-4FC9-AA48-3C12AD15CC3A}" type="parTrans" cxnId="{89B01CA5-6303-46B4-A1A2-5024AF828EF4}">
      <dgm:prSet/>
      <dgm:spPr/>
      <dgm:t>
        <a:bodyPr/>
        <a:lstStyle/>
        <a:p>
          <a:endParaRPr lang="ru-RU"/>
        </a:p>
      </dgm:t>
    </dgm:pt>
    <dgm:pt modelId="{A34CA97E-E500-4C11-ADD3-01FB589E9E8B}" type="sibTrans" cxnId="{89B01CA5-6303-46B4-A1A2-5024AF828EF4}">
      <dgm:prSet/>
      <dgm:spPr/>
      <dgm:t>
        <a:bodyPr/>
        <a:lstStyle/>
        <a:p>
          <a:endParaRPr lang="ru-RU"/>
        </a:p>
      </dgm:t>
    </dgm:pt>
    <dgm:pt modelId="{C47A7579-F0AC-4605-AB83-1FAF4A35407E}">
      <dgm:prSet phldrT="[Текст]" custT="1"/>
      <dgm:spPr/>
      <dgm:t>
        <a:bodyPr/>
        <a:lstStyle/>
        <a:p>
          <a:r>
            <a:rPr lang="ru-RU" sz="1600" b="1" i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Настольный театр картинок</a:t>
          </a:r>
          <a:endParaRPr lang="ru-RU" sz="1600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gm:t>
    </dgm:pt>
    <dgm:pt modelId="{193D0B48-14B7-476D-9213-7D816FDD2E5C}" type="parTrans" cxnId="{906A132C-5FD7-47D4-A055-6CE1ADD3119F}">
      <dgm:prSet/>
      <dgm:spPr/>
      <dgm:t>
        <a:bodyPr/>
        <a:lstStyle/>
        <a:p>
          <a:endParaRPr lang="ru-RU"/>
        </a:p>
      </dgm:t>
    </dgm:pt>
    <dgm:pt modelId="{D394B38A-0644-4359-B73B-4A55D84A9FE1}" type="sibTrans" cxnId="{906A132C-5FD7-47D4-A055-6CE1ADD3119F}">
      <dgm:prSet/>
      <dgm:spPr/>
      <dgm:t>
        <a:bodyPr/>
        <a:lstStyle/>
        <a:p>
          <a:endParaRPr lang="ru-RU"/>
        </a:p>
      </dgm:t>
    </dgm:pt>
    <dgm:pt modelId="{03483948-369A-4B19-B294-8284328D689A}">
      <dgm:prSet phldrT="[Текст]"/>
      <dgm:spPr/>
      <dgm:t>
        <a:bodyPr/>
        <a:lstStyle/>
        <a:p>
          <a:r>
            <a:rPr lang="ru-RU" b="1" i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Фланелеграф. </a:t>
          </a:r>
          <a:endParaRPr lang="ru-RU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gm:t>
    </dgm:pt>
    <dgm:pt modelId="{D9F2B45C-797C-4D4B-90FB-A7350DD6EFD9}" type="parTrans" cxnId="{19A1F6A5-CEFF-4D16-BD45-74688E1AE3E8}">
      <dgm:prSet/>
      <dgm:spPr/>
      <dgm:t>
        <a:bodyPr/>
        <a:lstStyle/>
        <a:p>
          <a:endParaRPr lang="ru-RU"/>
        </a:p>
      </dgm:t>
    </dgm:pt>
    <dgm:pt modelId="{954F6A17-11E8-4468-8A38-104CC1197D3E}" type="sibTrans" cxnId="{19A1F6A5-CEFF-4D16-BD45-74688E1AE3E8}">
      <dgm:prSet/>
      <dgm:spPr/>
      <dgm:t>
        <a:bodyPr/>
        <a:lstStyle/>
        <a:p>
          <a:endParaRPr lang="ru-RU"/>
        </a:p>
      </dgm:t>
    </dgm:pt>
    <dgm:pt modelId="{92968BB4-75AE-4DEF-B8FA-8CC1410F77DF}">
      <dgm:prSet phldrT="[Текст]"/>
      <dgm:spPr/>
      <dgm:t>
        <a:bodyPr/>
        <a:lstStyle/>
        <a:p>
          <a:r>
            <a:rPr lang="ru-RU" b="1" i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Теневой театр. </a:t>
          </a:r>
          <a:endParaRPr lang="ru-RU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gm:t>
    </dgm:pt>
    <dgm:pt modelId="{0BAEDA2C-8C5A-4102-AEBA-DC24F0B4FA3C}" type="parTrans" cxnId="{5874AC52-81FB-44BC-999F-48AB6480E030}">
      <dgm:prSet/>
      <dgm:spPr/>
      <dgm:t>
        <a:bodyPr/>
        <a:lstStyle/>
        <a:p>
          <a:endParaRPr lang="ru-RU"/>
        </a:p>
      </dgm:t>
    </dgm:pt>
    <dgm:pt modelId="{836FE320-5A8B-4264-8EEF-3BB8FB36A8CD}" type="sibTrans" cxnId="{5874AC52-81FB-44BC-999F-48AB6480E030}">
      <dgm:prSet/>
      <dgm:spPr/>
      <dgm:t>
        <a:bodyPr/>
        <a:lstStyle/>
        <a:p>
          <a:endParaRPr lang="ru-RU"/>
        </a:p>
      </dgm:t>
    </dgm:pt>
    <dgm:pt modelId="{4DA79F11-273A-49DB-A6FC-0E99932F457A}">
      <dgm:prSet/>
      <dgm:spPr/>
      <dgm:t>
        <a:bodyPr/>
        <a:lstStyle/>
        <a:p>
          <a:r>
            <a:rPr lang="ru-RU" b="1" i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Бибабо</a:t>
          </a:r>
          <a:endParaRPr lang="ru-RU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gm:t>
    </dgm:pt>
    <dgm:pt modelId="{D03F19CF-56EE-41CF-9E8C-8154BB1EB122}" type="parTrans" cxnId="{E8DFD047-F2A8-4BC7-9E72-605C1D58E750}">
      <dgm:prSet/>
      <dgm:spPr/>
      <dgm:t>
        <a:bodyPr/>
        <a:lstStyle/>
        <a:p>
          <a:endParaRPr lang="ru-RU"/>
        </a:p>
      </dgm:t>
    </dgm:pt>
    <dgm:pt modelId="{5FF45515-8759-499F-9433-44B794119B24}" type="sibTrans" cxnId="{E8DFD047-F2A8-4BC7-9E72-605C1D58E750}">
      <dgm:prSet/>
      <dgm:spPr/>
      <dgm:t>
        <a:bodyPr/>
        <a:lstStyle/>
        <a:p>
          <a:endParaRPr lang="ru-RU"/>
        </a:p>
      </dgm:t>
    </dgm:pt>
    <dgm:pt modelId="{86E7C855-ECB2-4725-8BDB-29EB1B06F556}">
      <dgm:prSet/>
      <dgm:spPr/>
      <dgm:t>
        <a:bodyPr/>
        <a:lstStyle/>
        <a:p>
          <a:r>
            <a:rPr lang="ru-RU" b="1" i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Пальчиковый  и другие</a:t>
          </a:r>
          <a:endParaRPr lang="ru-RU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gm:t>
    </dgm:pt>
    <dgm:pt modelId="{50562267-F0C6-4198-9594-3C0579EACA71}" type="parTrans" cxnId="{07ABDB17-C7C4-4092-8132-214A06AA0BF5}">
      <dgm:prSet/>
      <dgm:spPr/>
      <dgm:t>
        <a:bodyPr/>
        <a:lstStyle/>
        <a:p>
          <a:endParaRPr lang="ru-RU"/>
        </a:p>
      </dgm:t>
    </dgm:pt>
    <dgm:pt modelId="{B2E10BB3-9BE5-448E-BBEF-CC5F57A0F866}" type="sibTrans" cxnId="{07ABDB17-C7C4-4092-8132-214A06AA0BF5}">
      <dgm:prSet/>
      <dgm:spPr/>
      <dgm:t>
        <a:bodyPr/>
        <a:lstStyle/>
        <a:p>
          <a:endParaRPr lang="ru-RU"/>
        </a:p>
      </dgm:t>
    </dgm:pt>
    <dgm:pt modelId="{3E0E4FFE-1B90-4717-9C4B-6C82E11BCB35}" type="pres">
      <dgm:prSet presAssocID="{3ED2C247-984E-48DA-A2E0-1D9FDADC7E27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775D1B6-56BD-4F85-B9DC-E20985EF026F}" type="pres">
      <dgm:prSet presAssocID="{27D7C188-BA39-47BB-A1C4-8A9DD82E5085}" presName="node" presStyleLbl="node1" presStyleIdx="0" presStyleCnt="7" custScaleX="15219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3E01CEE-FDE6-476C-9671-BB3E31CCC4DF}" type="pres">
      <dgm:prSet presAssocID="{F76368F9-2F7E-4B3E-877C-266D2AEE74F5}" presName="sibTrans" presStyleLbl="sibTrans2D1" presStyleIdx="0" presStyleCnt="7"/>
      <dgm:spPr/>
      <dgm:t>
        <a:bodyPr/>
        <a:lstStyle/>
        <a:p>
          <a:endParaRPr lang="ru-RU"/>
        </a:p>
      </dgm:t>
    </dgm:pt>
    <dgm:pt modelId="{D23BE4AB-9CFA-4071-9AC5-E3957D95E4C9}" type="pres">
      <dgm:prSet presAssocID="{F76368F9-2F7E-4B3E-877C-266D2AEE74F5}" presName="connectorText" presStyleLbl="sibTrans2D1" presStyleIdx="0" presStyleCnt="7"/>
      <dgm:spPr/>
      <dgm:t>
        <a:bodyPr/>
        <a:lstStyle/>
        <a:p>
          <a:endParaRPr lang="ru-RU"/>
        </a:p>
      </dgm:t>
    </dgm:pt>
    <dgm:pt modelId="{6ADB342A-D524-437D-8A6D-B1690784D4FD}" type="pres">
      <dgm:prSet presAssocID="{C5F00277-322C-431E-B32B-92D75B7E2563}" presName="node" presStyleLbl="node1" presStyleIdx="1" presStyleCnt="7" custScaleX="153668" custRadScaleRad="110682" custRadScaleInc="1673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A3B1D3B-F01C-4D0E-9019-0DFF7F006E21}" type="pres">
      <dgm:prSet presAssocID="{A34CA97E-E500-4C11-ADD3-01FB589E9E8B}" presName="sibTrans" presStyleLbl="sibTrans2D1" presStyleIdx="1" presStyleCnt="7"/>
      <dgm:spPr/>
      <dgm:t>
        <a:bodyPr/>
        <a:lstStyle/>
        <a:p>
          <a:endParaRPr lang="ru-RU"/>
        </a:p>
      </dgm:t>
    </dgm:pt>
    <dgm:pt modelId="{75C8C1DF-C9F7-4CEA-A2D8-E99B8D49930E}" type="pres">
      <dgm:prSet presAssocID="{A34CA97E-E500-4C11-ADD3-01FB589E9E8B}" presName="connectorText" presStyleLbl="sibTrans2D1" presStyleIdx="1" presStyleCnt="7"/>
      <dgm:spPr/>
      <dgm:t>
        <a:bodyPr/>
        <a:lstStyle/>
        <a:p>
          <a:endParaRPr lang="ru-RU"/>
        </a:p>
      </dgm:t>
    </dgm:pt>
    <dgm:pt modelId="{2F790EEA-0DBC-4AD1-AD91-84B705003CB2}" type="pres">
      <dgm:prSet presAssocID="{C47A7579-F0AC-4605-AB83-1FAF4A35407E}" presName="node" presStyleLbl="node1" presStyleIdx="2" presStyleCnt="7" custScaleX="140281" custRadScaleRad="105755" custRadScaleInc="-206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E133C7A-7B5D-4C4C-9763-5E72A16511EE}" type="pres">
      <dgm:prSet presAssocID="{D394B38A-0644-4359-B73B-4A55D84A9FE1}" presName="sibTrans" presStyleLbl="sibTrans2D1" presStyleIdx="2" presStyleCnt="7"/>
      <dgm:spPr/>
      <dgm:t>
        <a:bodyPr/>
        <a:lstStyle/>
        <a:p>
          <a:endParaRPr lang="ru-RU"/>
        </a:p>
      </dgm:t>
    </dgm:pt>
    <dgm:pt modelId="{E4B26D42-EC26-4873-81D3-79A3286D0AF6}" type="pres">
      <dgm:prSet presAssocID="{D394B38A-0644-4359-B73B-4A55D84A9FE1}" presName="connectorText" presStyleLbl="sibTrans2D1" presStyleIdx="2" presStyleCnt="7"/>
      <dgm:spPr/>
      <dgm:t>
        <a:bodyPr/>
        <a:lstStyle/>
        <a:p>
          <a:endParaRPr lang="ru-RU"/>
        </a:p>
      </dgm:t>
    </dgm:pt>
    <dgm:pt modelId="{1B3554C1-BF16-4B30-AF4B-FF829389D420}" type="pres">
      <dgm:prSet presAssocID="{03483948-369A-4B19-B294-8284328D689A}" presName="node" presStyleLbl="node1" presStyleIdx="3" presStyleCnt="7" custScaleX="143022" custRadScaleRad="104805" custRadScaleInc="-1240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BB562FD-EA91-405C-8822-D18B12C781B5}" type="pres">
      <dgm:prSet presAssocID="{954F6A17-11E8-4468-8A38-104CC1197D3E}" presName="sibTrans" presStyleLbl="sibTrans2D1" presStyleIdx="3" presStyleCnt="7"/>
      <dgm:spPr/>
      <dgm:t>
        <a:bodyPr/>
        <a:lstStyle/>
        <a:p>
          <a:endParaRPr lang="ru-RU"/>
        </a:p>
      </dgm:t>
    </dgm:pt>
    <dgm:pt modelId="{DACAB2EE-6A2E-4A2A-B3E1-BD3ADD4858EA}" type="pres">
      <dgm:prSet presAssocID="{954F6A17-11E8-4468-8A38-104CC1197D3E}" presName="connectorText" presStyleLbl="sibTrans2D1" presStyleIdx="3" presStyleCnt="7"/>
      <dgm:spPr/>
      <dgm:t>
        <a:bodyPr/>
        <a:lstStyle/>
        <a:p>
          <a:endParaRPr lang="ru-RU"/>
        </a:p>
      </dgm:t>
    </dgm:pt>
    <dgm:pt modelId="{AF51E327-62B2-43C0-BAE9-69399C745677}" type="pres">
      <dgm:prSet presAssocID="{92968BB4-75AE-4DEF-B8FA-8CC1410F77DF}" presName="node" presStyleLbl="node1" presStyleIdx="4" presStyleCnt="7" custScaleX="154876" custRadScaleRad="101581" custRadScaleInc="1385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6A43068-2592-4E97-8C58-48D00977F2CB}" type="pres">
      <dgm:prSet presAssocID="{836FE320-5A8B-4264-8EEF-3BB8FB36A8CD}" presName="sibTrans" presStyleLbl="sibTrans2D1" presStyleIdx="4" presStyleCnt="7"/>
      <dgm:spPr/>
      <dgm:t>
        <a:bodyPr/>
        <a:lstStyle/>
        <a:p>
          <a:endParaRPr lang="ru-RU"/>
        </a:p>
      </dgm:t>
    </dgm:pt>
    <dgm:pt modelId="{22A755B0-B42E-493F-90BB-432ECEAA0053}" type="pres">
      <dgm:prSet presAssocID="{836FE320-5A8B-4264-8EEF-3BB8FB36A8CD}" presName="connectorText" presStyleLbl="sibTrans2D1" presStyleIdx="4" presStyleCnt="7"/>
      <dgm:spPr/>
      <dgm:t>
        <a:bodyPr/>
        <a:lstStyle/>
        <a:p>
          <a:endParaRPr lang="ru-RU"/>
        </a:p>
      </dgm:t>
    </dgm:pt>
    <dgm:pt modelId="{B66FD1E1-66E9-4298-A0D1-2B5B68269454}" type="pres">
      <dgm:prSet presAssocID="{4DA79F11-273A-49DB-A6FC-0E99932F457A}" presName="node" presStyleLbl="node1" presStyleIdx="5" presStyleCnt="7" custScaleX="14126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B10E0E3-6E11-43F8-AFEA-6E7E41E5B047}" type="pres">
      <dgm:prSet presAssocID="{5FF45515-8759-499F-9433-44B794119B24}" presName="sibTrans" presStyleLbl="sibTrans2D1" presStyleIdx="5" presStyleCnt="7"/>
      <dgm:spPr/>
      <dgm:t>
        <a:bodyPr/>
        <a:lstStyle/>
        <a:p>
          <a:endParaRPr lang="ru-RU"/>
        </a:p>
      </dgm:t>
    </dgm:pt>
    <dgm:pt modelId="{5754F6E7-F4D7-4D52-8E67-CEDD9331CD24}" type="pres">
      <dgm:prSet presAssocID="{5FF45515-8759-499F-9433-44B794119B24}" presName="connectorText" presStyleLbl="sibTrans2D1" presStyleIdx="5" presStyleCnt="7"/>
      <dgm:spPr/>
      <dgm:t>
        <a:bodyPr/>
        <a:lstStyle/>
        <a:p>
          <a:endParaRPr lang="ru-RU"/>
        </a:p>
      </dgm:t>
    </dgm:pt>
    <dgm:pt modelId="{A810F2FD-8F0A-4659-9ABE-63F9ED421593}" type="pres">
      <dgm:prSet presAssocID="{86E7C855-ECB2-4725-8BDB-29EB1B06F556}" presName="node" presStyleLbl="node1" presStyleIdx="6" presStyleCnt="7" custScaleX="142797" custRadScaleRad="112023" custRadScaleInc="-1093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1537C29-4B6A-44AA-95F3-DE226527E9F7}" type="pres">
      <dgm:prSet presAssocID="{B2E10BB3-9BE5-448E-BBEF-CC5F57A0F866}" presName="sibTrans" presStyleLbl="sibTrans2D1" presStyleIdx="6" presStyleCnt="7"/>
      <dgm:spPr/>
      <dgm:t>
        <a:bodyPr/>
        <a:lstStyle/>
        <a:p>
          <a:endParaRPr lang="ru-RU"/>
        </a:p>
      </dgm:t>
    </dgm:pt>
    <dgm:pt modelId="{8F6A4752-4D32-4A58-AD74-E3DF306C1432}" type="pres">
      <dgm:prSet presAssocID="{B2E10BB3-9BE5-448E-BBEF-CC5F57A0F866}" presName="connectorText" presStyleLbl="sibTrans2D1" presStyleIdx="6" presStyleCnt="7"/>
      <dgm:spPr/>
      <dgm:t>
        <a:bodyPr/>
        <a:lstStyle/>
        <a:p>
          <a:endParaRPr lang="ru-RU"/>
        </a:p>
      </dgm:t>
    </dgm:pt>
  </dgm:ptLst>
  <dgm:cxnLst>
    <dgm:cxn modelId="{131F693B-1380-48B6-921E-A112E948791D}" type="presOf" srcId="{A34CA97E-E500-4C11-ADD3-01FB589E9E8B}" destId="{75C8C1DF-C9F7-4CEA-A2D8-E99B8D49930E}" srcOrd="1" destOrd="0" presId="urn:microsoft.com/office/officeart/2005/8/layout/cycle2"/>
    <dgm:cxn modelId="{AAB7AF49-1C7A-4D42-927F-6579C4CE0EF2}" type="presOf" srcId="{92968BB4-75AE-4DEF-B8FA-8CC1410F77DF}" destId="{AF51E327-62B2-43C0-BAE9-69399C745677}" srcOrd="0" destOrd="0" presId="urn:microsoft.com/office/officeart/2005/8/layout/cycle2"/>
    <dgm:cxn modelId="{07ABDB17-C7C4-4092-8132-214A06AA0BF5}" srcId="{3ED2C247-984E-48DA-A2E0-1D9FDADC7E27}" destId="{86E7C855-ECB2-4725-8BDB-29EB1B06F556}" srcOrd="6" destOrd="0" parTransId="{50562267-F0C6-4198-9594-3C0579EACA71}" sibTransId="{B2E10BB3-9BE5-448E-BBEF-CC5F57A0F866}"/>
    <dgm:cxn modelId="{0116E9C9-2DC3-4131-80E0-7FC404F2578D}" type="presOf" srcId="{A34CA97E-E500-4C11-ADD3-01FB589E9E8B}" destId="{6A3B1D3B-F01C-4D0E-9019-0DFF7F006E21}" srcOrd="0" destOrd="0" presId="urn:microsoft.com/office/officeart/2005/8/layout/cycle2"/>
    <dgm:cxn modelId="{E8DFD047-F2A8-4BC7-9E72-605C1D58E750}" srcId="{3ED2C247-984E-48DA-A2E0-1D9FDADC7E27}" destId="{4DA79F11-273A-49DB-A6FC-0E99932F457A}" srcOrd="5" destOrd="0" parTransId="{D03F19CF-56EE-41CF-9E8C-8154BB1EB122}" sibTransId="{5FF45515-8759-499F-9433-44B794119B24}"/>
    <dgm:cxn modelId="{906A132C-5FD7-47D4-A055-6CE1ADD3119F}" srcId="{3ED2C247-984E-48DA-A2E0-1D9FDADC7E27}" destId="{C47A7579-F0AC-4605-AB83-1FAF4A35407E}" srcOrd="2" destOrd="0" parTransId="{193D0B48-14B7-476D-9213-7D816FDD2E5C}" sibTransId="{D394B38A-0644-4359-B73B-4A55D84A9FE1}"/>
    <dgm:cxn modelId="{08D84104-A248-4B76-B294-83417F654C6D}" type="presOf" srcId="{5FF45515-8759-499F-9433-44B794119B24}" destId="{1B10E0E3-6E11-43F8-AFEA-6E7E41E5B047}" srcOrd="0" destOrd="0" presId="urn:microsoft.com/office/officeart/2005/8/layout/cycle2"/>
    <dgm:cxn modelId="{65E1A579-4B30-4DF5-8376-ABA397B69353}" type="presOf" srcId="{27D7C188-BA39-47BB-A1C4-8A9DD82E5085}" destId="{8775D1B6-56BD-4F85-B9DC-E20985EF026F}" srcOrd="0" destOrd="0" presId="urn:microsoft.com/office/officeart/2005/8/layout/cycle2"/>
    <dgm:cxn modelId="{9CE1F2C4-709C-4FED-B61A-82751A9A6474}" type="presOf" srcId="{B2E10BB3-9BE5-448E-BBEF-CC5F57A0F866}" destId="{8F6A4752-4D32-4A58-AD74-E3DF306C1432}" srcOrd="1" destOrd="0" presId="urn:microsoft.com/office/officeart/2005/8/layout/cycle2"/>
    <dgm:cxn modelId="{5874AC52-81FB-44BC-999F-48AB6480E030}" srcId="{3ED2C247-984E-48DA-A2E0-1D9FDADC7E27}" destId="{92968BB4-75AE-4DEF-B8FA-8CC1410F77DF}" srcOrd="4" destOrd="0" parTransId="{0BAEDA2C-8C5A-4102-AEBA-DC24F0B4FA3C}" sibTransId="{836FE320-5A8B-4264-8EEF-3BB8FB36A8CD}"/>
    <dgm:cxn modelId="{AAEEB439-E198-46CA-A077-677B1252D793}" srcId="{3ED2C247-984E-48DA-A2E0-1D9FDADC7E27}" destId="{27D7C188-BA39-47BB-A1C4-8A9DD82E5085}" srcOrd="0" destOrd="0" parTransId="{CC006263-C7D1-4768-B634-E378ABF26D47}" sibTransId="{F76368F9-2F7E-4B3E-877C-266D2AEE74F5}"/>
    <dgm:cxn modelId="{8CACBA47-4BFF-4C81-8795-7B38C6FB35FF}" type="presOf" srcId="{F76368F9-2F7E-4B3E-877C-266D2AEE74F5}" destId="{73E01CEE-FDE6-476C-9671-BB3E31CCC4DF}" srcOrd="0" destOrd="0" presId="urn:microsoft.com/office/officeart/2005/8/layout/cycle2"/>
    <dgm:cxn modelId="{490587CB-7CCC-44A7-9833-79CF0E780FB9}" type="presOf" srcId="{F76368F9-2F7E-4B3E-877C-266D2AEE74F5}" destId="{D23BE4AB-9CFA-4071-9AC5-E3957D95E4C9}" srcOrd="1" destOrd="0" presId="urn:microsoft.com/office/officeart/2005/8/layout/cycle2"/>
    <dgm:cxn modelId="{7D329391-F394-472D-AD26-F95C80C90933}" type="presOf" srcId="{5FF45515-8759-499F-9433-44B794119B24}" destId="{5754F6E7-F4D7-4D52-8E67-CEDD9331CD24}" srcOrd="1" destOrd="0" presId="urn:microsoft.com/office/officeart/2005/8/layout/cycle2"/>
    <dgm:cxn modelId="{19A1F6A5-CEFF-4D16-BD45-74688E1AE3E8}" srcId="{3ED2C247-984E-48DA-A2E0-1D9FDADC7E27}" destId="{03483948-369A-4B19-B294-8284328D689A}" srcOrd="3" destOrd="0" parTransId="{D9F2B45C-797C-4D4B-90FB-A7350DD6EFD9}" sibTransId="{954F6A17-11E8-4468-8A38-104CC1197D3E}"/>
    <dgm:cxn modelId="{D4310D82-666C-4524-BC19-6537D70BE6AE}" type="presOf" srcId="{B2E10BB3-9BE5-448E-BBEF-CC5F57A0F866}" destId="{51537C29-4B6A-44AA-95F3-DE226527E9F7}" srcOrd="0" destOrd="0" presId="urn:microsoft.com/office/officeart/2005/8/layout/cycle2"/>
    <dgm:cxn modelId="{D7B2D790-C476-4F60-AD61-B5CCD9BD11E4}" type="presOf" srcId="{954F6A17-11E8-4468-8A38-104CC1197D3E}" destId="{DACAB2EE-6A2E-4A2A-B3E1-BD3ADD4858EA}" srcOrd="1" destOrd="0" presId="urn:microsoft.com/office/officeart/2005/8/layout/cycle2"/>
    <dgm:cxn modelId="{EF1892D8-CE33-457F-B24B-C2A7E7343923}" type="presOf" srcId="{954F6A17-11E8-4468-8A38-104CC1197D3E}" destId="{9BB562FD-EA91-405C-8822-D18B12C781B5}" srcOrd="0" destOrd="0" presId="urn:microsoft.com/office/officeart/2005/8/layout/cycle2"/>
    <dgm:cxn modelId="{E54ACE88-A1ED-4C2C-BBD3-3CF23DFDD4D2}" type="presOf" srcId="{86E7C855-ECB2-4725-8BDB-29EB1B06F556}" destId="{A810F2FD-8F0A-4659-9ABE-63F9ED421593}" srcOrd="0" destOrd="0" presId="urn:microsoft.com/office/officeart/2005/8/layout/cycle2"/>
    <dgm:cxn modelId="{6AA4D77A-EF85-449A-B2AB-E3923ECA61EB}" type="presOf" srcId="{3ED2C247-984E-48DA-A2E0-1D9FDADC7E27}" destId="{3E0E4FFE-1B90-4717-9C4B-6C82E11BCB35}" srcOrd="0" destOrd="0" presId="urn:microsoft.com/office/officeart/2005/8/layout/cycle2"/>
    <dgm:cxn modelId="{A7FC1A50-C48B-45FA-9B34-F3845E35ECEC}" type="presOf" srcId="{C5F00277-322C-431E-B32B-92D75B7E2563}" destId="{6ADB342A-D524-437D-8A6D-B1690784D4FD}" srcOrd="0" destOrd="0" presId="urn:microsoft.com/office/officeart/2005/8/layout/cycle2"/>
    <dgm:cxn modelId="{90BA896E-1B33-4C72-8EE4-FEEA45E07A8E}" type="presOf" srcId="{D394B38A-0644-4359-B73B-4A55D84A9FE1}" destId="{1E133C7A-7B5D-4C4C-9763-5E72A16511EE}" srcOrd="0" destOrd="0" presId="urn:microsoft.com/office/officeart/2005/8/layout/cycle2"/>
    <dgm:cxn modelId="{0B43B015-752D-4953-AF38-36FDC02037B4}" type="presOf" srcId="{836FE320-5A8B-4264-8EEF-3BB8FB36A8CD}" destId="{76A43068-2592-4E97-8C58-48D00977F2CB}" srcOrd="0" destOrd="0" presId="urn:microsoft.com/office/officeart/2005/8/layout/cycle2"/>
    <dgm:cxn modelId="{89B01CA5-6303-46B4-A1A2-5024AF828EF4}" srcId="{3ED2C247-984E-48DA-A2E0-1D9FDADC7E27}" destId="{C5F00277-322C-431E-B32B-92D75B7E2563}" srcOrd="1" destOrd="0" parTransId="{2AD164D0-6839-4FC9-AA48-3C12AD15CC3A}" sibTransId="{A34CA97E-E500-4C11-ADD3-01FB589E9E8B}"/>
    <dgm:cxn modelId="{12433787-26CC-4386-8B21-9650C34D509A}" type="presOf" srcId="{C47A7579-F0AC-4605-AB83-1FAF4A35407E}" destId="{2F790EEA-0DBC-4AD1-AD91-84B705003CB2}" srcOrd="0" destOrd="0" presId="urn:microsoft.com/office/officeart/2005/8/layout/cycle2"/>
    <dgm:cxn modelId="{70C720C9-71EA-4452-B00A-E051B34499B1}" type="presOf" srcId="{4DA79F11-273A-49DB-A6FC-0E99932F457A}" destId="{B66FD1E1-66E9-4298-A0D1-2B5B68269454}" srcOrd="0" destOrd="0" presId="urn:microsoft.com/office/officeart/2005/8/layout/cycle2"/>
    <dgm:cxn modelId="{D08BB52E-F766-4DE1-ADAC-F9CB5C63CACD}" type="presOf" srcId="{D394B38A-0644-4359-B73B-4A55D84A9FE1}" destId="{E4B26D42-EC26-4873-81D3-79A3286D0AF6}" srcOrd="1" destOrd="0" presId="urn:microsoft.com/office/officeart/2005/8/layout/cycle2"/>
    <dgm:cxn modelId="{E294B41A-D3F9-48A3-99C4-FC4BB3C115C0}" type="presOf" srcId="{03483948-369A-4B19-B294-8284328D689A}" destId="{1B3554C1-BF16-4B30-AF4B-FF829389D420}" srcOrd="0" destOrd="0" presId="urn:microsoft.com/office/officeart/2005/8/layout/cycle2"/>
    <dgm:cxn modelId="{DB3A9E49-D67B-4B9D-B4EC-BCF2A5E3A323}" type="presOf" srcId="{836FE320-5A8B-4264-8EEF-3BB8FB36A8CD}" destId="{22A755B0-B42E-493F-90BB-432ECEAA0053}" srcOrd="1" destOrd="0" presId="urn:microsoft.com/office/officeart/2005/8/layout/cycle2"/>
    <dgm:cxn modelId="{4E16C621-6051-44B2-9096-9F0A0DD335CC}" type="presParOf" srcId="{3E0E4FFE-1B90-4717-9C4B-6C82E11BCB35}" destId="{8775D1B6-56BD-4F85-B9DC-E20985EF026F}" srcOrd="0" destOrd="0" presId="urn:microsoft.com/office/officeart/2005/8/layout/cycle2"/>
    <dgm:cxn modelId="{2F69B50B-15B5-4DD4-93DD-02B6346E260A}" type="presParOf" srcId="{3E0E4FFE-1B90-4717-9C4B-6C82E11BCB35}" destId="{73E01CEE-FDE6-476C-9671-BB3E31CCC4DF}" srcOrd="1" destOrd="0" presId="urn:microsoft.com/office/officeart/2005/8/layout/cycle2"/>
    <dgm:cxn modelId="{BA22951A-A2EF-466B-A322-ABBA31E6A149}" type="presParOf" srcId="{73E01CEE-FDE6-476C-9671-BB3E31CCC4DF}" destId="{D23BE4AB-9CFA-4071-9AC5-E3957D95E4C9}" srcOrd="0" destOrd="0" presId="urn:microsoft.com/office/officeart/2005/8/layout/cycle2"/>
    <dgm:cxn modelId="{46F70295-D1F2-45A5-9813-375D7F78D28B}" type="presParOf" srcId="{3E0E4FFE-1B90-4717-9C4B-6C82E11BCB35}" destId="{6ADB342A-D524-437D-8A6D-B1690784D4FD}" srcOrd="2" destOrd="0" presId="urn:microsoft.com/office/officeart/2005/8/layout/cycle2"/>
    <dgm:cxn modelId="{8F47E69C-4159-4664-ABD3-7ECACB54700B}" type="presParOf" srcId="{3E0E4FFE-1B90-4717-9C4B-6C82E11BCB35}" destId="{6A3B1D3B-F01C-4D0E-9019-0DFF7F006E21}" srcOrd="3" destOrd="0" presId="urn:microsoft.com/office/officeart/2005/8/layout/cycle2"/>
    <dgm:cxn modelId="{A602FE4B-A66D-4599-A082-269AAEB859C5}" type="presParOf" srcId="{6A3B1D3B-F01C-4D0E-9019-0DFF7F006E21}" destId="{75C8C1DF-C9F7-4CEA-A2D8-E99B8D49930E}" srcOrd="0" destOrd="0" presId="urn:microsoft.com/office/officeart/2005/8/layout/cycle2"/>
    <dgm:cxn modelId="{D464075A-1F61-4E8D-8284-F8EB40B50A8A}" type="presParOf" srcId="{3E0E4FFE-1B90-4717-9C4B-6C82E11BCB35}" destId="{2F790EEA-0DBC-4AD1-AD91-84B705003CB2}" srcOrd="4" destOrd="0" presId="urn:microsoft.com/office/officeart/2005/8/layout/cycle2"/>
    <dgm:cxn modelId="{8A527385-2D9A-4059-9C55-61AA77396D4F}" type="presParOf" srcId="{3E0E4FFE-1B90-4717-9C4B-6C82E11BCB35}" destId="{1E133C7A-7B5D-4C4C-9763-5E72A16511EE}" srcOrd="5" destOrd="0" presId="urn:microsoft.com/office/officeart/2005/8/layout/cycle2"/>
    <dgm:cxn modelId="{76938EE8-FDED-41E3-BC2D-454C3213A993}" type="presParOf" srcId="{1E133C7A-7B5D-4C4C-9763-5E72A16511EE}" destId="{E4B26D42-EC26-4873-81D3-79A3286D0AF6}" srcOrd="0" destOrd="0" presId="urn:microsoft.com/office/officeart/2005/8/layout/cycle2"/>
    <dgm:cxn modelId="{78473849-C27D-4E47-979D-77413B6ED27E}" type="presParOf" srcId="{3E0E4FFE-1B90-4717-9C4B-6C82E11BCB35}" destId="{1B3554C1-BF16-4B30-AF4B-FF829389D420}" srcOrd="6" destOrd="0" presId="urn:microsoft.com/office/officeart/2005/8/layout/cycle2"/>
    <dgm:cxn modelId="{63DBD484-4FBD-41F2-B6FF-FAD7F296C363}" type="presParOf" srcId="{3E0E4FFE-1B90-4717-9C4B-6C82E11BCB35}" destId="{9BB562FD-EA91-405C-8822-D18B12C781B5}" srcOrd="7" destOrd="0" presId="urn:microsoft.com/office/officeart/2005/8/layout/cycle2"/>
    <dgm:cxn modelId="{CAD350F0-5DF7-416C-8CE2-C32179CD0442}" type="presParOf" srcId="{9BB562FD-EA91-405C-8822-D18B12C781B5}" destId="{DACAB2EE-6A2E-4A2A-B3E1-BD3ADD4858EA}" srcOrd="0" destOrd="0" presId="urn:microsoft.com/office/officeart/2005/8/layout/cycle2"/>
    <dgm:cxn modelId="{7296B323-6109-40D7-855F-6E4FDC7F8CDD}" type="presParOf" srcId="{3E0E4FFE-1B90-4717-9C4B-6C82E11BCB35}" destId="{AF51E327-62B2-43C0-BAE9-69399C745677}" srcOrd="8" destOrd="0" presId="urn:microsoft.com/office/officeart/2005/8/layout/cycle2"/>
    <dgm:cxn modelId="{CDECEBEC-4919-4967-8EF6-32CB3C7AC978}" type="presParOf" srcId="{3E0E4FFE-1B90-4717-9C4B-6C82E11BCB35}" destId="{76A43068-2592-4E97-8C58-48D00977F2CB}" srcOrd="9" destOrd="0" presId="urn:microsoft.com/office/officeart/2005/8/layout/cycle2"/>
    <dgm:cxn modelId="{EDE24E1F-E33E-482F-88DA-80568B48BD75}" type="presParOf" srcId="{76A43068-2592-4E97-8C58-48D00977F2CB}" destId="{22A755B0-B42E-493F-90BB-432ECEAA0053}" srcOrd="0" destOrd="0" presId="urn:microsoft.com/office/officeart/2005/8/layout/cycle2"/>
    <dgm:cxn modelId="{071BDD3E-97BC-4640-8C23-D2B3B84709C9}" type="presParOf" srcId="{3E0E4FFE-1B90-4717-9C4B-6C82E11BCB35}" destId="{B66FD1E1-66E9-4298-A0D1-2B5B68269454}" srcOrd="10" destOrd="0" presId="urn:microsoft.com/office/officeart/2005/8/layout/cycle2"/>
    <dgm:cxn modelId="{C632C645-4EDD-4C0C-83B6-AFB44B0596E9}" type="presParOf" srcId="{3E0E4FFE-1B90-4717-9C4B-6C82E11BCB35}" destId="{1B10E0E3-6E11-43F8-AFEA-6E7E41E5B047}" srcOrd="11" destOrd="0" presId="urn:microsoft.com/office/officeart/2005/8/layout/cycle2"/>
    <dgm:cxn modelId="{9F8FE5E1-C127-43C1-8EE0-6FFE37D70DF2}" type="presParOf" srcId="{1B10E0E3-6E11-43F8-AFEA-6E7E41E5B047}" destId="{5754F6E7-F4D7-4D52-8E67-CEDD9331CD24}" srcOrd="0" destOrd="0" presId="urn:microsoft.com/office/officeart/2005/8/layout/cycle2"/>
    <dgm:cxn modelId="{68EDEFB4-9234-4384-B362-AF36E5CBA61E}" type="presParOf" srcId="{3E0E4FFE-1B90-4717-9C4B-6C82E11BCB35}" destId="{A810F2FD-8F0A-4659-9ABE-63F9ED421593}" srcOrd="12" destOrd="0" presId="urn:microsoft.com/office/officeart/2005/8/layout/cycle2"/>
    <dgm:cxn modelId="{39077425-BED1-4847-BAB3-C4EB82C2E5B5}" type="presParOf" srcId="{3E0E4FFE-1B90-4717-9C4B-6C82E11BCB35}" destId="{51537C29-4B6A-44AA-95F3-DE226527E9F7}" srcOrd="13" destOrd="0" presId="urn:microsoft.com/office/officeart/2005/8/layout/cycle2"/>
    <dgm:cxn modelId="{70847494-B299-4191-92D7-BE63B94C2F02}" type="presParOf" srcId="{51537C29-4B6A-44AA-95F3-DE226527E9F7}" destId="{8F6A4752-4D32-4A58-AD74-E3DF306C1432}" srcOrd="0" destOrd="0" presId="urn:microsoft.com/office/officeart/2005/8/layout/cycle2"/>
  </dgm:cxnLst>
  <dgm:bg>
    <a:solidFill>
      <a:schemeClr val="bg1"/>
    </a:solidFill>
  </dgm:bg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79CAEEB-1A28-44C1-B3B4-400406ADA8C3}">
      <dsp:nvSpPr>
        <dsp:cNvPr id="0" name=""/>
        <dsp:cNvSpPr/>
      </dsp:nvSpPr>
      <dsp:spPr>
        <a:xfrm rot="16200000">
          <a:off x="1850" y="687827"/>
          <a:ext cx="3982194" cy="3982194"/>
        </a:xfrm>
        <a:prstGeom prst="downArrow">
          <a:avLst>
            <a:gd name="adj1" fmla="val 50000"/>
            <a:gd name="adj2" fmla="val 35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i="1" kern="1200" dirty="0" smtClean="0">
              <a:latin typeface="Arial" pitchFamily="34" charset="0"/>
              <a:cs typeface="Arial" pitchFamily="34" charset="0"/>
            </a:rPr>
            <a:t>Создания благоприятных  условий развития дошкольников,  открывающих возможности позитивной социализации ребёнка , его всестороннего личностного развития ,  </a:t>
          </a:r>
          <a:r>
            <a:rPr lang="ru-RU" sz="1400" b="1" i="1" kern="1200" dirty="0" smtClean="0">
              <a:latin typeface="Arial" pitchFamily="34" charset="0"/>
              <a:cs typeface="Arial" pitchFamily="34" charset="0"/>
            </a:rPr>
            <a:t>инициативы и творческих способностей, поддержка самостоятельности </a:t>
          </a:r>
          <a:r>
            <a:rPr lang="ru-RU" sz="1400" i="1" kern="1200" dirty="0" smtClean="0">
              <a:latin typeface="Arial" pitchFamily="34" charset="0"/>
              <a:cs typeface="Arial" pitchFamily="34" charset="0"/>
            </a:rPr>
            <a:t>на основе сотрудничества со взрослыми и сверстниками. </a:t>
          </a:r>
          <a:endParaRPr lang="ru-RU" sz="1400" kern="1200" dirty="0">
            <a:latin typeface="Arial" pitchFamily="34" charset="0"/>
            <a:cs typeface="Arial" pitchFamily="34" charset="0"/>
          </a:endParaRPr>
        </a:p>
      </dsp:txBody>
      <dsp:txXfrm rot="16200000">
        <a:off x="1850" y="687827"/>
        <a:ext cx="3982194" cy="3982194"/>
      </dsp:txXfrm>
    </dsp:sp>
    <dsp:sp modelId="{033CA4FC-67E0-47FD-B969-BE1152FE2CD4}">
      <dsp:nvSpPr>
        <dsp:cNvPr id="0" name=""/>
        <dsp:cNvSpPr/>
      </dsp:nvSpPr>
      <dsp:spPr>
        <a:xfrm rot="5400000">
          <a:off x="4245555" y="687827"/>
          <a:ext cx="3982194" cy="3982194"/>
        </a:xfrm>
        <a:prstGeom prst="downArrow">
          <a:avLst>
            <a:gd name="adj1" fmla="val 50000"/>
            <a:gd name="adj2" fmla="val 35000"/>
          </a:avLst>
        </a:prstGeom>
        <a:gradFill rotWithShape="0">
          <a:gsLst>
            <a:gs pos="0">
              <a:schemeClr val="accent4">
                <a:hueOff val="-4464770"/>
                <a:satOff val="26899"/>
                <a:lumOff val="2156"/>
                <a:alphaOff val="0"/>
                <a:shade val="51000"/>
                <a:satMod val="130000"/>
              </a:schemeClr>
            </a:gs>
            <a:gs pos="80000">
              <a:schemeClr val="accent4">
                <a:hueOff val="-4464770"/>
                <a:satOff val="26899"/>
                <a:lumOff val="2156"/>
                <a:alphaOff val="0"/>
                <a:shade val="93000"/>
                <a:satMod val="130000"/>
              </a:schemeClr>
            </a:gs>
            <a:gs pos="100000">
              <a:schemeClr val="accent4">
                <a:hueOff val="-4464770"/>
                <a:satOff val="26899"/>
                <a:lumOff val="2156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2456" tIns="92456" rIns="92456" bIns="92456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>
              <a:latin typeface="Arial" pitchFamily="34" charset="0"/>
              <a:cs typeface="Arial" pitchFamily="34" charset="0"/>
            </a:rPr>
            <a:t>Создание развивающей образовательной среды , которая представляет собой систему условий социализации и развития детей , включая пространственно-временные , социальные и </a:t>
          </a:r>
          <a:r>
            <a:rPr lang="ru-RU" sz="1300" kern="1200" dirty="0" err="1" smtClean="0">
              <a:latin typeface="Arial" pitchFamily="34" charset="0"/>
              <a:cs typeface="Arial" pitchFamily="34" charset="0"/>
            </a:rPr>
            <a:t>деятельностные</a:t>
          </a:r>
          <a:r>
            <a:rPr lang="ru-RU" sz="1300" kern="1200" dirty="0" smtClean="0">
              <a:latin typeface="Arial" pitchFamily="34" charset="0"/>
              <a:cs typeface="Arial" pitchFamily="34" charset="0"/>
            </a:rPr>
            <a:t> условия ( сотрудничество , формы общения , доступность , разнообразие видов деятельности и др.)</a:t>
          </a:r>
          <a:endParaRPr lang="ru-RU" sz="1300" kern="1200" dirty="0">
            <a:latin typeface="Arial" pitchFamily="34" charset="0"/>
            <a:cs typeface="Arial" pitchFamily="34" charset="0"/>
          </a:endParaRPr>
        </a:p>
      </dsp:txBody>
      <dsp:txXfrm rot="5400000">
        <a:off x="4245555" y="687827"/>
        <a:ext cx="3982194" cy="3982194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775D1B6-56BD-4F85-B9DC-E20985EF026F}">
      <dsp:nvSpPr>
        <dsp:cNvPr id="0" name=""/>
        <dsp:cNvSpPr/>
      </dsp:nvSpPr>
      <dsp:spPr>
        <a:xfrm>
          <a:off x="3075060" y="1226"/>
          <a:ext cx="2000264" cy="1314242"/>
        </a:xfrm>
        <a:prstGeom prst="ellips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Виды театров</a:t>
          </a:r>
          <a:endParaRPr lang="ru-RU" sz="2800" kern="1200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3075060" y="1226"/>
        <a:ext cx="2000264" cy="1314242"/>
      </dsp:txXfrm>
    </dsp:sp>
    <dsp:sp modelId="{73E01CEE-FDE6-476C-9671-BB3E31CCC4DF}">
      <dsp:nvSpPr>
        <dsp:cNvPr id="0" name=""/>
        <dsp:cNvSpPr/>
      </dsp:nvSpPr>
      <dsp:spPr>
        <a:xfrm rot="1343271">
          <a:off x="4997466" y="861046"/>
          <a:ext cx="216409" cy="443556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300" kern="1200"/>
        </a:p>
      </dsp:txBody>
      <dsp:txXfrm rot="1343271">
        <a:off x="4997466" y="861046"/>
        <a:ext cx="216409" cy="443556"/>
      </dsp:txXfrm>
    </dsp:sp>
    <dsp:sp modelId="{6ADB342A-D524-437D-8A6D-B1690784D4FD}">
      <dsp:nvSpPr>
        <dsp:cNvPr id="0" name=""/>
        <dsp:cNvSpPr/>
      </dsp:nvSpPr>
      <dsp:spPr>
        <a:xfrm>
          <a:off x="5143537" y="857255"/>
          <a:ext cx="2019570" cy="1314242"/>
        </a:xfrm>
        <a:prstGeom prst="ellips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i="1" kern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Настольный театр игрушек</a:t>
          </a:r>
          <a:endParaRPr lang="ru-RU" sz="1600" kern="1200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5143537" y="857255"/>
        <a:ext cx="2019570" cy="1314242"/>
      </dsp:txXfrm>
    </dsp:sp>
    <dsp:sp modelId="{6A3B1D3B-F01C-4D0E-9019-0DFF7F006E21}">
      <dsp:nvSpPr>
        <dsp:cNvPr id="0" name=""/>
        <dsp:cNvSpPr/>
      </dsp:nvSpPr>
      <dsp:spPr>
        <a:xfrm rot="4923263">
          <a:off x="6120640" y="2247968"/>
          <a:ext cx="332052" cy="443556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300" kern="1200"/>
        </a:p>
      </dsp:txBody>
      <dsp:txXfrm rot="4923263">
        <a:off x="6120640" y="2247968"/>
        <a:ext cx="332052" cy="443556"/>
      </dsp:txXfrm>
    </dsp:sp>
    <dsp:sp modelId="{2F790EEA-0DBC-4AD1-AD91-84B705003CB2}">
      <dsp:nvSpPr>
        <dsp:cNvPr id="0" name=""/>
        <dsp:cNvSpPr/>
      </dsp:nvSpPr>
      <dsp:spPr>
        <a:xfrm>
          <a:off x="5500717" y="2786075"/>
          <a:ext cx="1843633" cy="1314242"/>
        </a:xfrm>
        <a:prstGeom prst="ellipse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i="1" kern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Настольный театр картинок</a:t>
          </a:r>
          <a:endParaRPr lang="ru-RU" sz="1600" kern="1200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5500717" y="2786075"/>
        <a:ext cx="1843633" cy="1314242"/>
      </dsp:txXfrm>
    </dsp:sp>
    <dsp:sp modelId="{1E133C7A-7B5D-4C4C-9763-5E72A16511EE}">
      <dsp:nvSpPr>
        <dsp:cNvPr id="0" name=""/>
        <dsp:cNvSpPr/>
      </dsp:nvSpPr>
      <dsp:spPr>
        <a:xfrm rot="7675697">
          <a:off x="5700855" y="3982025"/>
          <a:ext cx="257918" cy="443556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300" kern="1200"/>
        </a:p>
      </dsp:txBody>
      <dsp:txXfrm rot="7675697">
        <a:off x="5700855" y="3982025"/>
        <a:ext cx="257918" cy="443556"/>
      </dsp:txXfrm>
    </dsp:sp>
    <dsp:sp modelId="{1B3554C1-BF16-4B30-AF4B-FF829389D420}">
      <dsp:nvSpPr>
        <dsp:cNvPr id="0" name=""/>
        <dsp:cNvSpPr/>
      </dsp:nvSpPr>
      <dsp:spPr>
        <a:xfrm>
          <a:off x="4286275" y="4321393"/>
          <a:ext cx="1879656" cy="1314242"/>
        </a:xfrm>
        <a:prstGeom prst="ellipse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i="1" kern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Фланелеграф. </a:t>
          </a:r>
          <a:endParaRPr lang="ru-RU" sz="1600" kern="1200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4286275" y="4321393"/>
        <a:ext cx="1879656" cy="1314242"/>
      </dsp:txXfrm>
    </dsp:sp>
    <dsp:sp modelId="{9BB562FD-EA91-405C-8822-D18B12C781B5}">
      <dsp:nvSpPr>
        <dsp:cNvPr id="0" name=""/>
        <dsp:cNvSpPr/>
      </dsp:nvSpPr>
      <dsp:spPr>
        <a:xfrm rot="10852949">
          <a:off x="4044605" y="4739853"/>
          <a:ext cx="170954" cy="443556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300" kern="1200"/>
        </a:p>
      </dsp:txBody>
      <dsp:txXfrm rot="10852949">
        <a:off x="4044605" y="4739853"/>
        <a:ext cx="170954" cy="443556"/>
      </dsp:txXfrm>
    </dsp:sp>
    <dsp:sp modelId="{AF51E327-62B2-43C0-BAE9-69399C745677}">
      <dsp:nvSpPr>
        <dsp:cNvPr id="0" name=""/>
        <dsp:cNvSpPr/>
      </dsp:nvSpPr>
      <dsp:spPr>
        <a:xfrm>
          <a:off x="1928828" y="4286279"/>
          <a:ext cx="2035446" cy="1314242"/>
        </a:xfrm>
        <a:prstGeom prst="ellipse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6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i="1" kern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Теневой театр. </a:t>
          </a:r>
          <a:endParaRPr lang="ru-RU" sz="1600" kern="1200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1928828" y="4286279"/>
        <a:ext cx="2035446" cy="1314242"/>
      </dsp:txXfrm>
    </dsp:sp>
    <dsp:sp modelId="{76A43068-2592-4E97-8C58-48D00977F2CB}">
      <dsp:nvSpPr>
        <dsp:cNvPr id="0" name=""/>
        <dsp:cNvSpPr/>
      </dsp:nvSpPr>
      <dsp:spPr>
        <a:xfrm rot="14053347">
          <a:off x="2296530" y="3967541"/>
          <a:ext cx="213219" cy="443556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6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300" kern="1200"/>
        </a:p>
      </dsp:txBody>
      <dsp:txXfrm rot="14053347">
        <a:off x="2296530" y="3967541"/>
        <a:ext cx="213219" cy="443556"/>
      </dsp:txXfrm>
    </dsp:sp>
    <dsp:sp modelId="{B66FD1E1-66E9-4298-A0D1-2B5B68269454}">
      <dsp:nvSpPr>
        <dsp:cNvPr id="0" name=""/>
        <dsp:cNvSpPr/>
      </dsp:nvSpPr>
      <dsp:spPr>
        <a:xfrm>
          <a:off x="931918" y="2778754"/>
          <a:ext cx="1856538" cy="1314242"/>
        </a:xfrm>
        <a:prstGeom prst="ellips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i="1" kern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Бибабо</a:t>
          </a:r>
          <a:endParaRPr lang="ru-RU" sz="1600" kern="1200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931918" y="2778754"/>
        <a:ext cx="1856538" cy="1314242"/>
      </dsp:txXfrm>
    </dsp:sp>
    <dsp:sp modelId="{1B10E0E3-6E11-43F8-AFEA-6E7E41E5B047}">
      <dsp:nvSpPr>
        <dsp:cNvPr id="0" name=""/>
        <dsp:cNvSpPr/>
      </dsp:nvSpPr>
      <dsp:spPr>
        <a:xfrm rot="16457791">
          <a:off x="1753435" y="2227845"/>
          <a:ext cx="361698" cy="443556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300" kern="1200"/>
        </a:p>
      </dsp:txBody>
      <dsp:txXfrm rot="16457791">
        <a:off x="1753435" y="2227845"/>
        <a:ext cx="361698" cy="443556"/>
      </dsp:txXfrm>
    </dsp:sp>
    <dsp:sp modelId="{A810F2FD-8F0A-4659-9ABE-63F9ED421593}">
      <dsp:nvSpPr>
        <dsp:cNvPr id="0" name=""/>
        <dsp:cNvSpPr/>
      </dsp:nvSpPr>
      <dsp:spPr>
        <a:xfrm>
          <a:off x="1071566" y="785813"/>
          <a:ext cx="1876699" cy="1314242"/>
        </a:xfrm>
        <a:prstGeom prst="ellips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i="1" kern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Пальчиковый  и другие</a:t>
          </a:r>
          <a:endParaRPr lang="ru-RU" sz="1600" kern="1200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1071566" y="785813"/>
        <a:ext cx="1876699" cy="1314242"/>
      </dsp:txXfrm>
    </dsp:sp>
    <dsp:sp modelId="{51537C29-4B6A-44AA-95F3-DE226527E9F7}">
      <dsp:nvSpPr>
        <dsp:cNvPr id="0" name=""/>
        <dsp:cNvSpPr/>
      </dsp:nvSpPr>
      <dsp:spPr>
        <a:xfrm rot="20351910">
          <a:off x="2910219" y="838789"/>
          <a:ext cx="212410" cy="443556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300" kern="1200"/>
        </a:p>
      </dsp:txBody>
      <dsp:txXfrm rot="20351910">
        <a:off x="2910219" y="838789"/>
        <a:ext cx="212410" cy="44355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arrow5">
  <dgm:title val=""/>
  <dgm:desc val=""/>
  <dgm:catLst>
    <dgm:cat type="relationship" pri="6000"/>
    <dgm:cat type="process" pri="3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4" srcId="0" destId="1" srcOrd="0" destOrd="0"/>
        <dgm:cxn modelId="5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ch" ptType="node" func="cnt" op="equ" val="2">
        <dgm:choose name="Name2">
          <dgm:if name="Name3" func="var" arg="dir" op="equ" val="norm">
            <dgm:alg type="cycle">
              <dgm:param type="rotPath" val="alongPath"/>
              <dgm:param type="stAng" val="270"/>
            </dgm:alg>
          </dgm:if>
          <dgm:else name="Name4">
            <dgm:alg type="cycle">
              <dgm:param type="rotPath" val="alongPath"/>
              <dgm:param type="stAng" val="90"/>
              <dgm:param type="spanAng" val="-360"/>
            </dgm:alg>
          </dgm:else>
        </dgm:choose>
      </dgm:if>
      <dgm:else name="Name5">
        <dgm:choose name="Name6">
          <dgm:if name="Name7" func="var" arg="dir" op="equ" val="norm">
            <dgm:alg type="cycle">
              <dgm:param type="rotPath" val="alongPath"/>
            </dgm:alg>
          </dgm:if>
          <dgm:else name="Name8">
            <dgm:alg type="cycle">
              <dgm:param type="rotPath" val="alongPath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lte" val="2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0.1"/>
          <dgm:constr type="sibSp" refType="h" op="lte" fact="0.1"/>
          <dgm:constr type="diam" refType="w" refFor="ch" refPtType="node" op="equ" fact="1.1"/>
        </dgm:constrLst>
      </dgm:if>
      <dgm:if name="Name11" axis="ch" ptType="node" func="cnt" op="equ" val="5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2"/>
          <dgm:constr type="sibSp" refType="h" op="lte" fact="0.1"/>
        </dgm:constrLst>
      </dgm:if>
      <dgm:if name="Name12" axis="ch" ptType="node" func="cnt" op="equ" val="6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1"/>
          <dgm:constr type="sibSp" refType="h" op="lte" fact="0.1"/>
        </dgm:constrLst>
      </dgm:if>
      <dgm:if name="Name13" axis="ch" ptType="node" func="cnt" op="equ" val="7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1"/>
          <dgm:constr type="sibSp" refType="h" op="lte" fact="0.1"/>
        </dgm:constrLst>
      </dgm:if>
      <dgm:if name="Name14" axis="ch" ptType="node" func="cnt" op="equ" val="8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/>
          <dgm:constr type="sibSp" refType="h" op="lte" fact="0.1"/>
        </dgm:constrLst>
      </dgm:if>
      <dgm:if name="Name15" axis="ch" ptType="node" func="cnt" op="gte" val="9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1"/>
          <dgm:constr type="sibSp" refType="h" op="lte" fact="0.1"/>
        </dgm:constrLst>
      </dgm:if>
      <dgm:else name="Name16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35"/>
        </dgm:constrLst>
      </dgm:else>
    </dgm:choose>
    <dgm:ruleLst/>
    <dgm:forEach name="Name17" axis="ch" ptType="node">
      <dgm:layoutNode name="arrow">
        <dgm:varLst>
          <dgm:bulletEnabled val="1"/>
        </dgm:varLst>
        <dgm:alg type="tx"/>
        <dgm:shape xmlns:r="http://schemas.openxmlformats.org/officeDocument/2006/relationships" type="downArrow" r:blip="">
          <dgm:adjLst>
            <dgm:adj idx="2" val="0.35"/>
          </dgm:adjLst>
        </dgm:shape>
        <dgm:presOf axis="desOrSelf" ptType="node"/>
        <dgm:constrLst/>
        <dgm:ruleLst>
          <dgm:rule type="primFontSz" val="5" fact="NaN" max="NaN"/>
        </dgm:ruleLst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53C180-1898-4BD5-9FC5-D4BBC1CD3651}" type="datetimeFigureOut">
              <a:rPr lang="ru-RU" smtClean="0"/>
              <a:pPr/>
              <a:t>23.11.2014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83A039-32DB-4C8E-A44E-039019185C4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83A039-32DB-4C8E-A44E-039019185C4E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over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over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over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over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over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over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over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over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over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over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over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23.11.2014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ransition spd="slow">
    <p:cover dir="r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7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9.jpeg"/><Relationship Id="rId4" Type="http://schemas.openxmlformats.org/officeDocument/2006/relationships/image" Target="../media/image2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image" Target="../media/image5.jpe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кругленный прямоугольник 7"/>
          <p:cNvSpPr/>
          <p:nvPr/>
        </p:nvSpPr>
        <p:spPr>
          <a:xfrm>
            <a:off x="428596" y="5357826"/>
            <a:ext cx="4000560" cy="1214446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714348" y="142852"/>
            <a:ext cx="8143932" cy="785818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0"/>
            <a:ext cx="8355336" cy="1071546"/>
          </a:xfrm>
        </p:spPr>
        <p:txBody>
          <a:bodyPr>
            <a:normAutofit/>
          </a:bodyPr>
          <a:lstStyle/>
          <a:p>
            <a:r>
              <a:rPr lang="ru-RU" sz="1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Муниципальное бюджетное дошкольное образовательное учреждение </a:t>
            </a:r>
            <a:br>
              <a:rPr lang="ru-RU" sz="1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детский сад №2  « ЛАДУШКИ»  муниципального образования Староминский  район</a:t>
            </a:r>
            <a:endParaRPr lang="ru-RU" sz="16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 descr="C:\Users\User\Pictures\дет. сад\2013-08-20\008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>
            <a:lum contrast="30000"/>
          </a:blip>
          <a:srcRect/>
          <a:stretch>
            <a:fillRect/>
          </a:stretch>
        </p:blipFill>
        <p:spPr bwMode="auto">
          <a:xfrm>
            <a:off x="428596" y="1643050"/>
            <a:ext cx="3657600" cy="2714643"/>
          </a:xfrm>
          <a:prstGeom prst="rect">
            <a:avLst/>
          </a:prstGeom>
          <a:ln w="57150">
            <a:solidFill>
              <a:schemeClr val="accent6">
                <a:lumMod val="75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3438" y="1500174"/>
            <a:ext cx="4210080" cy="5126055"/>
          </a:xfr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endParaRPr lang="ru-RU" sz="32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endParaRPr lang="ru-RU" sz="32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>
              <a:buNone/>
            </a:pPr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</a:t>
            </a:r>
            <a:r>
              <a:rPr lang="ru-RU" sz="3200" b="1" spc="50" dirty="0" smtClean="0">
                <a:ln w="11430"/>
                <a:solidFill>
                  <a:schemeClr val="tx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Поддержка детской инициативы и самостоятельности в </a:t>
            </a:r>
            <a:r>
              <a:rPr lang="ru-RU" sz="3200" b="1" spc="50" dirty="0" err="1" smtClean="0">
                <a:ln w="11430"/>
                <a:solidFill>
                  <a:schemeClr val="tx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тетрализованной</a:t>
            </a:r>
            <a:r>
              <a:rPr lang="ru-RU" sz="3200" b="1" spc="50" dirty="0" smtClean="0">
                <a:ln w="11430"/>
                <a:solidFill>
                  <a:schemeClr val="tx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игре.</a:t>
            </a:r>
            <a:endParaRPr lang="ru-RU" sz="3200" b="1" spc="50" dirty="0">
              <a:ln w="11430"/>
              <a:solidFill>
                <a:schemeClr val="tx1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42844" y="5000636"/>
            <a:ext cx="4357718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1400" b="1" dirty="0" smtClean="0">
              <a:ln/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400" b="1" dirty="0" smtClean="0">
              <a:ln/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400" b="1" dirty="0" smtClean="0">
                <a:ln/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Подготовила воспитатель</a:t>
            </a:r>
          </a:p>
          <a:p>
            <a:pPr algn="ctr"/>
            <a:r>
              <a:rPr lang="ru-RU" sz="1400" b="1" dirty="0" smtClean="0">
                <a:ln/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 err="1" smtClean="0">
                <a:ln/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Рубан</a:t>
            </a:r>
            <a:r>
              <a:rPr lang="ru-RU" sz="1400" b="1" dirty="0" smtClean="0">
                <a:ln/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Л.А.</a:t>
            </a:r>
          </a:p>
          <a:p>
            <a:pPr algn="ctr"/>
            <a:endParaRPr lang="ru-RU" sz="1400" b="1" dirty="0" smtClean="0">
              <a:ln/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400" b="1" dirty="0" smtClean="0">
              <a:ln/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400" b="1" dirty="0" smtClean="0">
                <a:ln/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2014г.</a:t>
            </a:r>
          </a:p>
        </p:txBody>
      </p:sp>
    </p:spTree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2428860" y="285728"/>
            <a:ext cx="4714908" cy="571504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214422"/>
          </a:xfr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ru-RU" sz="3200" b="1" i="1" dirty="0" smtClean="0">
                <a:solidFill>
                  <a:schemeClr val="accent2"/>
                </a:solidFill>
                <a:latin typeface="Batang" pitchFamily="18" charset="-127"/>
                <a:ea typeface="Batang" pitchFamily="18" charset="-127"/>
              </a:rPr>
              <a:t>Из бросового материала </a:t>
            </a:r>
            <a:endParaRPr lang="ru-RU" sz="3200" dirty="0">
              <a:solidFill>
                <a:schemeClr val="accent2"/>
              </a:solidFill>
            </a:endParaRPr>
          </a:p>
        </p:txBody>
      </p:sp>
      <p:pic>
        <p:nvPicPr>
          <p:cNvPr id="4" name="Picture 2" descr="C:\Users\User\Pictures\2014-03-24\029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lum contrast="30000"/>
          </a:blip>
          <a:stretch>
            <a:fillRect/>
          </a:stretch>
        </p:blipFill>
        <p:spPr bwMode="auto">
          <a:xfrm>
            <a:off x="1500166" y="1357298"/>
            <a:ext cx="6429420" cy="428628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кругленный прямоугольник 5"/>
          <p:cNvSpPr/>
          <p:nvPr/>
        </p:nvSpPr>
        <p:spPr>
          <a:xfrm>
            <a:off x="2857488" y="571480"/>
            <a:ext cx="3643338" cy="571504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/>
              <a:t>Куклы бибабо. </a:t>
            </a:r>
            <a:endParaRPr lang="ru-RU" sz="3200" dirty="0"/>
          </a:p>
        </p:txBody>
      </p:sp>
      <p:pic>
        <p:nvPicPr>
          <p:cNvPr id="4" name="Picture 2" descr="C:\Users\User\Pictures\2014-03-24\030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lum contrast="20000"/>
          </a:blip>
          <a:srcRect/>
          <a:stretch>
            <a:fillRect/>
          </a:stretch>
        </p:blipFill>
        <p:spPr bwMode="auto">
          <a:xfrm>
            <a:off x="1142976" y="1643050"/>
            <a:ext cx="7072362" cy="450059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кругленный прямоугольник 5"/>
          <p:cNvSpPr/>
          <p:nvPr/>
        </p:nvSpPr>
        <p:spPr>
          <a:xfrm>
            <a:off x="2500298" y="357166"/>
            <a:ext cx="4500594" cy="642942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929718" cy="1011198"/>
          </a:xfr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ru-RU" sz="3200" b="1" i="1" dirty="0" smtClean="0">
                <a:solidFill>
                  <a:schemeClr val="accent2"/>
                </a:solidFill>
                <a:latin typeface="Arial" pitchFamily="34" charset="0"/>
                <a:ea typeface="BatangChe" pitchFamily="49" charset="-127"/>
                <a:cs typeface="Arial" pitchFamily="34" charset="0"/>
              </a:rPr>
              <a:t>Стендовый вид театра( на </a:t>
            </a:r>
            <a:r>
              <a:rPr lang="ru-RU" sz="3200" b="1" i="1" dirty="0" err="1" smtClean="0">
                <a:solidFill>
                  <a:schemeClr val="accent2"/>
                </a:solidFill>
                <a:latin typeface="Arial" pitchFamily="34" charset="0"/>
                <a:ea typeface="BatangChe" pitchFamily="49" charset="-127"/>
                <a:cs typeface="Arial" pitchFamily="34" charset="0"/>
              </a:rPr>
              <a:t>фланелеграфе</a:t>
            </a:r>
            <a:r>
              <a:rPr lang="ru-RU" sz="3200" b="1" i="1" dirty="0" smtClean="0">
                <a:solidFill>
                  <a:schemeClr val="accent2"/>
                </a:solidFill>
                <a:latin typeface="Arial" pitchFamily="34" charset="0"/>
                <a:ea typeface="BatangChe" pitchFamily="49" charset="-127"/>
                <a:cs typeface="Arial" pitchFamily="34" charset="0"/>
              </a:rPr>
              <a:t>, теневой театр) </a:t>
            </a:r>
            <a:endParaRPr lang="ru-RU" sz="3200" i="1" dirty="0">
              <a:solidFill>
                <a:schemeClr val="accent2"/>
              </a:solidFill>
              <a:latin typeface="Arial" pitchFamily="34" charset="0"/>
              <a:ea typeface="BatangChe" pitchFamily="49" charset="-127"/>
              <a:cs typeface="Arial" pitchFamily="34" charset="0"/>
            </a:endParaRPr>
          </a:p>
        </p:txBody>
      </p:sp>
      <p:pic>
        <p:nvPicPr>
          <p:cNvPr id="8" name="Picture 3" descr="C:\Users\User\Pictures\дет. сад\2014-04-01\002.JPG"/>
          <p:cNvPicPr>
            <a:picLocks noChangeAspect="1" noChangeArrowheads="1"/>
          </p:cNvPicPr>
          <p:nvPr/>
        </p:nvPicPr>
        <p:blipFill>
          <a:blip r:embed="rId3" cstate="print">
            <a:lum contrast="30000"/>
          </a:blip>
          <a:srcRect l="6494" t="2041" r="9091"/>
          <a:stretch>
            <a:fillRect/>
          </a:stretch>
        </p:blipFill>
        <p:spPr bwMode="auto">
          <a:xfrm>
            <a:off x="0" y="1071546"/>
            <a:ext cx="4643438" cy="329164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Picture 2" descr="C:\Users\User\Pictures\2014-04-07\085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>
            <a:lum contrast="30000"/>
          </a:blip>
          <a:stretch>
            <a:fillRect/>
          </a:stretch>
        </p:blipFill>
        <p:spPr bwMode="auto">
          <a:xfrm>
            <a:off x="2000232" y="4357694"/>
            <a:ext cx="4643470" cy="2714620"/>
          </a:xfrm>
          <a:prstGeom prst="round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6" name="Picture 2" descr="C:\Users\User\Pictures\2014-11-19\02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29190" y="1071546"/>
            <a:ext cx="4214809" cy="3162829"/>
          </a:xfrm>
          <a:prstGeom prst="round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2786050" y="357166"/>
            <a:ext cx="4071966" cy="500066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chemeClr val="accent5"/>
                </a:solidFill>
              </a:rPr>
              <a:t> </a:t>
            </a:r>
            <a:r>
              <a:rPr lang="ru-RU" sz="3600" b="1" dirty="0" smtClean="0"/>
              <a:t>«Живая комната»</a:t>
            </a:r>
            <a:r>
              <a:rPr lang="ru-RU" sz="4400" b="1" dirty="0" smtClean="0"/>
              <a:t> </a:t>
            </a:r>
            <a:br>
              <a:rPr lang="ru-RU" sz="4400" b="1" dirty="0" smtClean="0"/>
            </a:br>
            <a:endParaRPr lang="ru-RU" dirty="0"/>
          </a:p>
        </p:txBody>
      </p:sp>
      <p:pic>
        <p:nvPicPr>
          <p:cNvPr id="5" name="Picture 2" descr="C:\Users\User\Pictures\2014-03-24\038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lum contrast="30000"/>
          </a:blip>
          <a:srcRect/>
          <a:stretch>
            <a:fillRect/>
          </a:stretch>
        </p:blipFill>
        <p:spPr bwMode="auto">
          <a:xfrm>
            <a:off x="0" y="1000108"/>
            <a:ext cx="5500726" cy="371477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26" name="Picture 2" descr="C:\Users\User\Pictures\2014-11-19\02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14810" y="3000372"/>
            <a:ext cx="4929190" cy="3571875"/>
          </a:xfrm>
          <a:prstGeom prst="round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1000100" y="571480"/>
            <a:ext cx="7500990" cy="571504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28604"/>
            <a:ext cx="8229600" cy="785818"/>
          </a:xfr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ru-RU" sz="3200" b="1" i="1" dirty="0" smtClean="0">
                <a:solidFill>
                  <a:schemeClr val="accent2"/>
                </a:solidFill>
                <a:latin typeface="Batang" pitchFamily="18" charset="-127"/>
                <a:ea typeface="Batang" pitchFamily="18" charset="-127"/>
              </a:rPr>
              <a:t>На конусах; из бумаги сложенной вдвое</a:t>
            </a:r>
            <a:r>
              <a:rPr lang="ru-RU" sz="3200" b="1" i="1" dirty="0" smtClean="0">
                <a:latin typeface="Batang" pitchFamily="18" charset="-127"/>
                <a:ea typeface="Batang" pitchFamily="18" charset="-127"/>
              </a:rPr>
              <a:t>.</a:t>
            </a:r>
            <a:endParaRPr lang="ru-RU" sz="3200" b="1" i="1" dirty="0">
              <a:latin typeface="Batang" pitchFamily="18" charset="-127"/>
              <a:ea typeface="Batang" pitchFamily="18" charset="-127"/>
            </a:endParaRPr>
          </a:p>
        </p:txBody>
      </p:sp>
      <p:pic>
        <p:nvPicPr>
          <p:cNvPr id="5" name="Picture 2" descr="C:\Users\User\Pictures\2014-03-24\041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lum contrast="30000"/>
          </a:blip>
          <a:stretch>
            <a:fillRect/>
          </a:stretch>
        </p:blipFill>
        <p:spPr bwMode="auto">
          <a:xfrm>
            <a:off x="0" y="1214422"/>
            <a:ext cx="5286412" cy="355916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Picture 2" descr="C:\Users\User\Pictures\2014-03-24\050.JPG"/>
          <p:cNvPicPr>
            <a:picLocks noChangeAspect="1" noChangeArrowheads="1"/>
          </p:cNvPicPr>
          <p:nvPr/>
        </p:nvPicPr>
        <p:blipFill>
          <a:blip r:embed="rId4" cstate="print">
            <a:lum contrast="30000"/>
          </a:blip>
          <a:stretch>
            <a:fillRect/>
          </a:stretch>
        </p:blipFill>
        <p:spPr bwMode="auto">
          <a:xfrm>
            <a:off x="4357686" y="3500438"/>
            <a:ext cx="4786314" cy="335756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785786" y="214290"/>
            <a:ext cx="8001056" cy="714380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142900"/>
            <a:ext cx="8229600" cy="1143008"/>
          </a:xfrm>
        </p:spPr>
        <p:txBody>
          <a:bodyPr>
            <a:normAutofit/>
          </a:bodyPr>
          <a:lstStyle/>
          <a:p>
            <a:r>
              <a:rPr lang="ru-RU" sz="3200" b="1" i="1" dirty="0" smtClean="0">
                <a:solidFill>
                  <a:schemeClr val="accent2"/>
                </a:solidFill>
                <a:latin typeface="Batang" pitchFamily="18" charset="-127"/>
                <a:ea typeface="Batang" pitchFamily="18" charset="-127"/>
              </a:rPr>
              <a:t>Из коробочек</a:t>
            </a:r>
            <a:endParaRPr lang="ru-RU" sz="3200" b="1" i="1" dirty="0">
              <a:solidFill>
                <a:schemeClr val="accent2"/>
              </a:solidFill>
              <a:latin typeface="Batang" pitchFamily="18" charset="-127"/>
              <a:ea typeface="Batang" pitchFamily="18" charset="-127"/>
            </a:endParaRPr>
          </a:p>
        </p:txBody>
      </p:sp>
      <p:pic>
        <p:nvPicPr>
          <p:cNvPr id="5" name="Picture 2" descr="C:\Users\User\Pictures\2014-03-24\043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lum contrast="30000"/>
          </a:blip>
          <a:srcRect/>
          <a:stretch>
            <a:fillRect/>
          </a:stretch>
        </p:blipFill>
        <p:spPr bwMode="auto">
          <a:xfrm>
            <a:off x="785786" y="1500175"/>
            <a:ext cx="7215238" cy="500066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Picture 2" descr="C:\Users\User\Pictures\2014-03-24\043.JPG"/>
          <p:cNvPicPr>
            <a:picLocks noChangeAspect="1" noChangeArrowheads="1"/>
          </p:cNvPicPr>
          <p:nvPr/>
        </p:nvPicPr>
        <p:blipFill>
          <a:blip r:embed="rId3" cstate="print">
            <a:lum contrast="30000"/>
          </a:blip>
          <a:srcRect/>
          <a:stretch>
            <a:fillRect/>
          </a:stretch>
        </p:blipFill>
        <p:spPr bwMode="auto">
          <a:xfrm>
            <a:off x="714348" y="1428736"/>
            <a:ext cx="7215238" cy="500066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1142976" y="285728"/>
            <a:ext cx="7143800" cy="642942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2984"/>
          </a:xfrm>
        </p:spPr>
        <p:txBody>
          <a:bodyPr>
            <a:normAutofit/>
          </a:bodyPr>
          <a:lstStyle/>
          <a:p>
            <a:r>
              <a:rPr lang="ru-RU" sz="3200" b="1" i="1" dirty="0" smtClean="0"/>
              <a:t>Театр на </a:t>
            </a:r>
            <a:r>
              <a:rPr lang="ru-RU" sz="3200" b="1" i="1" dirty="0" err="1" smtClean="0"/>
              <a:t>на</a:t>
            </a:r>
            <a:r>
              <a:rPr lang="ru-RU" sz="3200" b="1" i="1" dirty="0" smtClean="0"/>
              <a:t> ложках</a:t>
            </a:r>
            <a:endParaRPr lang="ru-RU" sz="3200" i="1" dirty="0"/>
          </a:p>
        </p:txBody>
      </p:sp>
      <p:pic>
        <p:nvPicPr>
          <p:cNvPr id="4" name="Picture 2" descr="C:\Users\User\Pictures\2014-03-24\046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lum contrast="30000"/>
          </a:blip>
          <a:stretch>
            <a:fillRect/>
          </a:stretch>
        </p:blipFill>
        <p:spPr bwMode="auto">
          <a:xfrm>
            <a:off x="500034" y="1142984"/>
            <a:ext cx="7929618" cy="457203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Pictures\2014-11-20\00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429124" cy="3536157"/>
          </a:xfrm>
          <a:prstGeom prst="round2Diag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chemeClr val="accent3">
                <a:lumMod val="75000"/>
              </a:schemeClr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</p:pic>
      <p:pic>
        <p:nvPicPr>
          <p:cNvPr id="2051" name="Picture 3" descr="C:\Users\User\Pictures\2014-11-20\00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0"/>
            <a:ext cx="4381499" cy="3500438"/>
          </a:xfrm>
          <a:prstGeom prst="round2Diag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chemeClr val="accent3">
                <a:lumMod val="75000"/>
              </a:schemeClr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</p:pic>
      <p:pic>
        <p:nvPicPr>
          <p:cNvPr id="2052" name="Picture 4" descr="C:\Users\User\Pictures\2014-11-20\00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643314"/>
            <a:ext cx="4190997" cy="3214686"/>
          </a:xfrm>
          <a:prstGeom prst="round2Diag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chemeClr val="accent3">
                <a:lumMod val="75000"/>
              </a:schemeClr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</p:pic>
      <p:pic>
        <p:nvPicPr>
          <p:cNvPr id="2053" name="Picture 5" descr="C:\Users\User\Pictures\2014-11-20\00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14876" y="3714752"/>
            <a:ext cx="4190997" cy="3143248"/>
          </a:xfrm>
          <a:prstGeom prst="round2Diag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chemeClr val="accent3">
                <a:lumMod val="75000"/>
              </a:schemeClr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</p:pic>
    </p:spTree>
  </p:cSld>
  <p:clrMapOvr>
    <a:masterClrMapping/>
  </p:clrMapOvr>
  <p:transition spd="slow">
    <p:cover dir="r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0364" y="285728"/>
            <a:ext cx="3286148" cy="582594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>
                <a:solidFill>
                  <a:srgbClr val="FF0000"/>
                </a:solidFill>
              </a:rPr>
              <a:t>В</a:t>
            </a:r>
            <a:r>
              <a:rPr lang="ru-RU" sz="4400" b="1" dirty="0" smtClean="0">
                <a:solidFill>
                  <a:srgbClr val="FF0000"/>
                </a:solidFill>
              </a:rPr>
              <a:t>ывод:</a:t>
            </a:r>
            <a:r>
              <a:rPr lang="ru-RU" sz="4400" dirty="0" smtClean="0">
                <a:solidFill>
                  <a:srgbClr val="FF0000"/>
                </a:solidFill>
              </a:rPr>
              <a:t/>
            </a:r>
            <a:br>
              <a:rPr lang="ru-RU" sz="4400" dirty="0" smtClean="0">
                <a:solidFill>
                  <a:srgbClr val="FF0000"/>
                </a:solidFill>
              </a:rPr>
            </a:b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714612" y="1071546"/>
            <a:ext cx="3786214" cy="4000528"/>
          </a:xfr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>
              <a:buNone/>
            </a:pPr>
            <a:r>
              <a:rPr lang="ru-RU" sz="1600" dirty="0" smtClean="0"/>
              <a:t> </a:t>
            </a:r>
            <a:endParaRPr lang="ru-RU" sz="1600" dirty="0" smtClean="0">
              <a:solidFill>
                <a:srgbClr val="FF0000"/>
              </a:solidFill>
            </a:endParaRPr>
          </a:p>
          <a:p>
            <a:pPr lvl="0" algn="ctr"/>
            <a:r>
              <a:rPr lang="ru-RU" sz="2000" b="1" i="1" dirty="0" smtClean="0">
                <a:solidFill>
                  <a:schemeClr val="tx1"/>
                </a:solidFill>
                <a:latin typeface="Constantia" pitchFamily="18" charset="0"/>
                <a:ea typeface="Batang" pitchFamily="18" charset="-127"/>
              </a:rPr>
              <a:t>Увлеченный привлекательным замыслом творческой игры , ребенок учится многому, как навыки, полученные  в творческой  игре можно использовать в повседневной жизни , проявляя свою самостоятельность и инициативу.</a:t>
            </a:r>
            <a:endParaRPr lang="ru-RU" sz="2000" b="1" i="1" dirty="0">
              <a:solidFill>
                <a:schemeClr val="tx1"/>
              </a:solidFill>
              <a:latin typeface="Constantia" pitchFamily="18" charset="0"/>
              <a:ea typeface="Batang" pitchFamily="18" charset="-127"/>
            </a:endParaRPr>
          </a:p>
        </p:txBody>
      </p:sp>
      <p:pic>
        <p:nvPicPr>
          <p:cNvPr id="14" name="Picture 2" descr="C:\Users\User\Pictures\2014-03-24\050.JPG"/>
          <p:cNvPicPr>
            <a:picLocks noChangeAspect="1" noChangeArrowheads="1"/>
          </p:cNvPicPr>
          <p:nvPr/>
        </p:nvPicPr>
        <p:blipFill>
          <a:blip r:embed="rId3" cstate="print">
            <a:lum contrast="30000"/>
          </a:blip>
          <a:stretch>
            <a:fillRect/>
          </a:stretch>
        </p:blipFill>
        <p:spPr bwMode="auto">
          <a:xfrm>
            <a:off x="6715140" y="785794"/>
            <a:ext cx="2214578" cy="169817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6" name="Picture 2" descr="C:\Users\User\Pictures\2014-03-24\046.JPG"/>
          <p:cNvPicPr>
            <a:picLocks noChangeAspect="1" noChangeArrowheads="1"/>
          </p:cNvPicPr>
          <p:nvPr/>
        </p:nvPicPr>
        <p:blipFill>
          <a:blip r:embed="rId4" cstate="print">
            <a:lum contrast="30000"/>
          </a:blip>
          <a:stretch>
            <a:fillRect/>
          </a:stretch>
        </p:blipFill>
        <p:spPr bwMode="auto">
          <a:xfrm>
            <a:off x="6665994" y="3571876"/>
            <a:ext cx="2478006" cy="157163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7" name="Picture 2" descr="C:\Users\User\Pictures\2014-03-24\041.JPG"/>
          <p:cNvPicPr>
            <a:picLocks noChangeAspect="1" noChangeArrowheads="1"/>
          </p:cNvPicPr>
          <p:nvPr/>
        </p:nvPicPr>
        <p:blipFill>
          <a:blip r:embed="rId5" cstate="print">
            <a:lum contrast="30000"/>
          </a:blip>
          <a:stretch>
            <a:fillRect/>
          </a:stretch>
        </p:blipFill>
        <p:spPr bwMode="auto">
          <a:xfrm>
            <a:off x="0" y="785794"/>
            <a:ext cx="2585393" cy="185738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9" name="Picture 2" descr="C:\Users\User\Pictures\2014-03-24\029.JPG"/>
          <p:cNvPicPr>
            <a:picLocks noChangeAspect="1" noChangeArrowheads="1"/>
          </p:cNvPicPr>
          <p:nvPr/>
        </p:nvPicPr>
        <p:blipFill>
          <a:blip r:embed="rId6" cstate="print">
            <a:lum contrast="30000"/>
          </a:blip>
          <a:stretch>
            <a:fillRect/>
          </a:stretch>
        </p:blipFill>
        <p:spPr bwMode="auto">
          <a:xfrm>
            <a:off x="3357554" y="5214950"/>
            <a:ext cx="2464574" cy="164305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0" name="Picture 2" descr="C:\Users\User\Pictures\2014-03-24\028.JPG"/>
          <p:cNvPicPr>
            <a:picLocks noChangeAspect="1" noChangeArrowheads="1"/>
          </p:cNvPicPr>
          <p:nvPr/>
        </p:nvPicPr>
        <p:blipFill>
          <a:blip r:embed="rId7" cstate="print">
            <a:lum contrast="30000"/>
          </a:blip>
          <a:srcRect/>
          <a:stretch>
            <a:fillRect/>
          </a:stretch>
        </p:blipFill>
        <p:spPr bwMode="auto">
          <a:xfrm>
            <a:off x="0" y="3429000"/>
            <a:ext cx="2714644" cy="178595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1142976" y="5214950"/>
            <a:ext cx="7215238" cy="928694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785786" y="1643050"/>
            <a:ext cx="7500989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Narkisim" pitchFamily="34" charset="-79"/>
              </a:rPr>
              <a:t>    </a:t>
            </a:r>
          </a:p>
          <a:p>
            <a:endParaRPr lang="ru-RU" sz="40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cs typeface="Narkisim" pitchFamily="34" charset="-79"/>
            </a:endParaRPr>
          </a:p>
          <a:p>
            <a:endParaRPr lang="ru-RU" sz="40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cs typeface="Narkisim" pitchFamily="34" charset="-79"/>
            </a:endParaRPr>
          </a:p>
          <a:p>
            <a:endParaRPr lang="ru-RU" sz="40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cs typeface="Narkisim" pitchFamily="34" charset="-79"/>
            </a:endParaRPr>
          </a:p>
          <a:p>
            <a:r>
              <a:rPr lang="ru-RU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Narkisim" pitchFamily="34" charset="-79"/>
              </a:rPr>
              <a:t>      </a:t>
            </a:r>
          </a:p>
          <a:p>
            <a:endParaRPr lang="ru-RU" sz="40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cs typeface="Narkisim" pitchFamily="34" charset="-79"/>
            </a:endParaRPr>
          </a:p>
          <a:p>
            <a:r>
              <a:rPr lang="ru-RU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Narkisim" pitchFamily="34" charset="-79"/>
              </a:rPr>
              <a:t>      </a:t>
            </a:r>
            <a:r>
              <a:rPr lang="ru-RU" sz="4000" b="1" dirty="0" smtClean="0">
                <a:ln w="12700">
                  <a:solidFill>
                    <a:srgbClr val="FF0000"/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Narkisim" pitchFamily="34" charset="-79"/>
              </a:rPr>
              <a:t>СПАСИБО  ЗА   ВНИМАНИЕ !!!</a:t>
            </a:r>
            <a:endParaRPr lang="ru-RU" sz="4000" dirty="0">
              <a:ln w="12700">
                <a:solidFill>
                  <a:srgbClr val="FF0000"/>
                </a:solidFill>
                <a:prstDash val="solid"/>
              </a:ln>
              <a:solidFill>
                <a:schemeClr val="bg1"/>
              </a:solidFill>
            </a:endParaRPr>
          </a:p>
        </p:txBody>
      </p:sp>
      <p:pic>
        <p:nvPicPr>
          <p:cNvPr id="6" name="Рисунок 5" descr="C:\Documents and Settings\Пользователь\Рабочий стол\Лена\фото все\фьтографии 2013г\2013\яблочный спас 2013\P1010057.JPG"/>
          <p:cNvPicPr/>
          <p:nvPr/>
        </p:nvPicPr>
        <p:blipFill>
          <a:blip r:embed="rId3" cstate="print">
            <a:lum contrast="40000"/>
          </a:blip>
          <a:srcRect/>
          <a:stretch>
            <a:fillRect/>
          </a:stretch>
        </p:blipFill>
        <p:spPr bwMode="auto">
          <a:xfrm>
            <a:off x="1571604" y="428604"/>
            <a:ext cx="5786478" cy="407196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000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Вертикальный свиток 7"/>
          <p:cNvSpPr/>
          <p:nvPr/>
        </p:nvSpPr>
        <p:spPr>
          <a:xfrm>
            <a:off x="4143372" y="1357298"/>
            <a:ext cx="4643470" cy="5072098"/>
          </a:xfrm>
          <a:prstGeom prst="verticalScroll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71472" y="285728"/>
            <a:ext cx="8072494" cy="92869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spc="50" dirty="0" smtClean="0">
                <a:ln w="11430">
                  <a:solidFill>
                    <a:srgbClr val="C00000"/>
                  </a:solidFill>
                </a:ln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ТЕАТРАЛИЗОВАННЫЕ ИГРЫ</a:t>
            </a:r>
            <a:endParaRPr lang="ru-RU" dirty="0">
              <a:ln w="11430">
                <a:solidFill>
                  <a:srgbClr val="C00000"/>
                </a:solidFill>
              </a:ln>
              <a:solidFill>
                <a:srgbClr val="FF0000"/>
              </a:solidFill>
            </a:endParaRPr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1714488"/>
            <a:ext cx="3995577" cy="42862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4500530" y="1142984"/>
            <a:ext cx="4643470" cy="1231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b="1" i="1" dirty="0" smtClean="0">
              <a:solidFill>
                <a:schemeClr val="accent2"/>
              </a:solidFill>
            </a:endParaRPr>
          </a:p>
          <a:p>
            <a:r>
              <a:rPr lang="ru-RU" sz="2800" b="1" i="1" dirty="0" smtClean="0">
                <a:solidFill>
                  <a:schemeClr val="accent2"/>
                </a:solidFill>
              </a:rPr>
              <a:t>         </a:t>
            </a:r>
            <a:r>
              <a:rPr lang="ru-RU" sz="2800" b="1" i="1" dirty="0" smtClean="0">
                <a:solidFill>
                  <a:srgbClr val="002060"/>
                </a:solidFill>
              </a:rPr>
              <a:t>Актуальность:</a:t>
            </a:r>
            <a:r>
              <a:rPr lang="ru-RU" sz="2800" dirty="0" smtClean="0">
                <a:solidFill>
                  <a:srgbClr val="002060"/>
                </a:solidFill>
              </a:rPr>
              <a:t/>
            </a:r>
            <a:br>
              <a:rPr lang="ru-RU" sz="2800" dirty="0" smtClean="0">
                <a:solidFill>
                  <a:srgbClr val="002060"/>
                </a:solidFill>
              </a:rPr>
            </a:br>
            <a:endParaRPr lang="ru-RU" sz="2800" dirty="0">
              <a:solidFill>
                <a:srgbClr val="00206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857752" y="1500174"/>
            <a:ext cx="3429024" cy="49244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pPr algn="ctr"/>
            <a:r>
              <a:rPr lang="ru-RU" sz="2000" b="1" i="1" dirty="0" smtClean="0">
                <a:solidFill>
                  <a:srgbClr val="C00000"/>
                </a:solidFill>
              </a:rPr>
              <a:t>В театрализованных  играх отражаются впечатления детей об окружающей жизни, глубина понимания ими тех или иных жизненных явлений. Свобода, самостоятельность, инициатива, самоорганизация и творчество в этой группе игр проявляются с особой полн</a:t>
            </a:r>
            <a:r>
              <a:rPr lang="ru-RU" sz="2000" b="1" dirty="0" smtClean="0">
                <a:solidFill>
                  <a:srgbClr val="C00000"/>
                </a:solidFill>
              </a:rPr>
              <a:t>отой.</a:t>
            </a:r>
            <a:endParaRPr lang="ru-RU" sz="20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Скругленный прямоугольник 31"/>
          <p:cNvSpPr/>
          <p:nvPr/>
        </p:nvSpPr>
        <p:spPr>
          <a:xfrm>
            <a:off x="357158" y="214290"/>
            <a:ext cx="8643998" cy="642942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5929322" y="2214554"/>
            <a:ext cx="928694" cy="321471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2214546" y="2143116"/>
            <a:ext cx="928694" cy="3357586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Заголовок 3"/>
          <p:cNvSpPr txBox="1">
            <a:spLocks noGrp="1"/>
          </p:cNvSpPr>
          <p:nvPr>
            <p:ph type="title"/>
          </p:nvPr>
        </p:nvSpPr>
        <p:spPr>
          <a:xfrm>
            <a:off x="1500166" y="431186"/>
            <a:ext cx="6000792" cy="1200329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ТЕАТРАЛИЗОВАННЫЕ ИГРЫ</a:t>
            </a:r>
            <a:endParaRPr lang="ru-RU" sz="3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28596" y="1571612"/>
            <a:ext cx="278608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6072198" y="1571612"/>
            <a:ext cx="24288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Стрелка вниз 16"/>
          <p:cNvSpPr/>
          <p:nvPr/>
        </p:nvSpPr>
        <p:spPr>
          <a:xfrm>
            <a:off x="2428860" y="1571612"/>
            <a:ext cx="484632" cy="64294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трелка вниз 17"/>
          <p:cNvSpPr/>
          <p:nvPr/>
        </p:nvSpPr>
        <p:spPr>
          <a:xfrm>
            <a:off x="6072198" y="1643050"/>
            <a:ext cx="484632" cy="64294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 rot="16200000">
            <a:off x="1391492" y="3555356"/>
            <a:ext cx="257176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Режиссерские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 rot="16200000">
            <a:off x="5094795" y="3477847"/>
            <a:ext cx="250032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Игры драматизации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" name="Picture 2" descr="C:\Users\User\Pictures\2014-03-25\013.JPG"/>
          <p:cNvPicPr>
            <a:picLocks noChangeAspect="1" noChangeArrowheads="1"/>
          </p:cNvPicPr>
          <p:nvPr/>
        </p:nvPicPr>
        <p:blipFill>
          <a:blip r:embed="rId2" cstate="print">
            <a:lum contrast="20000"/>
          </a:blip>
          <a:srcRect/>
          <a:stretch>
            <a:fillRect/>
          </a:stretch>
        </p:blipFill>
        <p:spPr bwMode="auto">
          <a:xfrm>
            <a:off x="3357554" y="4714884"/>
            <a:ext cx="2357454" cy="1822707"/>
          </a:xfrm>
          <a:prstGeom prst="rect">
            <a:avLst/>
          </a:prstGeom>
          <a:ln w="38100">
            <a:solidFill>
              <a:srgbClr val="00B05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285720" y="500042"/>
            <a:ext cx="8572560" cy="5786478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FF0000"/>
                </a:solidFill>
              </a:rPr>
              <a:t>Цель театрализованных игр:</a:t>
            </a:r>
            <a:endParaRPr lang="ru-RU" b="1" i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lvl="0">
              <a:buNone/>
            </a:pPr>
            <a:r>
              <a:rPr lang="ru-RU" i="1" dirty="0" smtClean="0">
                <a:solidFill>
                  <a:schemeClr val="accent4"/>
                </a:solidFill>
              </a:rPr>
              <a:t>* </a:t>
            </a:r>
            <a:r>
              <a:rPr lang="ru-RU" i="1" dirty="0" smtClean="0">
                <a:solidFill>
                  <a:schemeClr val="accent4">
                    <a:lumMod val="75000"/>
                  </a:schemeClr>
                </a:solidFill>
              </a:rPr>
              <a:t>Расширять  и углублять  знания детей об окружающем мире;</a:t>
            </a:r>
          </a:p>
          <a:p>
            <a:pPr lvl="0">
              <a:buNone/>
            </a:pPr>
            <a:r>
              <a:rPr lang="ru-RU" i="1" dirty="0" smtClean="0">
                <a:solidFill>
                  <a:schemeClr val="accent4">
                    <a:lumMod val="75000"/>
                  </a:schemeClr>
                </a:solidFill>
              </a:rPr>
              <a:t>* Развивать психические процессы: внимание, память, восприятие, воображение, стимулировать мыслительные операции;</a:t>
            </a:r>
          </a:p>
          <a:p>
            <a:pPr lvl="0">
              <a:buNone/>
            </a:pPr>
            <a:r>
              <a:rPr lang="ru-RU" i="1" dirty="0" smtClean="0">
                <a:solidFill>
                  <a:schemeClr val="accent4">
                    <a:lumMod val="75000"/>
                  </a:schemeClr>
                </a:solidFill>
              </a:rPr>
              <a:t>*Активизировать и совершенствовать словарный запас.</a:t>
            </a:r>
          </a:p>
          <a:p>
            <a:pPr lvl="0">
              <a:buNone/>
            </a:pPr>
            <a:r>
              <a:rPr lang="ru-RU" i="1" dirty="0" smtClean="0">
                <a:solidFill>
                  <a:schemeClr val="accent4">
                    <a:lumMod val="75000"/>
                  </a:schemeClr>
                </a:solidFill>
              </a:rPr>
              <a:t>*Развивать эмоциональную  сферу;</a:t>
            </a:r>
          </a:p>
          <a:p>
            <a:pPr lvl="0">
              <a:buNone/>
            </a:pPr>
            <a:r>
              <a:rPr lang="ru-RU" i="1" dirty="0" smtClean="0">
                <a:solidFill>
                  <a:schemeClr val="accent4">
                    <a:lumMod val="75000"/>
                  </a:schemeClr>
                </a:solidFill>
              </a:rPr>
              <a:t>*Стимулировать развитие творческой активности, самостоятельности ; проявления инициативы .</a:t>
            </a:r>
          </a:p>
          <a:p>
            <a:pPr>
              <a:buNone/>
            </a:pPr>
            <a:r>
              <a:rPr lang="ru-RU" i="1" dirty="0" smtClean="0">
                <a:solidFill>
                  <a:schemeClr val="accent4">
                    <a:lumMod val="75000"/>
                  </a:schemeClr>
                </a:solidFill>
              </a:rPr>
              <a:t>* Доставлять  детям радость от  участия  в театрализованных играх </a:t>
            </a:r>
            <a:endParaRPr lang="ru-RU" i="1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2786050" y="285728"/>
            <a:ext cx="3786214" cy="1000132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285860"/>
          <a:ext cx="8229600" cy="53578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2857488" y="500042"/>
            <a:ext cx="435771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Задачи ФГОС  ДО</a:t>
            </a:r>
            <a:endParaRPr lang="ru-RU" sz="3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Схема 7"/>
          <p:cNvGraphicFramePr/>
          <p:nvPr/>
        </p:nvGraphicFramePr>
        <p:xfrm>
          <a:off x="428596" y="642918"/>
          <a:ext cx="8143932" cy="56356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" name="Picture 2" descr="C:\Users\User\Pictures\2014-03-24\038.JPG"/>
          <p:cNvPicPr>
            <a:picLocks noGrp="1" noChangeAspect="1" noChangeArrowheads="1"/>
          </p:cNvPicPr>
          <p:nvPr>
            <p:ph idx="1"/>
          </p:nvPr>
        </p:nvPicPr>
        <p:blipFill>
          <a:blip r:embed="rId7" cstate="print">
            <a:lum contrast="30000"/>
          </a:blip>
          <a:srcRect/>
          <a:stretch>
            <a:fillRect/>
          </a:stretch>
        </p:blipFill>
        <p:spPr bwMode="auto">
          <a:xfrm>
            <a:off x="3071802" y="2500306"/>
            <a:ext cx="2856146" cy="192882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кругленный прямоугольник 7"/>
          <p:cNvSpPr/>
          <p:nvPr/>
        </p:nvSpPr>
        <p:spPr>
          <a:xfrm>
            <a:off x="785786" y="142852"/>
            <a:ext cx="7715304" cy="571504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2984"/>
          </a:xfrm>
        </p:spPr>
        <p:txBody>
          <a:bodyPr>
            <a:noAutofit/>
          </a:bodyPr>
          <a:lstStyle/>
          <a:p>
            <a:r>
              <a:rPr lang="ru-RU" sz="3200" i="1" dirty="0" smtClean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Предметно-пространственная среда</a:t>
            </a:r>
            <a:r>
              <a:rPr lang="ru-RU" sz="3200" i="1" dirty="0" smtClean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</a:rPr>
              <a:t/>
            </a:r>
            <a:br>
              <a:rPr lang="ru-RU" sz="3200" i="1" dirty="0" smtClean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</a:rPr>
            </a:br>
            <a:endParaRPr lang="ru-RU" sz="3200" i="1" dirty="0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</p:txBody>
      </p:sp>
      <p:pic>
        <p:nvPicPr>
          <p:cNvPr id="6" name="Picture 3" descr="C:\Users\User\Pictures\дет. сад\2013-12-14\095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lum contrast="30000"/>
          </a:blip>
          <a:stretch>
            <a:fillRect/>
          </a:stretch>
        </p:blipFill>
        <p:spPr bwMode="auto">
          <a:xfrm>
            <a:off x="357158" y="3786190"/>
            <a:ext cx="3929090" cy="278608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9" name="Содержимое 8"/>
          <p:cNvSpPr>
            <a:spLocks noGrp="1"/>
          </p:cNvSpPr>
          <p:nvPr>
            <p:ph sz="half" idx="1"/>
          </p:nvPr>
        </p:nvSpPr>
        <p:spPr>
          <a:xfrm>
            <a:off x="285720" y="785794"/>
            <a:ext cx="8572560" cy="3071834"/>
          </a:xfrm>
        </p:spPr>
        <p:txBody>
          <a:bodyPr>
            <a:noAutofit/>
          </a:bodyPr>
          <a:lstStyle/>
          <a:p>
            <a:r>
              <a:rPr lang="ru-RU" sz="2400" b="1" i="1" dirty="0" smtClean="0">
                <a:solidFill>
                  <a:schemeClr val="accent2">
                    <a:lumMod val="50000"/>
                  </a:schemeClr>
                </a:solidFill>
              </a:rPr>
              <a:t>Требования  ФГОС к развивающей предметно-пространственной среде.</a:t>
            </a:r>
            <a:r>
              <a:rPr lang="ru-RU" sz="2000" i="1" dirty="0" smtClean="0">
                <a:solidFill>
                  <a:schemeClr val="accent2">
                    <a:lumMod val="50000"/>
                  </a:schemeClr>
                </a:solidFill>
              </a:rPr>
              <a:t> Развивающая предметно-пространственная  среда Организации (группы) должна быть содержательно насыщенной, трансформируемой, полифункциональной, вариативной, доступной и безопасной. Она должна обеспечивать игровую и познавательную активность, возможность общения и совместной деятельности детей и взрослых со всей группой и в малых группах.</a:t>
            </a:r>
            <a:endParaRPr lang="ru-RU" sz="2000" i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1026" name="Picture 2" descr="C:\Users\User\Pictures\2014-11-20\00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6314" y="3768306"/>
            <a:ext cx="3857652" cy="289323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кругленный прямоугольник 7"/>
          <p:cNvSpPr/>
          <p:nvPr/>
        </p:nvSpPr>
        <p:spPr>
          <a:xfrm>
            <a:off x="785786" y="285728"/>
            <a:ext cx="7715304" cy="500066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71546"/>
          </a:xfrm>
        </p:spPr>
        <p:txBody>
          <a:bodyPr>
            <a:normAutofit/>
          </a:bodyPr>
          <a:lstStyle/>
          <a:p>
            <a:r>
              <a:rPr lang="ru-RU" sz="3200" b="1" i="1" dirty="0" smtClean="0">
                <a:latin typeface="Batang" pitchFamily="18" charset="-127"/>
                <a:ea typeface="Batang" pitchFamily="18" charset="-127"/>
              </a:rPr>
              <a:t>Театр на палочках</a:t>
            </a:r>
            <a:endParaRPr lang="ru-RU" sz="3200" b="1" i="1" dirty="0">
              <a:latin typeface="Batang" pitchFamily="18" charset="-127"/>
              <a:ea typeface="Batang" pitchFamily="18" charset="-127"/>
            </a:endParaRPr>
          </a:p>
        </p:txBody>
      </p:sp>
      <p:pic>
        <p:nvPicPr>
          <p:cNvPr id="4" name="Picture 2" descr="C:\Users\User\Pictures\2014-03-24\048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lum contrast="30000"/>
          </a:blip>
          <a:srcRect/>
          <a:stretch>
            <a:fillRect/>
          </a:stretch>
        </p:blipFill>
        <p:spPr bwMode="auto">
          <a:xfrm>
            <a:off x="4786314" y="1000108"/>
            <a:ext cx="3571900" cy="242889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5" name="Picture 2" descr="C:\Users\User\Pictures\2014-03-24\026.JPG"/>
          <p:cNvPicPr>
            <a:picLocks noChangeAspect="1" noChangeArrowheads="1"/>
          </p:cNvPicPr>
          <p:nvPr/>
        </p:nvPicPr>
        <p:blipFill>
          <a:blip r:embed="rId4" cstate="print">
            <a:lum contrast="30000"/>
          </a:blip>
          <a:srcRect/>
          <a:stretch>
            <a:fillRect/>
          </a:stretch>
        </p:blipFill>
        <p:spPr bwMode="auto">
          <a:xfrm>
            <a:off x="500034" y="1214422"/>
            <a:ext cx="3714776" cy="235745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6" name="Picture 2" descr="C:\Users\User\Pictures\2014-03-24\045.JPG"/>
          <p:cNvPicPr>
            <a:picLocks noChangeAspect="1" noChangeArrowheads="1"/>
          </p:cNvPicPr>
          <p:nvPr/>
        </p:nvPicPr>
        <p:blipFill>
          <a:blip r:embed="rId5" cstate="print">
            <a:lum contrast="40000"/>
          </a:blip>
          <a:stretch>
            <a:fillRect/>
          </a:stretch>
        </p:blipFill>
        <p:spPr bwMode="auto">
          <a:xfrm>
            <a:off x="785786" y="3929066"/>
            <a:ext cx="3714776" cy="242889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7" name="Picture 5" descr="C:\Users\User\Pictures\дет. сад\2014-04-01\003.JPG"/>
          <p:cNvPicPr>
            <a:picLocks noChangeAspect="1" noChangeArrowheads="1"/>
          </p:cNvPicPr>
          <p:nvPr/>
        </p:nvPicPr>
        <p:blipFill>
          <a:blip r:embed="rId6" cstate="print">
            <a:lum contrast="30000"/>
          </a:blip>
          <a:stretch>
            <a:fillRect/>
          </a:stretch>
        </p:blipFill>
        <p:spPr bwMode="auto">
          <a:xfrm>
            <a:off x="4786314" y="3929066"/>
            <a:ext cx="3643338" cy="242889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</p:spTree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Скругленный прямоугольник 9"/>
          <p:cNvSpPr/>
          <p:nvPr/>
        </p:nvSpPr>
        <p:spPr>
          <a:xfrm>
            <a:off x="2143108" y="214290"/>
            <a:ext cx="5500726" cy="785818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71546"/>
          </a:xfrm>
        </p:spPr>
        <p:txBody>
          <a:bodyPr>
            <a:normAutofit/>
          </a:bodyPr>
          <a:lstStyle/>
          <a:p>
            <a:r>
              <a:rPr lang="ru-RU" sz="3200" b="1" i="1" dirty="0" smtClean="0">
                <a:latin typeface="Batang" pitchFamily="18" charset="-127"/>
                <a:ea typeface="Batang" pitchFamily="18" charset="-127"/>
              </a:rPr>
              <a:t>Настольный театр </a:t>
            </a:r>
            <a:endParaRPr lang="ru-RU" sz="3200" b="1" i="1" dirty="0">
              <a:latin typeface="Batang" pitchFamily="18" charset="-127"/>
              <a:ea typeface="Batang" pitchFamily="18" charset="-127"/>
            </a:endParaRPr>
          </a:p>
        </p:txBody>
      </p:sp>
      <p:pic>
        <p:nvPicPr>
          <p:cNvPr id="4" name="Picture 2" descr="C:\Users\User\Pictures\2014-03-24\028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lum contrast="30000"/>
          </a:blip>
          <a:srcRect/>
          <a:stretch>
            <a:fillRect/>
          </a:stretch>
        </p:blipFill>
        <p:spPr bwMode="auto">
          <a:xfrm>
            <a:off x="1285852" y="1214422"/>
            <a:ext cx="6643734" cy="501194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Picture 2" descr="C:\Users\User\Pictures\2014-03-24\02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214554"/>
            <a:ext cx="50143" cy="45719"/>
          </a:xfrm>
          <a:prstGeom prst="rect">
            <a:avLst/>
          </a:prstGeom>
          <a:noFill/>
        </p:spPr>
      </p:pic>
      <p:pic>
        <p:nvPicPr>
          <p:cNvPr id="7" name="Picture 2" descr="C:\Users\User\Pictures\2014-03-24\02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" y="2366954"/>
            <a:ext cx="50143" cy="45719"/>
          </a:xfrm>
          <a:prstGeom prst="rect">
            <a:avLst/>
          </a:prstGeom>
          <a:noFill/>
        </p:spPr>
      </p:pic>
      <p:pic>
        <p:nvPicPr>
          <p:cNvPr id="8" name="Picture 2" descr="C:\Users\User\Pictures\2014-03-24\02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2519354"/>
            <a:ext cx="50143" cy="45719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1218</TotalTime>
  <Words>308</Words>
  <Application>Microsoft Office PowerPoint</Application>
  <PresentationFormat>Экран (4:3)</PresentationFormat>
  <Paragraphs>62</Paragraphs>
  <Slides>19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Муниципальное бюджетное дошкольное образовательное учреждение  детский сад №2  « ЛАДУШКИ»  муниципального образования Староминский  район</vt:lpstr>
      <vt:lpstr>ТЕАТРАЛИЗОВАННЫЕ ИГРЫ</vt:lpstr>
      <vt:lpstr>ТЕАТРАЛИЗОВАННЫЕ ИГРЫ</vt:lpstr>
      <vt:lpstr>Цель театрализованных игр:</vt:lpstr>
      <vt:lpstr>Слайд 5</vt:lpstr>
      <vt:lpstr>Слайд 6</vt:lpstr>
      <vt:lpstr>Предметно-пространственная среда </vt:lpstr>
      <vt:lpstr>Театр на палочках</vt:lpstr>
      <vt:lpstr>Настольный театр </vt:lpstr>
      <vt:lpstr>Из бросового материала </vt:lpstr>
      <vt:lpstr>Куклы бибабо. </vt:lpstr>
      <vt:lpstr>Стендовый вид театра( на фланелеграфе, теневой театр) </vt:lpstr>
      <vt:lpstr> «Живая комната»  </vt:lpstr>
      <vt:lpstr>На конусах; из бумаги сложенной вдвое.</vt:lpstr>
      <vt:lpstr>Из коробочек</vt:lpstr>
      <vt:lpstr>Театр на на ложках</vt:lpstr>
      <vt:lpstr>Слайд 17</vt:lpstr>
      <vt:lpstr> Вывод: </vt:lpstr>
      <vt:lpstr>Слайд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Муниципальное бюджетное дошкольное образовательное учреждение  детский сад №2  « ЛАДУШКИ»  Муниципального образования Староминский  район </dc:title>
  <dc:creator>User</dc:creator>
  <cp:lastModifiedBy>User</cp:lastModifiedBy>
  <cp:revision>128</cp:revision>
  <dcterms:created xsi:type="dcterms:W3CDTF">2014-09-14T10:30:47Z</dcterms:created>
  <dcterms:modified xsi:type="dcterms:W3CDTF">2014-11-23T07:47:18Z</dcterms:modified>
</cp:coreProperties>
</file>