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57" r:id="rId4"/>
    <p:sldId id="280" r:id="rId5"/>
    <p:sldId id="270" r:id="rId6"/>
    <p:sldId id="261" r:id="rId7"/>
    <p:sldId id="281" r:id="rId8"/>
    <p:sldId id="282" r:id="rId9"/>
    <p:sldId id="278" r:id="rId10"/>
    <p:sldId id="274" r:id="rId11"/>
    <p:sldId id="286" r:id="rId12"/>
    <p:sldId id="284" r:id="rId13"/>
    <p:sldId id="262" r:id="rId14"/>
    <p:sldId id="276" r:id="rId15"/>
    <p:sldId id="269" r:id="rId16"/>
    <p:sldId id="268" r:id="rId17"/>
    <p:sldId id="279" r:id="rId18"/>
    <p:sldId id="275" r:id="rId19"/>
    <p:sldId id="285" r:id="rId20"/>
  </p:sldIdLst>
  <p:sldSz cx="10801350" cy="7921625"/>
  <p:notesSz cx="6858000" cy="9144000"/>
  <p:defaultTextStyle>
    <a:defPPr>
      <a:defRPr lang="ru-RU"/>
    </a:defPPr>
    <a:lvl1pPr marL="0" algn="l" defTabSz="106984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34924" algn="l" defTabSz="106984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69848" algn="l" defTabSz="106984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04772" algn="l" defTabSz="106984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39696" algn="l" defTabSz="106984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74620" algn="l" defTabSz="106984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09544" algn="l" defTabSz="106984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744468" algn="l" defTabSz="106984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279392" algn="l" defTabSz="106984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00F6"/>
    <a:srgbClr val="990099"/>
    <a:srgbClr val="B5FAAC"/>
    <a:srgbClr val="C0C0C0"/>
    <a:srgbClr val="BC00BC"/>
    <a:srgbClr val="FD31D1"/>
    <a:srgbClr val="FF5050"/>
    <a:srgbClr val="FFFDAB"/>
    <a:srgbClr val="FFFD8D"/>
    <a:srgbClr val="4CF74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972" y="-132"/>
      </p:cViewPr>
      <p:guideLst>
        <p:guide orient="horz" pos="2495"/>
        <p:guide pos="34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4382980-A706-4331-A7EE-7A774E2EADF6}" type="doc">
      <dgm:prSet loTypeId="urn:microsoft.com/office/officeart/2005/8/layout/chevron2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4476E3D5-7C9C-4AFE-AACD-7DDA04288E6F}">
      <dgm:prSet phldrT="[Текст]" custT="1"/>
      <dgm:spPr>
        <a:solidFill>
          <a:srgbClr val="00B05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2000" b="1" u="sng" dirty="0" smtClean="0"/>
            <a:t>Участие  в МО учителей начальных классов</a:t>
          </a:r>
          <a:endParaRPr lang="ru-RU" sz="2000" dirty="0"/>
        </a:p>
      </dgm:t>
    </dgm:pt>
    <dgm:pt modelId="{FC67E599-8FD4-4E79-8637-11568CA6E362}" type="parTrans" cxnId="{676CA96C-34D8-4774-B9F9-6CE98388D9A2}">
      <dgm:prSet/>
      <dgm:spPr/>
      <dgm:t>
        <a:bodyPr/>
        <a:lstStyle/>
        <a:p>
          <a:endParaRPr lang="ru-RU"/>
        </a:p>
      </dgm:t>
    </dgm:pt>
    <dgm:pt modelId="{351F8CF4-5604-4F14-A844-F3E796663801}" type="sibTrans" cxnId="{676CA96C-34D8-4774-B9F9-6CE98388D9A2}">
      <dgm:prSet/>
      <dgm:spPr/>
      <dgm:t>
        <a:bodyPr/>
        <a:lstStyle/>
        <a:p>
          <a:endParaRPr lang="ru-RU"/>
        </a:p>
      </dgm:t>
    </dgm:pt>
    <dgm:pt modelId="{BAFB3D1C-6AD9-42F3-9D14-7F05CD94201D}">
      <dgm:prSet phldrT="[Текст]" custT="1"/>
      <dgm:spPr>
        <a:solidFill>
          <a:srgbClr val="B5FAAC"/>
        </a:solidFill>
        <a:ln>
          <a:solidFill>
            <a:srgbClr val="00B050"/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Психофизиология  детского  поведения  шестилетних  первоклассников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FE81D967-4ADE-45C1-8432-511A0A0DF5A1}" type="parTrans" cxnId="{CBB81A23-553C-4636-B72B-2FAE804CFAC8}">
      <dgm:prSet/>
      <dgm:spPr/>
      <dgm:t>
        <a:bodyPr/>
        <a:lstStyle/>
        <a:p>
          <a:endParaRPr lang="ru-RU"/>
        </a:p>
      </dgm:t>
    </dgm:pt>
    <dgm:pt modelId="{1734450F-E854-4A65-9E1F-82B64F98E68E}" type="sibTrans" cxnId="{CBB81A23-553C-4636-B72B-2FAE804CFAC8}">
      <dgm:prSet/>
      <dgm:spPr/>
      <dgm:t>
        <a:bodyPr/>
        <a:lstStyle/>
        <a:p>
          <a:endParaRPr lang="ru-RU"/>
        </a:p>
      </dgm:t>
    </dgm:pt>
    <dgm:pt modelId="{4FADD914-589D-48EF-9772-8C0EBB1674E7}">
      <dgm:prSet phldrT="[Текст]" custT="1"/>
      <dgm:spPr>
        <a:solidFill>
          <a:srgbClr val="FFC00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2000" b="1" u="sng" dirty="0" smtClean="0"/>
            <a:t>Участие в педсоветах</a:t>
          </a:r>
          <a:endParaRPr lang="ru-RU" sz="2000" b="1" u="sng" dirty="0"/>
        </a:p>
      </dgm:t>
    </dgm:pt>
    <dgm:pt modelId="{63B941DE-44B5-48FD-B249-DF8FE651A9CD}" type="parTrans" cxnId="{ACC02BD7-D016-4739-8580-6245E263B419}">
      <dgm:prSet/>
      <dgm:spPr/>
      <dgm:t>
        <a:bodyPr/>
        <a:lstStyle/>
        <a:p>
          <a:endParaRPr lang="ru-RU"/>
        </a:p>
      </dgm:t>
    </dgm:pt>
    <dgm:pt modelId="{C6486A76-3B3A-4E65-8C35-D3D239609A57}" type="sibTrans" cxnId="{ACC02BD7-D016-4739-8580-6245E263B419}">
      <dgm:prSet/>
      <dgm:spPr/>
      <dgm:t>
        <a:bodyPr/>
        <a:lstStyle/>
        <a:p>
          <a:endParaRPr lang="ru-RU"/>
        </a:p>
      </dgm:t>
    </dgm:pt>
    <dgm:pt modelId="{4B7F7CF9-61BE-44FB-8A92-9945E74FF594}">
      <dgm:prSet phldrT="[Текст]" custT="1"/>
      <dgm:spPr>
        <a:solidFill>
          <a:srgbClr val="FFFDAB">
            <a:alpha val="89804"/>
          </a:srgbClr>
        </a:solidFill>
        <a:ln>
          <a:solidFill>
            <a:srgbClr val="FFC000"/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Использование  интерактивных  приемов  обучения  на  уроках  в  первом  классе , как  способ  повышения  </a:t>
          </a:r>
          <a:r>
            <a:rPr lang="ru-RU" sz="2400" b="1" smtClean="0">
              <a:latin typeface="Times New Roman" pitchFamily="18" charset="0"/>
              <a:cs typeface="Times New Roman" pitchFamily="18" charset="0"/>
            </a:rPr>
            <a:t>продуктивности  обучения.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B219FB35-6EDF-443F-9B45-B530A9CC3095}" type="parTrans" cxnId="{E6194852-A605-4AA9-9ACB-94EC99C14297}">
      <dgm:prSet/>
      <dgm:spPr/>
      <dgm:t>
        <a:bodyPr/>
        <a:lstStyle/>
        <a:p>
          <a:endParaRPr lang="ru-RU"/>
        </a:p>
      </dgm:t>
    </dgm:pt>
    <dgm:pt modelId="{3C7EFFFC-590F-421E-94AA-5EA380FA6AF6}" type="sibTrans" cxnId="{E6194852-A605-4AA9-9ACB-94EC99C14297}">
      <dgm:prSet/>
      <dgm:spPr/>
      <dgm:t>
        <a:bodyPr/>
        <a:lstStyle/>
        <a:p>
          <a:endParaRPr lang="ru-RU"/>
        </a:p>
      </dgm:t>
    </dgm:pt>
    <dgm:pt modelId="{ADB77D19-B11A-4A76-90BB-F04F4B18243D}" type="pres">
      <dgm:prSet presAssocID="{44382980-A706-4331-A7EE-7A774E2EADF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EE5A375-521B-4BDB-816A-05E3B4987C2C}" type="pres">
      <dgm:prSet presAssocID="{4476E3D5-7C9C-4AFE-AACD-7DDA04288E6F}" presName="composite" presStyleCnt="0"/>
      <dgm:spPr/>
    </dgm:pt>
    <dgm:pt modelId="{F2730B64-8678-4F17-B34E-F75B166ECF4F}" type="pres">
      <dgm:prSet presAssocID="{4476E3D5-7C9C-4AFE-AACD-7DDA04288E6F}" presName="parentText" presStyleLbl="align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E344D3-25BB-45FC-B0CB-1E0EE4DF9A0F}" type="pres">
      <dgm:prSet presAssocID="{4476E3D5-7C9C-4AFE-AACD-7DDA04288E6F}" presName="descendantText" presStyleLbl="alignAcc1" presStyleIdx="0" presStyleCnt="2" custScaleX="86969" custLinFactNeighborX="-6538" custLinFactNeighborY="-3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6312D3-9328-4E4D-AC6C-A6339C898ABF}" type="pres">
      <dgm:prSet presAssocID="{351F8CF4-5604-4F14-A844-F3E796663801}" presName="sp" presStyleCnt="0"/>
      <dgm:spPr/>
    </dgm:pt>
    <dgm:pt modelId="{ED782713-CF5A-49C2-8A3C-84597DF4546E}" type="pres">
      <dgm:prSet presAssocID="{4FADD914-589D-48EF-9772-8C0EBB1674E7}" presName="composite" presStyleCnt="0"/>
      <dgm:spPr/>
    </dgm:pt>
    <dgm:pt modelId="{6BB4B385-56BB-4C17-8456-79C91719645B}" type="pres">
      <dgm:prSet presAssocID="{4FADD914-589D-48EF-9772-8C0EBB1674E7}" presName="parentText" presStyleLbl="align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09B1AE-A9E9-42D6-A1AE-ACAD10734DF6}" type="pres">
      <dgm:prSet presAssocID="{4FADD914-589D-48EF-9772-8C0EBB1674E7}" presName="descendantText" presStyleLbl="alignAcc1" presStyleIdx="1" presStyleCnt="2" custScaleX="91227" custLinFactNeighborX="-6212" custLinFactNeighborY="28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CC02BD7-D016-4739-8580-6245E263B419}" srcId="{44382980-A706-4331-A7EE-7A774E2EADF6}" destId="{4FADD914-589D-48EF-9772-8C0EBB1674E7}" srcOrd="1" destOrd="0" parTransId="{63B941DE-44B5-48FD-B249-DF8FE651A9CD}" sibTransId="{C6486A76-3B3A-4E65-8C35-D3D239609A57}"/>
    <dgm:cxn modelId="{7B3D6510-AECE-4E1D-9542-CF457094367F}" type="presOf" srcId="{BAFB3D1C-6AD9-42F3-9D14-7F05CD94201D}" destId="{50E344D3-25BB-45FC-B0CB-1E0EE4DF9A0F}" srcOrd="0" destOrd="0" presId="urn:microsoft.com/office/officeart/2005/8/layout/chevron2"/>
    <dgm:cxn modelId="{2A60D173-8E3E-4378-9011-ABE64BB166C2}" type="presOf" srcId="{4FADD914-589D-48EF-9772-8C0EBB1674E7}" destId="{6BB4B385-56BB-4C17-8456-79C91719645B}" srcOrd="0" destOrd="0" presId="urn:microsoft.com/office/officeart/2005/8/layout/chevron2"/>
    <dgm:cxn modelId="{CBB81A23-553C-4636-B72B-2FAE804CFAC8}" srcId="{4476E3D5-7C9C-4AFE-AACD-7DDA04288E6F}" destId="{BAFB3D1C-6AD9-42F3-9D14-7F05CD94201D}" srcOrd="0" destOrd="0" parTransId="{FE81D967-4ADE-45C1-8432-511A0A0DF5A1}" sibTransId="{1734450F-E854-4A65-9E1F-82B64F98E68E}"/>
    <dgm:cxn modelId="{9C161050-D1AB-4631-8FF7-5FC8DDB865C4}" type="presOf" srcId="{44382980-A706-4331-A7EE-7A774E2EADF6}" destId="{ADB77D19-B11A-4A76-90BB-F04F4B18243D}" srcOrd="0" destOrd="0" presId="urn:microsoft.com/office/officeart/2005/8/layout/chevron2"/>
    <dgm:cxn modelId="{343E372D-D35B-425B-A20E-B13E1D5134C2}" type="presOf" srcId="{4476E3D5-7C9C-4AFE-AACD-7DDA04288E6F}" destId="{F2730B64-8678-4F17-B34E-F75B166ECF4F}" srcOrd="0" destOrd="0" presId="urn:microsoft.com/office/officeart/2005/8/layout/chevron2"/>
    <dgm:cxn modelId="{74EBDA2D-8A65-42AB-BC1F-C7D05DA14B3C}" type="presOf" srcId="{4B7F7CF9-61BE-44FB-8A92-9945E74FF594}" destId="{0309B1AE-A9E9-42D6-A1AE-ACAD10734DF6}" srcOrd="0" destOrd="0" presId="urn:microsoft.com/office/officeart/2005/8/layout/chevron2"/>
    <dgm:cxn modelId="{E6194852-A605-4AA9-9ACB-94EC99C14297}" srcId="{4FADD914-589D-48EF-9772-8C0EBB1674E7}" destId="{4B7F7CF9-61BE-44FB-8A92-9945E74FF594}" srcOrd="0" destOrd="0" parTransId="{B219FB35-6EDF-443F-9B45-B530A9CC3095}" sibTransId="{3C7EFFFC-590F-421E-94AA-5EA380FA6AF6}"/>
    <dgm:cxn modelId="{676CA96C-34D8-4774-B9F9-6CE98388D9A2}" srcId="{44382980-A706-4331-A7EE-7A774E2EADF6}" destId="{4476E3D5-7C9C-4AFE-AACD-7DDA04288E6F}" srcOrd="0" destOrd="0" parTransId="{FC67E599-8FD4-4E79-8637-11568CA6E362}" sibTransId="{351F8CF4-5604-4F14-A844-F3E796663801}"/>
    <dgm:cxn modelId="{FEFEEC77-3F2D-4057-A86C-F1B4C0D2A74A}" type="presParOf" srcId="{ADB77D19-B11A-4A76-90BB-F04F4B18243D}" destId="{CEE5A375-521B-4BDB-816A-05E3B4987C2C}" srcOrd="0" destOrd="0" presId="urn:microsoft.com/office/officeart/2005/8/layout/chevron2"/>
    <dgm:cxn modelId="{2ADD9F42-6361-41DC-AAD7-4D1D980CDFF9}" type="presParOf" srcId="{CEE5A375-521B-4BDB-816A-05E3B4987C2C}" destId="{F2730B64-8678-4F17-B34E-F75B166ECF4F}" srcOrd="0" destOrd="0" presId="urn:microsoft.com/office/officeart/2005/8/layout/chevron2"/>
    <dgm:cxn modelId="{274EBAE7-9958-4591-A187-615DB0669E1A}" type="presParOf" srcId="{CEE5A375-521B-4BDB-816A-05E3B4987C2C}" destId="{50E344D3-25BB-45FC-B0CB-1E0EE4DF9A0F}" srcOrd="1" destOrd="0" presId="urn:microsoft.com/office/officeart/2005/8/layout/chevron2"/>
    <dgm:cxn modelId="{BF435A91-E623-4C94-9540-9C5D5498B2A3}" type="presParOf" srcId="{ADB77D19-B11A-4A76-90BB-F04F4B18243D}" destId="{DF6312D3-9328-4E4D-AC6C-A6339C898ABF}" srcOrd="1" destOrd="0" presId="urn:microsoft.com/office/officeart/2005/8/layout/chevron2"/>
    <dgm:cxn modelId="{8BBC9D07-AAA6-4A92-A8B6-57E62F8C7DA4}" type="presParOf" srcId="{ADB77D19-B11A-4A76-90BB-F04F4B18243D}" destId="{ED782713-CF5A-49C2-8A3C-84597DF4546E}" srcOrd="2" destOrd="0" presId="urn:microsoft.com/office/officeart/2005/8/layout/chevron2"/>
    <dgm:cxn modelId="{563FF3FE-EA74-4981-88E7-861ADC64FBD5}" type="presParOf" srcId="{ED782713-CF5A-49C2-8A3C-84597DF4546E}" destId="{6BB4B385-56BB-4C17-8456-79C91719645B}" srcOrd="0" destOrd="0" presId="urn:microsoft.com/office/officeart/2005/8/layout/chevron2"/>
    <dgm:cxn modelId="{0D3AAAC8-008B-4971-AD21-3994918E28DF}" type="presParOf" srcId="{ED782713-CF5A-49C2-8A3C-84597DF4546E}" destId="{0309B1AE-A9E9-42D6-A1AE-ACAD10734DF6}" srcOrd="1" destOrd="0" presId="urn:microsoft.com/office/officeart/2005/8/layout/chevron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676AE6C-6E8A-4CB4-8668-5DC4E8A47570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39583082-0A5F-4320-8603-CE3AB29BF467}">
      <dgm:prSet phldrT="[Текст]" phldr="1"/>
      <dgm:spPr/>
      <dgm:t>
        <a:bodyPr/>
        <a:lstStyle/>
        <a:p>
          <a:endParaRPr lang="ru-RU" dirty="0"/>
        </a:p>
      </dgm:t>
    </dgm:pt>
    <dgm:pt modelId="{8961EB9C-0E9B-4E04-B2DD-C471DEFBFF4C}" type="sibTrans" cxnId="{F2D900C4-1DBD-4A37-9EDD-2EAF7639DF41}">
      <dgm:prSet/>
      <dgm:spPr/>
      <dgm:t>
        <a:bodyPr/>
        <a:lstStyle/>
        <a:p>
          <a:endParaRPr lang="ru-RU"/>
        </a:p>
      </dgm:t>
    </dgm:pt>
    <dgm:pt modelId="{4E488366-B5BF-42D1-A00B-C865F891D5AB}" type="parTrans" cxnId="{F2D900C4-1DBD-4A37-9EDD-2EAF7639DF41}">
      <dgm:prSet/>
      <dgm:spPr/>
      <dgm:t>
        <a:bodyPr/>
        <a:lstStyle/>
        <a:p>
          <a:endParaRPr lang="ru-RU"/>
        </a:p>
      </dgm:t>
    </dgm:pt>
    <dgm:pt modelId="{E6FF7BC1-E8F1-48C7-BE42-FE8859089840}" type="pres">
      <dgm:prSet presAssocID="{8676AE6C-6E8A-4CB4-8668-5DC4E8A47570}" presName="arrowDiagram" presStyleCnt="0">
        <dgm:presLayoutVars>
          <dgm:chMax val="5"/>
          <dgm:dir/>
          <dgm:resizeHandles val="exact"/>
        </dgm:presLayoutVars>
      </dgm:prSet>
      <dgm:spPr/>
    </dgm:pt>
    <dgm:pt modelId="{13AC71D2-08FC-4F56-9A21-0F865A24DE9D}" type="pres">
      <dgm:prSet presAssocID="{8676AE6C-6E8A-4CB4-8668-5DC4E8A47570}" presName="arrow" presStyleLbl="bgShp" presStyleIdx="0" presStyleCnt="1" custAng="11112092" custFlipHor="0" custScaleX="97367"/>
      <dgm:spPr>
        <a:solidFill>
          <a:srgbClr val="C0000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E7DD936A-7AEF-4A10-9DA0-0FCD2E8B0263}" type="pres">
      <dgm:prSet presAssocID="{8676AE6C-6E8A-4CB4-8668-5DC4E8A47570}" presName="arrowDiagram1" presStyleCnt="0">
        <dgm:presLayoutVars>
          <dgm:bulletEnabled val="1"/>
        </dgm:presLayoutVars>
      </dgm:prSet>
      <dgm:spPr/>
    </dgm:pt>
    <dgm:pt modelId="{96850FBC-6BD3-41E6-A04E-485E11308C6C}" type="pres">
      <dgm:prSet presAssocID="{39583082-0A5F-4320-8603-CE3AB29BF467}" presName="bullet1" presStyleLbl="node1" presStyleIdx="0" presStyleCnt="1" custLinFactX="-300000" custLinFactY="138396" custLinFactNeighborX="-310245" custLinFactNeighborY="200000"/>
      <dgm:spPr>
        <a:solidFill>
          <a:srgbClr val="C0000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</dgm:spPr>
    </dgm:pt>
    <dgm:pt modelId="{A049A2DB-CC8F-404B-9E34-867006CB9ED1}" type="pres">
      <dgm:prSet presAssocID="{39583082-0A5F-4320-8603-CE3AB29BF467}" presName="textBox1" presStyleLbl="revTx" presStyleIdx="0" presStyleCnt="1" custFlipHor="1" custScaleX="117350" custScaleY="308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DC7B1DE-5BA7-4751-9FB7-DFE6A7F80CA4}" type="presOf" srcId="{39583082-0A5F-4320-8603-CE3AB29BF467}" destId="{A049A2DB-CC8F-404B-9E34-867006CB9ED1}" srcOrd="0" destOrd="0" presId="urn:microsoft.com/office/officeart/2005/8/layout/arrow2"/>
    <dgm:cxn modelId="{F2D900C4-1DBD-4A37-9EDD-2EAF7639DF41}" srcId="{8676AE6C-6E8A-4CB4-8668-5DC4E8A47570}" destId="{39583082-0A5F-4320-8603-CE3AB29BF467}" srcOrd="0" destOrd="0" parTransId="{4E488366-B5BF-42D1-A00B-C865F891D5AB}" sibTransId="{8961EB9C-0E9B-4E04-B2DD-C471DEFBFF4C}"/>
    <dgm:cxn modelId="{07BC03DC-DD82-46CB-8BBA-C9B240F0E573}" type="presOf" srcId="{8676AE6C-6E8A-4CB4-8668-5DC4E8A47570}" destId="{E6FF7BC1-E8F1-48C7-BE42-FE8859089840}" srcOrd="0" destOrd="0" presId="urn:microsoft.com/office/officeart/2005/8/layout/arrow2"/>
    <dgm:cxn modelId="{E24FC6DD-E9C0-4A9F-95E1-4DD977D83875}" type="presParOf" srcId="{E6FF7BC1-E8F1-48C7-BE42-FE8859089840}" destId="{13AC71D2-08FC-4F56-9A21-0F865A24DE9D}" srcOrd="0" destOrd="0" presId="urn:microsoft.com/office/officeart/2005/8/layout/arrow2"/>
    <dgm:cxn modelId="{153352F9-41F8-4B1E-B3CD-CB81ACBCE5ED}" type="presParOf" srcId="{E6FF7BC1-E8F1-48C7-BE42-FE8859089840}" destId="{E7DD936A-7AEF-4A10-9DA0-0FCD2E8B0263}" srcOrd="1" destOrd="0" presId="urn:microsoft.com/office/officeart/2005/8/layout/arrow2"/>
    <dgm:cxn modelId="{DF81F2AA-C1CD-4577-B9A3-4DDCE8464ED1}" type="presParOf" srcId="{E7DD936A-7AEF-4A10-9DA0-0FCD2E8B0263}" destId="{96850FBC-6BD3-41E6-A04E-485E11308C6C}" srcOrd="0" destOrd="0" presId="urn:microsoft.com/office/officeart/2005/8/layout/arrow2"/>
    <dgm:cxn modelId="{475773CF-838D-4666-987D-18C7CBA8F63A}" type="presParOf" srcId="{E7DD936A-7AEF-4A10-9DA0-0FCD2E8B0263}" destId="{A049A2DB-CC8F-404B-9E34-867006CB9ED1}" srcOrd="1" destOrd="0" presId="urn:microsoft.com/office/officeart/2005/8/layout/arrow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0101" y="2460839"/>
            <a:ext cx="9181148" cy="169801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20203" y="4488921"/>
            <a:ext cx="7560945" cy="202441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34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69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047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39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74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095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744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2793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830979" y="317233"/>
            <a:ext cx="2430304" cy="675905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40067" y="317233"/>
            <a:ext cx="7110889" cy="675905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3232" y="5090378"/>
            <a:ext cx="9181148" cy="1573323"/>
          </a:xfrm>
        </p:spPr>
        <p:txBody>
          <a:bodyPr anchor="t"/>
          <a:lstStyle>
            <a:lvl1pPr algn="l">
              <a:defRPr sz="47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53232" y="3357523"/>
            <a:ext cx="9181148" cy="1732855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3492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6984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477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39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746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0954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444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7939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40068" y="1848380"/>
            <a:ext cx="4770596" cy="5227906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90686" y="1848380"/>
            <a:ext cx="4770596" cy="5227906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0068" y="1773198"/>
            <a:ext cx="4772472" cy="738984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4924" indent="0">
              <a:buNone/>
              <a:defRPr sz="2300" b="1"/>
            </a:lvl2pPr>
            <a:lvl3pPr marL="1069848" indent="0">
              <a:buNone/>
              <a:defRPr sz="2100" b="1"/>
            </a:lvl3pPr>
            <a:lvl4pPr marL="1604772" indent="0">
              <a:buNone/>
              <a:defRPr sz="1900" b="1"/>
            </a:lvl4pPr>
            <a:lvl5pPr marL="2139696" indent="0">
              <a:buNone/>
              <a:defRPr sz="1900" b="1"/>
            </a:lvl5pPr>
            <a:lvl6pPr marL="2674620" indent="0">
              <a:buNone/>
              <a:defRPr sz="1900" b="1"/>
            </a:lvl6pPr>
            <a:lvl7pPr marL="3209544" indent="0">
              <a:buNone/>
              <a:defRPr sz="1900" b="1"/>
            </a:lvl7pPr>
            <a:lvl8pPr marL="3744468" indent="0">
              <a:buNone/>
              <a:defRPr sz="1900" b="1"/>
            </a:lvl8pPr>
            <a:lvl9pPr marL="4279392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0068" y="2512182"/>
            <a:ext cx="4772472" cy="4564104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86936" y="1773198"/>
            <a:ext cx="4774347" cy="738984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4924" indent="0">
              <a:buNone/>
              <a:defRPr sz="2300" b="1"/>
            </a:lvl2pPr>
            <a:lvl3pPr marL="1069848" indent="0">
              <a:buNone/>
              <a:defRPr sz="2100" b="1"/>
            </a:lvl3pPr>
            <a:lvl4pPr marL="1604772" indent="0">
              <a:buNone/>
              <a:defRPr sz="1900" b="1"/>
            </a:lvl4pPr>
            <a:lvl5pPr marL="2139696" indent="0">
              <a:buNone/>
              <a:defRPr sz="1900" b="1"/>
            </a:lvl5pPr>
            <a:lvl6pPr marL="2674620" indent="0">
              <a:buNone/>
              <a:defRPr sz="1900" b="1"/>
            </a:lvl6pPr>
            <a:lvl7pPr marL="3209544" indent="0">
              <a:buNone/>
              <a:defRPr sz="1900" b="1"/>
            </a:lvl7pPr>
            <a:lvl8pPr marL="3744468" indent="0">
              <a:buNone/>
              <a:defRPr sz="1900" b="1"/>
            </a:lvl8pPr>
            <a:lvl9pPr marL="4279392" indent="0">
              <a:buNone/>
              <a:defRPr sz="19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486936" y="2512182"/>
            <a:ext cx="4774347" cy="4564104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0068" y="315398"/>
            <a:ext cx="3553570" cy="134227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23028" y="315399"/>
            <a:ext cx="6038255" cy="6760887"/>
          </a:xfrm>
        </p:spPr>
        <p:txBody>
          <a:bodyPr/>
          <a:lstStyle>
            <a:lvl1pPr>
              <a:defRPr sz="3700"/>
            </a:lvl1pPr>
            <a:lvl2pPr>
              <a:defRPr sz="3300"/>
            </a:lvl2pPr>
            <a:lvl3pPr>
              <a:defRPr sz="28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40068" y="1657674"/>
            <a:ext cx="3553570" cy="5418612"/>
          </a:xfrm>
        </p:spPr>
        <p:txBody>
          <a:bodyPr/>
          <a:lstStyle>
            <a:lvl1pPr marL="0" indent="0">
              <a:buNone/>
              <a:defRPr sz="1600"/>
            </a:lvl1pPr>
            <a:lvl2pPr marL="534924" indent="0">
              <a:buNone/>
              <a:defRPr sz="1400"/>
            </a:lvl2pPr>
            <a:lvl3pPr marL="1069848" indent="0">
              <a:buNone/>
              <a:defRPr sz="1200"/>
            </a:lvl3pPr>
            <a:lvl4pPr marL="1604772" indent="0">
              <a:buNone/>
              <a:defRPr sz="1100"/>
            </a:lvl4pPr>
            <a:lvl5pPr marL="2139696" indent="0">
              <a:buNone/>
              <a:defRPr sz="1100"/>
            </a:lvl5pPr>
            <a:lvl6pPr marL="2674620" indent="0">
              <a:buNone/>
              <a:defRPr sz="1100"/>
            </a:lvl6pPr>
            <a:lvl7pPr marL="3209544" indent="0">
              <a:buNone/>
              <a:defRPr sz="1100"/>
            </a:lvl7pPr>
            <a:lvl8pPr marL="3744468" indent="0">
              <a:buNone/>
              <a:defRPr sz="1100"/>
            </a:lvl8pPr>
            <a:lvl9pPr marL="4279392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7140" y="5545137"/>
            <a:ext cx="6480810" cy="65463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117140" y="707812"/>
            <a:ext cx="6480810" cy="4752975"/>
          </a:xfrm>
        </p:spPr>
        <p:txBody>
          <a:bodyPr/>
          <a:lstStyle>
            <a:lvl1pPr marL="0" indent="0">
              <a:buNone/>
              <a:defRPr sz="3700"/>
            </a:lvl1pPr>
            <a:lvl2pPr marL="534924" indent="0">
              <a:buNone/>
              <a:defRPr sz="3300"/>
            </a:lvl2pPr>
            <a:lvl3pPr marL="1069848" indent="0">
              <a:buNone/>
              <a:defRPr sz="2800"/>
            </a:lvl3pPr>
            <a:lvl4pPr marL="1604772" indent="0">
              <a:buNone/>
              <a:defRPr sz="2300"/>
            </a:lvl4pPr>
            <a:lvl5pPr marL="2139696" indent="0">
              <a:buNone/>
              <a:defRPr sz="2300"/>
            </a:lvl5pPr>
            <a:lvl6pPr marL="2674620" indent="0">
              <a:buNone/>
              <a:defRPr sz="2300"/>
            </a:lvl6pPr>
            <a:lvl7pPr marL="3209544" indent="0">
              <a:buNone/>
              <a:defRPr sz="2300"/>
            </a:lvl7pPr>
            <a:lvl8pPr marL="3744468" indent="0">
              <a:buNone/>
              <a:defRPr sz="2300"/>
            </a:lvl8pPr>
            <a:lvl9pPr marL="4279392" indent="0">
              <a:buNone/>
              <a:defRPr sz="23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17140" y="6199772"/>
            <a:ext cx="6480810" cy="929690"/>
          </a:xfrm>
        </p:spPr>
        <p:txBody>
          <a:bodyPr/>
          <a:lstStyle>
            <a:lvl1pPr marL="0" indent="0">
              <a:buNone/>
              <a:defRPr sz="1600"/>
            </a:lvl1pPr>
            <a:lvl2pPr marL="534924" indent="0">
              <a:buNone/>
              <a:defRPr sz="1400"/>
            </a:lvl2pPr>
            <a:lvl3pPr marL="1069848" indent="0">
              <a:buNone/>
              <a:defRPr sz="1200"/>
            </a:lvl3pPr>
            <a:lvl4pPr marL="1604772" indent="0">
              <a:buNone/>
              <a:defRPr sz="1100"/>
            </a:lvl4pPr>
            <a:lvl5pPr marL="2139696" indent="0">
              <a:buNone/>
              <a:defRPr sz="1100"/>
            </a:lvl5pPr>
            <a:lvl6pPr marL="2674620" indent="0">
              <a:buNone/>
              <a:defRPr sz="1100"/>
            </a:lvl6pPr>
            <a:lvl7pPr marL="3209544" indent="0">
              <a:buNone/>
              <a:defRPr sz="1100"/>
            </a:lvl7pPr>
            <a:lvl8pPr marL="3744468" indent="0">
              <a:buNone/>
              <a:defRPr sz="1100"/>
            </a:lvl8pPr>
            <a:lvl9pPr marL="4279392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0068" y="317232"/>
            <a:ext cx="9721215" cy="1320271"/>
          </a:xfrm>
          <a:prstGeom prst="rect">
            <a:avLst/>
          </a:prstGeom>
        </p:spPr>
        <p:txBody>
          <a:bodyPr vert="horz" lIns="106985" tIns="53492" rIns="106985" bIns="53492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0068" y="1848380"/>
            <a:ext cx="9721215" cy="5227906"/>
          </a:xfrm>
          <a:prstGeom prst="rect">
            <a:avLst/>
          </a:prstGeom>
        </p:spPr>
        <p:txBody>
          <a:bodyPr vert="horz" lIns="106985" tIns="53492" rIns="106985" bIns="53492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40068" y="7342173"/>
            <a:ext cx="2520315" cy="421753"/>
          </a:xfrm>
          <a:prstGeom prst="rect">
            <a:avLst/>
          </a:prstGeom>
        </p:spPr>
        <p:txBody>
          <a:bodyPr vert="horz" lIns="106985" tIns="53492" rIns="106985" bIns="53492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90461" y="7342173"/>
            <a:ext cx="3420428" cy="421753"/>
          </a:xfrm>
          <a:prstGeom prst="rect">
            <a:avLst/>
          </a:prstGeom>
        </p:spPr>
        <p:txBody>
          <a:bodyPr vert="horz" lIns="106985" tIns="53492" rIns="106985" bIns="53492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740968" y="7342173"/>
            <a:ext cx="2520315" cy="421753"/>
          </a:xfrm>
          <a:prstGeom prst="rect">
            <a:avLst/>
          </a:prstGeom>
        </p:spPr>
        <p:txBody>
          <a:bodyPr vert="horz" lIns="106985" tIns="53492" rIns="106985" bIns="53492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defTabSz="1069848" rtl="0" eaLnBrk="1" latinLnBrk="0" hangingPunct="1">
        <a:spcBef>
          <a:spcPct val="0"/>
        </a:spcBef>
        <a:buNone/>
        <a:defRPr sz="5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1193" indent="-401193" algn="l" defTabSz="1069848" rtl="0" eaLnBrk="1" latinLnBrk="0" hangingPunct="1">
        <a:spcBef>
          <a:spcPct val="20000"/>
        </a:spcBef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69252" indent="-334328" algn="l" defTabSz="1069848" rtl="0" eaLnBrk="1" latinLnBrk="0" hangingPunct="1">
        <a:spcBef>
          <a:spcPct val="20000"/>
        </a:spcBef>
        <a:buFont typeface="Arial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37310" indent="-267462" algn="l" defTabSz="1069848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872234" indent="-267462" algn="l" defTabSz="1069848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407158" indent="-267462" algn="l" defTabSz="1069848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42082" indent="-267462" algn="l" defTabSz="106984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77006" indent="-267462" algn="l" defTabSz="106984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11930" indent="-267462" algn="l" defTabSz="106984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46854" indent="-267462" algn="l" defTabSz="106984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6984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4924" algn="l" defTabSz="106984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69848" algn="l" defTabSz="106984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772" algn="l" defTabSz="106984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39696" algn="l" defTabSz="106984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74620" algn="l" defTabSz="106984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09544" algn="l" defTabSz="106984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44468" algn="l" defTabSz="106984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279392" algn="l" defTabSz="106984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64;&#1082;&#1086;&#1083;&#1072;\&#1055;&#1056;&#1045;&#1047;&#1045;&#1053;&#1058;&#1040;&#1062;&#1048;&#1048;\&#1055;&#1086;&#1088;&#1090;&#1092;&#1086;&#1083;&#1080;&#1086;\&#1064;&#1080;&#1082;&#1072;&#1088;&#1085;&#1072;&#1103;%20&#1084;&#1091;&#1079;&#1099;&#1082;&#1072;%20&#1076;&#1083;&#1103;%20&#1076;&#1091;&#1096;&#1080;._chunk_1_all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o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0801350" cy="79216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68735" y="165007"/>
            <a:ext cx="9957564" cy="5017065"/>
          </a:xfrm>
          <a:prstGeom prst="rect">
            <a:avLst/>
          </a:prstGeom>
          <a:noFill/>
        </p:spPr>
        <p:txBody>
          <a:bodyPr wrap="square" lIns="106985" tIns="53492" rIns="106985" bIns="53492" rtlCol="0">
            <a:spAutoFit/>
          </a:bodyPr>
          <a:lstStyle/>
          <a:p>
            <a:r>
              <a:rPr lang="ru-RU" sz="7700" b="1" i="1" dirty="0" err="1" smtClean="0">
                <a:ln w="9525">
                  <a:solidFill>
                    <a:srgbClr val="FF0000"/>
                  </a:solidFill>
                </a:ln>
                <a:solidFill>
                  <a:srgbClr val="FD31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Портфолио</a:t>
            </a:r>
            <a:endParaRPr lang="ru-RU" sz="7700" b="1" i="1" dirty="0" smtClean="0">
              <a:ln w="9525">
                <a:solidFill>
                  <a:srgbClr val="FF0000"/>
                </a:solidFill>
              </a:ln>
              <a:solidFill>
                <a:srgbClr val="FD31D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7000" b="1" i="1" dirty="0" smtClean="0">
                <a:ln w="9525">
                  <a:solidFill>
                    <a:srgbClr val="FF0000"/>
                  </a:solidFill>
                </a:ln>
                <a:solidFill>
                  <a:srgbClr val="FD31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Щербак  Марины  Михайловны</a:t>
            </a:r>
          </a:p>
          <a:p>
            <a:endParaRPr lang="ru-RU" sz="5100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51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51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3121" y="3383190"/>
            <a:ext cx="6919663" cy="2139354"/>
          </a:xfrm>
          <a:prstGeom prst="rect">
            <a:avLst/>
          </a:prstGeom>
        </p:spPr>
        <p:txBody>
          <a:bodyPr wrap="square" lIns="106985" tIns="53492" rIns="106985" bIns="53492">
            <a:spAutoFit/>
          </a:bodyPr>
          <a:lstStyle/>
          <a:p>
            <a:r>
              <a:rPr lang="ru-RU" sz="3300" b="1" i="1" dirty="0" smtClean="0">
                <a:ln w="3175">
                  <a:noFill/>
                </a:ln>
                <a:solidFill>
                  <a:srgbClr val="FD31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учителя  начальных  классов</a:t>
            </a:r>
          </a:p>
          <a:p>
            <a:r>
              <a:rPr lang="ru-RU" sz="3300" b="1" i="1" dirty="0" smtClean="0">
                <a:ln w="3175">
                  <a:noFill/>
                </a:ln>
                <a:solidFill>
                  <a:srgbClr val="FD31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общеобразовательной школы </a:t>
            </a:r>
          </a:p>
          <a:p>
            <a:r>
              <a:rPr lang="ru-RU" sz="3300" b="1" i="1" dirty="0" smtClean="0">
                <a:ln w="3175">
                  <a:noFill/>
                </a:ln>
                <a:solidFill>
                  <a:srgbClr val="FD31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I-III ступеней № 24</a:t>
            </a:r>
          </a:p>
          <a:p>
            <a:r>
              <a:rPr lang="ru-RU" sz="3300" b="1" i="1" dirty="0" smtClean="0">
                <a:ln w="3175">
                  <a:noFill/>
                </a:ln>
                <a:solidFill>
                  <a:srgbClr val="FD31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г. Мариуполя  Донецкой области</a:t>
            </a:r>
            <a:endParaRPr lang="ru-RU" sz="3300" b="1" i="1" dirty="0">
              <a:ln w="3175">
                <a:noFill/>
              </a:ln>
              <a:solidFill>
                <a:srgbClr val="FD31D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img059-3.gif"/>
          <p:cNvPicPr>
            <a:picLocks noChangeAspect="1"/>
          </p:cNvPicPr>
          <p:nvPr/>
        </p:nvPicPr>
        <p:blipFill>
          <a:blip r:embed="rId4">
            <a:lum bright="10000"/>
          </a:blip>
          <a:stretch>
            <a:fillRect/>
          </a:stretch>
        </p:blipFill>
        <p:spPr>
          <a:xfrm>
            <a:off x="6548850" y="2377908"/>
            <a:ext cx="4252500" cy="5543718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softEdge rad="12700"/>
          </a:effectLst>
        </p:spPr>
      </p:pic>
      <p:pic>
        <p:nvPicPr>
          <p:cNvPr id="9" name="Шикарная музыка для души._chunk_1_al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5248275" y="3808413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801350" cy="792162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971915" y="246036"/>
            <a:ext cx="357982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 smtClean="0">
                <a:ln>
                  <a:solidFill>
                    <a:srgbClr val="FF0000"/>
                  </a:solidFill>
                </a:ln>
                <a:solidFill>
                  <a:srgbClr val="FD31D1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Достижения</a:t>
            </a:r>
            <a:endParaRPr lang="ru-RU" sz="5400" dirty="0"/>
          </a:p>
        </p:txBody>
      </p:sp>
      <p:pic>
        <p:nvPicPr>
          <p:cNvPr id="6" name="Рисунок 5" descr="Фото113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29567" y="746102"/>
            <a:ext cx="2800043" cy="39600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7" name="Рисунок 6" descr="Фото113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0015" y="3746498"/>
            <a:ext cx="2800586" cy="39600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" name="Рисунок 7" descr="Рисунок6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7139" y="817540"/>
            <a:ext cx="3645613" cy="27360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" name="Рисунок 8" descr="Рисунок5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71849" y="2603490"/>
            <a:ext cx="3960000" cy="269424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0" name="Рисунок 9" descr="Рисунок4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86493" y="4889506"/>
            <a:ext cx="3960000" cy="276365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1" name="Прямоугольник 10"/>
          <p:cNvSpPr/>
          <p:nvPr/>
        </p:nvSpPr>
        <p:spPr>
          <a:xfrm>
            <a:off x="5186361" y="1103292"/>
            <a:ext cx="246894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 smtClean="0">
                <a:ln>
                  <a:solidFill>
                    <a:srgbClr val="FF0000"/>
                  </a:solidFill>
                </a:ln>
                <a:solidFill>
                  <a:srgbClr val="FD31D1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учеников</a:t>
            </a:r>
            <a:endParaRPr lang="ru-RU" sz="5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801349" cy="7921625"/>
          </a:xfrm>
          <a:prstGeom prst="rect">
            <a:avLst/>
          </a:prstGeom>
        </p:spPr>
      </p:pic>
      <p:pic>
        <p:nvPicPr>
          <p:cNvPr id="5" name="Рисунок 4" descr="Фото113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2891" y="388912"/>
            <a:ext cx="2799420" cy="3960000"/>
          </a:xfrm>
          <a:prstGeom prst="rect">
            <a:avLst/>
          </a:prstGeom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6" name="Рисунок 5" descr="Фото113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14593" y="3532184"/>
            <a:ext cx="2799628" cy="39600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7" name="Рисунок 6" descr="Фото113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14923" y="317474"/>
            <a:ext cx="2799485" cy="39600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0" name="Рисунок 9" descr="Фото113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400939" y="3460746"/>
            <a:ext cx="2800486" cy="39600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801350" cy="7921625"/>
          </a:xfrm>
          <a:prstGeom prst="rect">
            <a:avLst/>
          </a:prstGeom>
        </p:spPr>
      </p:pic>
      <p:pic>
        <p:nvPicPr>
          <p:cNvPr id="7" name="Рисунок 6" descr="Вид малюк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39" y="2460614"/>
            <a:ext cx="4320000" cy="30658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12700" stA="38000" endPos="28000" dist="5000" dir="5400000" sy="-100000" algn="bl" rotWithShape="0"/>
          </a:effectLst>
          <a:scene3d>
            <a:camera prst="perspectiveFront"/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" name="Рисунок 7" descr="Вид малюка-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0477" y="4603754"/>
            <a:ext cx="4320000" cy="30635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12700" stA="38000" endPos="28000" dist="5000" dir="5400000" sy="-100000" algn="bl" rotWithShape="0"/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" name="Рисунок 8" descr="Вид малюка-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57931" y="1960548"/>
            <a:ext cx="4320000" cy="30635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12700" stA="38000" endPos="28000" dist="5000" dir="5400000" sy="-100000" algn="bl" rotWithShape="0"/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Прямоугольник 4"/>
          <p:cNvSpPr/>
          <p:nvPr/>
        </p:nvSpPr>
        <p:spPr>
          <a:xfrm>
            <a:off x="185701" y="246036"/>
            <a:ext cx="10567316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ln>
                  <a:solidFill>
                    <a:srgbClr val="FF0000"/>
                  </a:solidFill>
                </a:ln>
                <a:solidFill>
                  <a:srgbClr val="FD31D1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Фото презентация «Реализация  перспективных</a:t>
            </a:r>
          </a:p>
          <a:p>
            <a:r>
              <a:rPr lang="ru-RU" sz="4400" dirty="0" smtClean="0">
                <a:ln>
                  <a:solidFill>
                    <a:srgbClr val="FF0000"/>
                  </a:solidFill>
                </a:ln>
                <a:solidFill>
                  <a:srgbClr val="FD31D1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связей  между  дошкольным  и  начальным</a:t>
            </a:r>
          </a:p>
          <a:p>
            <a:r>
              <a:rPr lang="ru-RU" sz="4400" dirty="0" smtClean="0">
                <a:ln>
                  <a:solidFill>
                    <a:srgbClr val="FF0000"/>
                  </a:solidFill>
                </a:ln>
                <a:solidFill>
                  <a:srgbClr val="FD31D1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образованием  в  действии»</a:t>
            </a:r>
            <a:endParaRPr lang="ru-RU" sz="4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801350" cy="792162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43823" y="330043"/>
            <a:ext cx="9029317" cy="969803"/>
          </a:xfrm>
          <a:prstGeom prst="rect">
            <a:avLst/>
          </a:prstGeom>
        </p:spPr>
        <p:txBody>
          <a:bodyPr wrap="square" lIns="106985" tIns="53492" rIns="106985" bIns="53492">
            <a:spAutoFit/>
          </a:bodyPr>
          <a:lstStyle/>
          <a:p>
            <a:r>
              <a:rPr lang="ru-RU" sz="5600" dirty="0" smtClean="0">
                <a:ln>
                  <a:solidFill>
                    <a:srgbClr val="FF0000"/>
                  </a:solidFill>
                </a:ln>
                <a:solidFill>
                  <a:srgbClr val="FD31D1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Воспитательная деятельность</a:t>
            </a:r>
            <a:endParaRPr lang="ru-RU" sz="5600" dirty="0">
              <a:ln>
                <a:solidFill>
                  <a:srgbClr val="FF0000"/>
                </a:solidFill>
              </a:ln>
              <a:solidFill>
                <a:srgbClr val="FD31D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7205" y="1174730"/>
            <a:ext cx="9144064" cy="2077799"/>
          </a:xfrm>
          <a:prstGeom prst="rect">
            <a:avLst/>
          </a:prstGeom>
        </p:spPr>
        <p:txBody>
          <a:bodyPr wrap="square" lIns="106985" tIns="53492" rIns="106985" bIns="53492">
            <a:spAutoFit/>
          </a:bodyPr>
          <a:lstStyle/>
          <a:p>
            <a:pPr algn="ctr"/>
            <a:r>
              <a:rPr lang="ru-RU" sz="3200" u="sng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Проблема классного руководителя                               </a:t>
            </a:r>
            <a:r>
              <a:rPr lang="ru-RU" sz="3200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 Формирования личности школьника, воспитания доброжелательности и вежливости по отношению к классному коллективу »</a:t>
            </a:r>
            <a:endParaRPr lang="ru-RU" sz="3200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Фото093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453" y="3460746"/>
            <a:ext cx="4800000" cy="3600000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0000" endA="300" endPos="55000" dir="5400000" sy="-100000" algn="bl" rotWithShape="0"/>
          </a:effectLst>
          <a:scene3d>
            <a:camera prst="perspectiveRight"/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" name="Рисунок 7" descr="Фото107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57865" y="3317870"/>
            <a:ext cx="4800000" cy="3600000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</a:effectLst>
          <a:scene3d>
            <a:camera prst="perspectiveLeft"/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801350" cy="792162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543023" y="246036"/>
            <a:ext cx="754405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ln>
                  <a:solidFill>
                    <a:srgbClr val="FF0000"/>
                  </a:solidFill>
                </a:ln>
                <a:solidFill>
                  <a:srgbClr val="FD31D1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Задачи  воспитательной  системы</a:t>
            </a:r>
            <a:endParaRPr lang="ru-RU" sz="4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57535" y="1174730"/>
            <a:ext cx="4357718" cy="1000132"/>
          </a:xfrm>
          <a:prstGeom prst="rect">
            <a:avLst/>
          </a:prstGeom>
          <a:solidFill>
            <a:srgbClr val="BC00B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 Способность  формирования  духовно  и  нравственной  благоприятной  среды  развития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3614725" y="3460746"/>
            <a:ext cx="3286148" cy="642942"/>
          </a:xfrm>
          <a:prstGeom prst="ellipse">
            <a:avLst/>
          </a:prstGeom>
          <a:solidFill>
            <a:srgbClr val="C0C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Человек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Кольцо 11"/>
          <p:cNvSpPr/>
          <p:nvPr/>
        </p:nvSpPr>
        <p:spPr>
          <a:xfrm>
            <a:off x="1185833" y="2960680"/>
            <a:ext cx="8001056" cy="1714512"/>
          </a:xfrm>
          <a:prstGeom prst="donut">
            <a:avLst/>
          </a:prstGeom>
          <a:solidFill>
            <a:srgbClr val="C0C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543287" y="4460878"/>
            <a:ext cx="3786214" cy="2357454"/>
          </a:xfrm>
          <a:prstGeom prst="ellipse">
            <a:avLst/>
          </a:prstGeom>
          <a:solidFill>
            <a:srgbClr val="BC00B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Содействие  формирования  у  детей  нравственной  направленности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972179" y="2603490"/>
            <a:ext cx="4143404" cy="857256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 Развивать  навыки  коммуникативной  культуры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71453" y="2532052"/>
            <a:ext cx="4143404" cy="857256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 Помогать  в  освоении  нравственных  ценностей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 rot="1175011">
            <a:off x="885394" y="4520521"/>
            <a:ext cx="209050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Добро , труд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сотрудничество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 rot="20183499">
            <a:off x="7862388" y="4329914"/>
            <a:ext cx="199702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Человек  и  его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окружение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f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801350" cy="7921625"/>
          </a:xfrm>
          <a:prstGeom prst="rect">
            <a:avLst/>
          </a:prstGeom>
        </p:spPr>
      </p:pic>
      <p:pic>
        <p:nvPicPr>
          <p:cNvPr id="8" name="Рисунок 7" descr="Фото1062.jpg"/>
          <p:cNvPicPr>
            <a:picLocks noChangeAspect="1"/>
          </p:cNvPicPr>
          <p:nvPr/>
        </p:nvPicPr>
        <p:blipFill>
          <a:blip r:embed="rId3" cstate="print"/>
          <a:srcRect l="7341" t="10954" r="3064" b="8875"/>
          <a:stretch>
            <a:fillRect/>
          </a:stretch>
        </p:blipFill>
        <p:spPr>
          <a:xfrm>
            <a:off x="257139" y="1389044"/>
            <a:ext cx="4572032" cy="30003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00FF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 descr="Фото105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5767" y="4746630"/>
            <a:ext cx="4357717" cy="29289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12700" stA="38000" endPos="28000" dist="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9" name="Рисунок 8" descr="Фото1055.jpg"/>
          <p:cNvPicPr>
            <a:picLocks noChangeAspect="1"/>
          </p:cNvPicPr>
          <p:nvPr/>
        </p:nvPicPr>
        <p:blipFill>
          <a:blip r:embed="rId5" cstate="print"/>
          <a:srcRect t="6881" b="14029"/>
          <a:stretch>
            <a:fillRect/>
          </a:stretch>
        </p:blipFill>
        <p:spPr>
          <a:xfrm>
            <a:off x="5400675" y="1460482"/>
            <a:ext cx="5103000" cy="2959937"/>
          </a:xfrm>
          <a:prstGeom prst="flowChartAlternateProcess">
            <a:avLst/>
          </a:prstGeom>
          <a:solidFill>
            <a:srgbClr val="FFFFFF">
              <a:shade val="85000"/>
            </a:srgbClr>
          </a:solidFill>
          <a:ln>
            <a:solidFill>
              <a:srgbClr val="00FF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328841" y="174598"/>
            <a:ext cx="5907030" cy="1077525"/>
          </a:xfrm>
          <a:prstGeom prst="rect">
            <a:avLst/>
          </a:prstGeom>
        </p:spPr>
        <p:txBody>
          <a:bodyPr wrap="square" lIns="106985" tIns="53492" rIns="106985" bIns="53492">
            <a:spAutoFit/>
          </a:bodyPr>
          <a:lstStyle/>
          <a:p>
            <a:r>
              <a:rPr lang="ru-RU" sz="6300" dirty="0" smtClean="0">
                <a:ln>
                  <a:solidFill>
                    <a:srgbClr val="FF0000"/>
                  </a:solidFill>
                </a:ln>
                <a:solidFill>
                  <a:srgbClr val="FD31D1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Зимние  прогулки</a:t>
            </a:r>
            <a:endParaRPr lang="ru-RU" sz="6300" dirty="0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29237" y="4818068"/>
            <a:ext cx="528641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     Развивать ребенка как неповторимую индивидуальность, формировать творческий потенциал, стремление к самостоятельной познавательной деятельности.   </a:t>
            </a:r>
          </a:p>
          <a:p>
            <a:r>
              <a:rPr lang="ru-RU" sz="2400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                               В.А. Сухомлинский</a:t>
            </a:r>
            <a:endParaRPr lang="ru-RU" dirty="0">
              <a:solidFill>
                <a:srgbClr val="990099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801350" cy="792162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328841" y="317474"/>
            <a:ext cx="6919663" cy="1077525"/>
          </a:xfrm>
          <a:prstGeom prst="rect">
            <a:avLst/>
          </a:prstGeom>
        </p:spPr>
        <p:txBody>
          <a:bodyPr wrap="square" lIns="106985" tIns="53492" rIns="106985" bIns="53492">
            <a:spAutoFit/>
          </a:bodyPr>
          <a:lstStyle/>
          <a:p>
            <a:r>
              <a:rPr lang="ru-RU" sz="6300" dirty="0" smtClean="0">
                <a:ln>
                  <a:solidFill>
                    <a:srgbClr val="FF0000"/>
                  </a:solidFill>
                </a:ln>
                <a:solidFill>
                  <a:srgbClr val="FD31D1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Мы  такие  разные</a:t>
            </a:r>
            <a:endParaRPr lang="ru-RU" sz="6300" dirty="0">
              <a:ln>
                <a:solidFill>
                  <a:srgbClr val="FF0000"/>
                </a:solidFill>
              </a:ln>
              <a:solidFill>
                <a:srgbClr val="FD31D1"/>
              </a:solidFill>
            </a:endParaRPr>
          </a:p>
        </p:txBody>
      </p:sp>
      <p:pic>
        <p:nvPicPr>
          <p:cNvPr id="7" name="Рисунок 6" descr="Фото098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86031" y="4175126"/>
            <a:ext cx="4680000" cy="351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12700" stA="38000" endPos="28000" dist="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" name="Рисунок 7" descr="IMG_42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7139" y="1531920"/>
            <a:ext cx="4680000" cy="351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12700" stA="38000" endPos="28000" dist="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6" name="Рисунок 5" descr="Фото074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72179" y="2317738"/>
            <a:ext cx="4680000" cy="351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12700" stA="38000" endPos="28000" dist="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801350" cy="7921625"/>
          </a:xfrm>
          <a:prstGeom prst="rect">
            <a:avLst/>
          </a:prstGeom>
        </p:spPr>
      </p:pic>
      <p:sp>
        <p:nvSpPr>
          <p:cNvPr id="5" name="Куб 4"/>
          <p:cNvSpPr/>
          <p:nvPr/>
        </p:nvSpPr>
        <p:spPr>
          <a:xfrm>
            <a:off x="2043089" y="317474"/>
            <a:ext cx="6500858" cy="1216152"/>
          </a:xfrm>
          <a:prstGeom prst="cube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FE98E8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Основные направления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работы  с  родителями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Куб 5"/>
          <p:cNvSpPr/>
          <p:nvPr/>
        </p:nvSpPr>
        <p:spPr>
          <a:xfrm flipH="1">
            <a:off x="257139" y="2031986"/>
            <a:ext cx="2214577" cy="1071570"/>
          </a:xfrm>
          <a:prstGeom prst="cube">
            <a:avLst/>
          </a:prstGeom>
          <a:gradFill flip="none" rotWithShape="1">
            <a:gsLst>
              <a:gs pos="0">
                <a:srgbClr val="00FF00">
                  <a:shade val="30000"/>
                  <a:satMod val="115000"/>
                </a:srgbClr>
              </a:gs>
              <a:gs pos="50000">
                <a:srgbClr val="00FF00">
                  <a:shade val="67500"/>
                  <a:satMod val="115000"/>
                </a:srgbClr>
              </a:gs>
              <a:gs pos="100000">
                <a:srgbClr val="00FF0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Здоровье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Куб 9"/>
          <p:cNvSpPr/>
          <p:nvPr/>
        </p:nvSpPr>
        <p:spPr>
          <a:xfrm flipH="1">
            <a:off x="2900345" y="2031986"/>
            <a:ext cx="2214578" cy="1071570"/>
          </a:xfrm>
          <a:prstGeom prst="cube">
            <a:avLst/>
          </a:prstGeom>
          <a:gradFill flip="none" rotWithShape="1">
            <a:gsLst>
              <a:gs pos="0">
                <a:srgbClr val="990099">
                  <a:shade val="30000"/>
                  <a:satMod val="115000"/>
                </a:srgbClr>
              </a:gs>
              <a:gs pos="50000">
                <a:srgbClr val="990099">
                  <a:shade val="67500"/>
                  <a:satMod val="115000"/>
                </a:srgbClr>
              </a:gs>
              <a:gs pos="100000">
                <a:srgbClr val="990099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Общение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Куб 10"/>
          <p:cNvSpPr/>
          <p:nvPr/>
        </p:nvSpPr>
        <p:spPr>
          <a:xfrm flipH="1">
            <a:off x="5614989" y="2031986"/>
            <a:ext cx="2143140" cy="1071570"/>
          </a:xfrm>
          <a:prstGeom prst="cube">
            <a:avLst/>
          </a:prstGeom>
          <a:gradFill flip="none" rotWithShape="1">
            <a:gsLst>
              <a:gs pos="0">
                <a:srgbClr val="FFFF00">
                  <a:shade val="30000"/>
                  <a:satMod val="115000"/>
                </a:srgbClr>
              </a:gs>
              <a:gs pos="5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Обучение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Куб 11"/>
          <p:cNvSpPr/>
          <p:nvPr/>
        </p:nvSpPr>
        <p:spPr>
          <a:xfrm flipH="1">
            <a:off x="8043881" y="2031986"/>
            <a:ext cx="2185965" cy="1071570"/>
          </a:xfrm>
          <a:prstGeom prst="cube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Семья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Вертикальный свиток 12"/>
          <p:cNvSpPr/>
          <p:nvPr/>
        </p:nvSpPr>
        <p:spPr>
          <a:xfrm>
            <a:off x="185701" y="3889374"/>
            <a:ext cx="2357454" cy="3500462"/>
          </a:xfrm>
          <a:prstGeom prst="verticalScroll">
            <a:avLst/>
          </a:prstGeom>
          <a:gradFill flip="none" rotWithShape="1">
            <a:gsLst>
              <a:gs pos="0">
                <a:srgbClr val="00FF00">
                  <a:shade val="30000"/>
                  <a:satMod val="115000"/>
                </a:srgbClr>
              </a:gs>
              <a:gs pos="50000">
                <a:srgbClr val="00FF00">
                  <a:shade val="67500"/>
                  <a:satMod val="115000"/>
                </a:srgbClr>
              </a:gs>
              <a:gs pos="100000">
                <a:srgbClr val="00FF00">
                  <a:shade val="100000"/>
                  <a:satMod val="115000"/>
                </a:srgb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Спортивные  праздники</a:t>
            </a: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Экскурсии</a:t>
            </a: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Походы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Вертикальный свиток 13"/>
          <p:cNvSpPr/>
          <p:nvPr/>
        </p:nvSpPr>
        <p:spPr>
          <a:xfrm>
            <a:off x="3043221" y="4103688"/>
            <a:ext cx="2357454" cy="3500462"/>
          </a:xfrm>
          <a:prstGeom prst="verticalScroll">
            <a:avLst/>
          </a:prstGeom>
          <a:gradFill flip="none" rotWithShape="1">
            <a:gsLst>
              <a:gs pos="0">
                <a:srgbClr val="990099">
                  <a:shade val="30000"/>
                  <a:satMod val="115000"/>
                </a:srgbClr>
              </a:gs>
              <a:gs pos="50000">
                <a:srgbClr val="990099">
                  <a:shade val="67500"/>
                  <a:satMod val="115000"/>
                </a:srgbClr>
              </a:gs>
              <a:gs pos="100000">
                <a:srgbClr val="990099">
                  <a:shade val="100000"/>
                  <a:satMod val="115000"/>
                </a:srgbClr>
              </a:gs>
            </a:gsLst>
            <a:lin ang="135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Родительские собрания        Индивидуальные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консультацииРодительские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конференции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Вертикальный свиток 14"/>
          <p:cNvSpPr/>
          <p:nvPr/>
        </p:nvSpPr>
        <p:spPr>
          <a:xfrm>
            <a:off x="5686427" y="4032250"/>
            <a:ext cx="2357454" cy="3500462"/>
          </a:xfrm>
          <a:prstGeom prst="verticalScroll">
            <a:avLst/>
          </a:prstGeom>
          <a:gradFill flip="none" rotWithShape="1">
            <a:gsLst>
              <a:gs pos="0">
                <a:srgbClr val="FFFF00">
                  <a:shade val="30000"/>
                  <a:satMod val="115000"/>
                </a:srgbClr>
              </a:gs>
              <a:gs pos="5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lin ang="135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Анкетирование  </a:t>
            </a:r>
          </a:p>
          <a:p>
            <a:pPr algn="ctr"/>
            <a:endParaRPr lang="ru-RU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Проектная деятельность</a:t>
            </a:r>
          </a:p>
          <a:p>
            <a:pPr algn="ctr"/>
            <a:endParaRPr lang="ru-RU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Открытые уроки</a:t>
            </a:r>
          </a:p>
          <a:p>
            <a:pPr algn="ctr"/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16" name="Вертикальный свиток 15"/>
          <p:cNvSpPr/>
          <p:nvPr/>
        </p:nvSpPr>
        <p:spPr>
          <a:xfrm>
            <a:off x="8186757" y="3817936"/>
            <a:ext cx="2357454" cy="3500462"/>
          </a:xfrm>
          <a:prstGeom prst="verticalScroll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135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Родительские вечера  </a:t>
            </a: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Родительские чтения </a:t>
            </a: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Тематические  конференции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трелка вниз 18"/>
          <p:cNvSpPr/>
          <p:nvPr/>
        </p:nvSpPr>
        <p:spPr>
          <a:xfrm>
            <a:off x="1328709" y="3246432"/>
            <a:ext cx="142876" cy="571504"/>
          </a:xfrm>
          <a:prstGeom prst="downArrow">
            <a:avLst/>
          </a:prstGeom>
          <a:solidFill>
            <a:srgbClr val="00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4114791" y="3246432"/>
            <a:ext cx="142876" cy="714380"/>
          </a:xfrm>
          <a:prstGeom prst="downArrow">
            <a:avLst/>
          </a:prstGeom>
          <a:solidFill>
            <a:srgbClr val="99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низ 20"/>
          <p:cNvSpPr/>
          <p:nvPr/>
        </p:nvSpPr>
        <p:spPr>
          <a:xfrm>
            <a:off x="6757997" y="3174994"/>
            <a:ext cx="142876" cy="785818"/>
          </a:xfrm>
          <a:prstGeom prst="downArrow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низ 21"/>
          <p:cNvSpPr/>
          <p:nvPr/>
        </p:nvSpPr>
        <p:spPr>
          <a:xfrm>
            <a:off x="9258327" y="3174994"/>
            <a:ext cx="142876" cy="571504"/>
          </a:xfrm>
          <a:prstGeom prst="downArrow">
            <a:avLst/>
          </a:prstGeom>
          <a:solidFill>
            <a:srgbClr val="00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низ 23"/>
          <p:cNvSpPr/>
          <p:nvPr/>
        </p:nvSpPr>
        <p:spPr>
          <a:xfrm>
            <a:off x="6543683" y="1603358"/>
            <a:ext cx="142876" cy="571504"/>
          </a:xfrm>
          <a:prstGeom prst="downArrow">
            <a:avLst/>
          </a:prstGeom>
          <a:solidFill>
            <a:srgbClr val="FF0000"/>
          </a:solidFill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низ 24"/>
          <p:cNvSpPr/>
          <p:nvPr/>
        </p:nvSpPr>
        <p:spPr>
          <a:xfrm>
            <a:off x="3829039" y="1603358"/>
            <a:ext cx="142876" cy="571504"/>
          </a:xfrm>
          <a:prstGeom prst="downArrow">
            <a:avLst/>
          </a:prstGeom>
          <a:solidFill>
            <a:srgbClr val="FF0000"/>
          </a:solidFill>
          <a:ln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право 26"/>
          <p:cNvSpPr/>
          <p:nvPr/>
        </p:nvSpPr>
        <p:spPr>
          <a:xfrm rot="8703728">
            <a:off x="1713795" y="1842257"/>
            <a:ext cx="872902" cy="122642"/>
          </a:xfrm>
          <a:prstGeom prst="rightArrow">
            <a:avLst/>
          </a:prstGeom>
          <a:solidFill>
            <a:srgbClr val="FF0000"/>
          </a:solidFill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право 27"/>
          <p:cNvSpPr/>
          <p:nvPr/>
        </p:nvSpPr>
        <p:spPr>
          <a:xfrm rot="2185638">
            <a:off x="7923578" y="1779104"/>
            <a:ext cx="872902" cy="122642"/>
          </a:xfrm>
          <a:prstGeom prst="rightArrow">
            <a:avLst/>
          </a:prstGeom>
          <a:solidFill>
            <a:srgbClr val="FF0000"/>
          </a:solidFill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801350" cy="7921625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2686031" y="317474"/>
            <a:ext cx="4786346" cy="1143008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Апробировать  новые  подходы  в  обучении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185833" y="2317738"/>
            <a:ext cx="5357850" cy="1143008"/>
          </a:xfrm>
          <a:prstGeom prst="roundRect">
            <a:avLst/>
          </a:prstGeom>
          <a:solidFill>
            <a:srgbClr val="0066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Повышать  эффективность  использования  ИКТ - технологий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00015" y="4318002"/>
            <a:ext cx="4786346" cy="1143008"/>
          </a:xfrm>
          <a:prstGeom prst="roundRect">
            <a:avLst/>
          </a:prstGeom>
          <a:solidFill>
            <a:srgbClr val="FD31D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Продолжить  формирования  копилки  родительских  собраний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114395" y="6389704"/>
            <a:ext cx="4786346" cy="1143008"/>
          </a:xfrm>
          <a:prstGeom prst="roundRect">
            <a:avLst/>
          </a:prstGeom>
          <a:solidFill>
            <a:srgbClr val="FF99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Совершенствовать  технологии  исследовательской  и  проектной  деятельности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686559" y="4532316"/>
            <a:ext cx="3857652" cy="1143008"/>
          </a:xfrm>
          <a:prstGeom prst="round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Планы  на будущее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Штриховая стрелка вправо 23"/>
          <p:cNvSpPr/>
          <p:nvPr/>
        </p:nvSpPr>
        <p:spPr>
          <a:xfrm rot="16200000">
            <a:off x="3971915" y="5246696"/>
            <a:ext cx="785818" cy="1357322"/>
          </a:xfrm>
          <a:prstGeom prst="stripedRightArrow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Штриховая стрелка вправо 24"/>
          <p:cNvSpPr/>
          <p:nvPr/>
        </p:nvSpPr>
        <p:spPr>
          <a:xfrm rot="16200000">
            <a:off x="4900609" y="1174730"/>
            <a:ext cx="785818" cy="1357322"/>
          </a:xfrm>
          <a:prstGeom prst="stripedRightArrow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Штриховая стрелка вправо 25"/>
          <p:cNvSpPr/>
          <p:nvPr/>
        </p:nvSpPr>
        <p:spPr>
          <a:xfrm rot="16200000">
            <a:off x="1828775" y="3174994"/>
            <a:ext cx="785818" cy="1357322"/>
          </a:xfrm>
          <a:prstGeom prst="stripedRightArrow">
            <a:avLst/>
          </a:prstGeom>
          <a:solidFill>
            <a:srgbClr val="FD31D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8" name="Схема 17"/>
          <p:cNvGraphicFramePr/>
          <p:nvPr/>
        </p:nvGraphicFramePr>
        <p:xfrm>
          <a:off x="5686427" y="5818200"/>
          <a:ext cx="3429024" cy="1657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0801350" cy="792162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71519" y="1103292"/>
            <a:ext cx="8853706" cy="4401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dirty="0" smtClean="0">
                <a:ln>
                  <a:solidFill>
                    <a:srgbClr val="FF0000"/>
                  </a:solidFill>
                </a:ln>
                <a:solidFill>
                  <a:srgbClr val="FD31D1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    </a:t>
            </a:r>
            <a:r>
              <a:rPr lang="ru-RU" sz="14000" b="1" dirty="0" smtClean="0">
                <a:ln>
                  <a:solidFill>
                    <a:srgbClr val="FF0000"/>
                  </a:solidFill>
                </a:ln>
                <a:solidFill>
                  <a:srgbClr val="F600F6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Спасибо  </a:t>
            </a:r>
          </a:p>
          <a:p>
            <a:r>
              <a:rPr lang="ru-RU" sz="14000" b="1" dirty="0" smtClean="0">
                <a:ln>
                  <a:solidFill>
                    <a:srgbClr val="FF0000"/>
                  </a:solidFill>
                </a:ln>
                <a:solidFill>
                  <a:srgbClr val="F600F6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за  </a:t>
            </a:r>
            <a:r>
              <a:rPr lang="ru-RU" sz="14000" b="1" dirty="0" smtClean="0">
                <a:ln>
                  <a:solidFill>
                    <a:srgbClr val="FF0000"/>
                  </a:solidFill>
                </a:ln>
                <a:solidFill>
                  <a:srgbClr val="F600F6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внимание</a:t>
            </a:r>
            <a:endParaRPr lang="ru-RU" sz="14000" b="1" dirty="0">
              <a:solidFill>
                <a:srgbClr val="F600F6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801350" cy="792162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71453" y="174598"/>
            <a:ext cx="477406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n>
                  <a:solidFill>
                    <a:srgbClr val="FF0000"/>
                  </a:solidFill>
                </a:ln>
                <a:solidFill>
                  <a:srgbClr val="FD31D1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Моё  жизненное</a:t>
            </a:r>
            <a:endParaRPr lang="ru-RU" sz="6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114659" y="2460614"/>
            <a:ext cx="6274475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smtClean="0">
                <a:ln>
                  <a:solidFill>
                    <a:srgbClr val="FF0000"/>
                  </a:solidFill>
                </a:ln>
                <a:solidFill>
                  <a:srgbClr val="FD31D1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         и </a:t>
            </a:r>
          </a:p>
          <a:p>
            <a:r>
              <a:rPr lang="ru-RU" sz="6000" dirty="0" smtClean="0">
                <a:ln>
                  <a:solidFill>
                    <a:srgbClr val="FF0000"/>
                  </a:solidFill>
                </a:ln>
                <a:solidFill>
                  <a:srgbClr val="FD31D1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педагогическое  кредо</a:t>
            </a:r>
            <a:endParaRPr lang="ru-RU" sz="6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85767" y="1246168"/>
            <a:ext cx="773942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uk-UA" sz="4000" b="1" dirty="0" err="1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иду</a:t>
            </a:r>
            <a:r>
              <a:rPr lang="uk-UA" sz="4000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b="1" dirty="0" err="1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медленно</a:t>
            </a:r>
            <a:r>
              <a:rPr lang="uk-UA" sz="4000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4000" b="1" dirty="0" err="1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но</a:t>
            </a:r>
            <a:r>
              <a:rPr lang="uk-UA" sz="4000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b="1" dirty="0" err="1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зато</a:t>
            </a:r>
            <a:r>
              <a:rPr lang="uk-UA" sz="4000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uk-UA" sz="4000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      я </a:t>
            </a:r>
            <a:r>
              <a:rPr lang="uk-UA" sz="4000" b="1" dirty="0" err="1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никогда</a:t>
            </a:r>
            <a:r>
              <a:rPr lang="uk-UA" sz="4000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 не двигаюсь назад.</a:t>
            </a:r>
            <a:endParaRPr lang="ru-RU" sz="4000" b="1" dirty="0">
              <a:solidFill>
                <a:srgbClr val="99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2891" y="4474527"/>
            <a:ext cx="9829831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err="1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Где-то</a:t>
            </a:r>
            <a:r>
              <a:rPr lang="uk-UA" sz="3600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uk-UA" sz="3600" b="1" dirty="0" err="1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самом</a:t>
            </a:r>
            <a:r>
              <a:rPr lang="uk-UA" sz="3600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err="1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сокровенном</a:t>
            </a:r>
            <a:r>
              <a:rPr lang="uk-UA" sz="3600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err="1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уголке</a:t>
            </a:r>
            <a:r>
              <a:rPr lang="uk-UA" sz="3600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err="1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сердца</a:t>
            </a:r>
            <a:r>
              <a:rPr lang="uk-UA" sz="3600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err="1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каждого</a:t>
            </a:r>
            <a:r>
              <a:rPr lang="uk-UA" sz="3600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3600" b="1" dirty="0" err="1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ребенка</a:t>
            </a:r>
            <a:r>
              <a:rPr lang="uk-UA" sz="3600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err="1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имеется</a:t>
            </a:r>
            <a:r>
              <a:rPr lang="uk-UA" sz="3600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 своя струна, </a:t>
            </a:r>
            <a:r>
              <a:rPr lang="uk-UA" sz="3600" b="1" dirty="0" err="1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она</a:t>
            </a:r>
            <a:r>
              <a:rPr lang="uk-UA" sz="3600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uk-UA" sz="3600" b="1" dirty="0" err="1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звучит</a:t>
            </a:r>
            <a:r>
              <a:rPr lang="uk-UA" sz="3600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uk-UA" sz="3600" b="1" dirty="0" err="1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свой</a:t>
            </a:r>
            <a:r>
              <a:rPr lang="uk-UA" sz="3600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 лад, и </a:t>
            </a:r>
            <a:r>
              <a:rPr lang="uk-UA" sz="3600" b="1" dirty="0" err="1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чтобы</a:t>
            </a:r>
            <a:r>
              <a:rPr lang="uk-UA" sz="3600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3600" b="1" dirty="0" err="1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сердце</a:t>
            </a:r>
            <a:r>
              <a:rPr lang="uk-UA" sz="3600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err="1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отозвалось</a:t>
            </a:r>
            <a:r>
              <a:rPr lang="uk-UA" sz="3600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uk-UA" sz="3600" b="1" dirty="0" err="1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мое</a:t>
            </a:r>
            <a:r>
              <a:rPr lang="uk-UA" sz="3600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 слово, </a:t>
            </a:r>
            <a:r>
              <a:rPr lang="uk-UA" sz="3600" b="1" dirty="0" err="1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нужно</a:t>
            </a:r>
            <a:r>
              <a:rPr lang="uk-UA" sz="3600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 правильно </a:t>
            </a:r>
            <a:r>
              <a:rPr lang="uk-UA" sz="3600" b="1" dirty="0" err="1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настроиться</a:t>
            </a:r>
            <a:r>
              <a:rPr lang="uk-UA" sz="3600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 на тон </a:t>
            </a:r>
            <a:r>
              <a:rPr lang="uk-UA" sz="3600" b="1" dirty="0" err="1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этой</a:t>
            </a:r>
            <a:r>
              <a:rPr lang="uk-UA" sz="3600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dirty="0" err="1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струны</a:t>
            </a:r>
            <a:r>
              <a:rPr lang="uk-UA" sz="3600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b="1" dirty="0" smtClean="0">
              <a:solidFill>
                <a:srgbClr val="990099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8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801350" cy="792162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025230" y="247526"/>
            <a:ext cx="6328960" cy="969803"/>
          </a:xfrm>
          <a:prstGeom prst="rect">
            <a:avLst/>
          </a:prstGeom>
        </p:spPr>
        <p:txBody>
          <a:bodyPr wrap="square" lIns="106985" tIns="53492" rIns="106985" bIns="53492">
            <a:spAutoFit/>
          </a:bodyPr>
          <a:lstStyle/>
          <a:p>
            <a:pPr algn="ctr"/>
            <a:r>
              <a:rPr lang="ru-RU" sz="5600" dirty="0" smtClean="0">
                <a:ln>
                  <a:solidFill>
                    <a:srgbClr val="FF0000"/>
                  </a:solidFill>
                </a:ln>
                <a:solidFill>
                  <a:srgbClr val="FD31D1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Общие сведения</a:t>
            </a:r>
            <a:endParaRPr lang="ru-RU" sz="5600" dirty="0">
              <a:ln>
                <a:solidFill>
                  <a:srgbClr val="FF0000"/>
                </a:solidFill>
              </a:ln>
              <a:solidFill>
                <a:srgbClr val="FD31D1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1368" y="1237735"/>
            <a:ext cx="9198089" cy="8402607"/>
          </a:xfrm>
          <a:prstGeom prst="rect">
            <a:avLst/>
          </a:prstGeom>
        </p:spPr>
        <p:txBody>
          <a:bodyPr wrap="square" lIns="106985" tIns="53492" rIns="106985" bIns="53492">
            <a:spAutoFit/>
          </a:bodyPr>
          <a:lstStyle/>
          <a:p>
            <a:r>
              <a:rPr lang="ru-RU" sz="3300" dirty="0" smtClean="0">
                <a:ln w="3175">
                  <a:solidFill>
                    <a:srgbClr val="00B0F0"/>
                  </a:solidFill>
                </a:ln>
                <a:solidFill>
                  <a:srgbClr val="FD31D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4200" dirty="0" smtClean="0">
                <a:ln w="3175">
                  <a:solidFill>
                    <a:srgbClr val="7030A0"/>
                  </a:solidFill>
                </a:ln>
                <a:solidFill>
                  <a:srgbClr val="0066FF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Щербак  Марина  Михайловна</a:t>
            </a:r>
          </a:p>
          <a:p>
            <a:r>
              <a:rPr lang="ru-RU" sz="3500" dirty="0" smtClean="0">
                <a:ln w="3175">
                  <a:solidFill>
                    <a:srgbClr val="7030A0"/>
                  </a:solidFill>
                </a:ln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Дата рождения  -  </a:t>
            </a:r>
            <a:r>
              <a:rPr lang="ru-RU" sz="3500" dirty="0" smtClean="0">
                <a:ln w="3175">
                  <a:noFill/>
                </a:ln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21 августа  1975года</a:t>
            </a:r>
          </a:p>
          <a:p>
            <a:r>
              <a:rPr lang="ru-RU" sz="3500" dirty="0" smtClean="0">
                <a:ln w="3175">
                  <a:solidFill>
                    <a:srgbClr val="7030A0"/>
                  </a:solidFill>
                </a:ln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Место рождения   -  </a:t>
            </a:r>
            <a:r>
              <a:rPr lang="ru-RU" sz="3500" dirty="0" smtClean="0">
                <a:ln w="3175">
                  <a:noFill/>
                </a:ln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г. Мариуполь</a:t>
            </a:r>
          </a:p>
          <a:p>
            <a:r>
              <a:rPr lang="ru-RU" sz="3500" dirty="0" smtClean="0">
                <a:ln w="3175">
                  <a:solidFill>
                    <a:srgbClr val="7030A0"/>
                  </a:solidFill>
                </a:ln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Образование   -  </a:t>
            </a:r>
            <a:r>
              <a:rPr lang="ru-RU" sz="3500" dirty="0" smtClean="0">
                <a:ln w="3175">
                  <a:noFill/>
                </a:ln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Высшее . Бердянский  государственный  педагогический университет  </a:t>
            </a:r>
          </a:p>
          <a:p>
            <a:r>
              <a:rPr lang="ru-RU" sz="3500" dirty="0" smtClean="0">
                <a:ln w="3175">
                  <a:solidFill>
                    <a:srgbClr val="7030A0"/>
                  </a:solidFill>
                </a:ln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Место работы  -  </a:t>
            </a:r>
            <a:r>
              <a:rPr lang="ru-RU" sz="3500" dirty="0" smtClean="0">
                <a:ln w="3175">
                  <a:noFill/>
                </a:ln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Коммунальное учреждение "Общеобразовательная школа I-III ступеней № 24" г. Мариуполя Донецкой области</a:t>
            </a:r>
          </a:p>
          <a:p>
            <a:r>
              <a:rPr lang="ru-RU" sz="3500" dirty="0" smtClean="0">
                <a:ln w="3175">
                  <a:solidFill>
                    <a:srgbClr val="7030A0"/>
                  </a:solidFill>
                </a:ln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Стаж педагогической работы  - </a:t>
            </a:r>
            <a:r>
              <a:rPr lang="ru-RU" sz="3500" dirty="0" smtClean="0">
                <a:ln w="3175">
                  <a:noFill/>
                </a:ln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 лет, в данной школе 2 года</a:t>
            </a:r>
          </a:p>
          <a:p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7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801350" cy="792162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85767" y="531788"/>
            <a:ext cx="3978974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dirty="0" smtClean="0">
                <a:solidFill>
                  <a:srgbClr val="FD31D1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     </a:t>
            </a:r>
            <a:r>
              <a:rPr lang="ru-RU" sz="6600" dirty="0" smtClean="0">
                <a:ln>
                  <a:solidFill>
                    <a:srgbClr val="FF0000"/>
                  </a:solidFill>
                </a:ln>
                <a:solidFill>
                  <a:srgbClr val="FD31D1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Мое  </a:t>
            </a:r>
          </a:p>
          <a:p>
            <a:r>
              <a:rPr lang="ru-RU" sz="6600" dirty="0" smtClean="0">
                <a:ln>
                  <a:solidFill>
                    <a:srgbClr val="FF0000"/>
                  </a:solidFill>
                </a:ln>
                <a:solidFill>
                  <a:srgbClr val="FD31D1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образование</a:t>
            </a:r>
            <a:endParaRPr lang="ru-RU" sz="6600" dirty="0">
              <a:ln>
                <a:solidFill>
                  <a:srgbClr val="FF0000"/>
                </a:solidFill>
              </a:ln>
            </a:endParaRPr>
          </a:p>
        </p:txBody>
      </p:sp>
      <p:pic>
        <p:nvPicPr>
          <p:cNvPr id="6" name="Рисунок 5" descr="img108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8577" y="2960680"/>
            <a:ext cx="5301932" cy="37862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300" endPos="38500" dist="50800" dir="5400000" sy="-100000" algn="bl" rotWithShape="0"/>
          </a:effectLst>
          <a:scene3d>
            <a:camera prst="perspectiveRight"/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7" name="Прямоугольник 6"/>
          <p:cNvSpPr/>
          <p:nvPr/>
        </p:nvSpPr>
        <p:spPr>
          <a:xfrm>
            <a:off x="5829303" y="674664"/>
            <a:ext cx="4342857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0" dirty="0" smtClean="0">
                <a:ln>
                  <a:solidFill>
                    <a:srgbClr val="FF0000"/>
                  </a:solidFill>
                </a:ln>
                <a:solidFill>
                  <a:srgbClr val="FD31D1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Повышение </a:t>
            </a:r>
          </a:p>
          <a:p>
            <a:pPr algn="ctr"/>
            <a:r>
              <a:rPr lang="ru-RU" sz="6000" dirty="0" smtClean="0">
                <a:ln>
                  <a:solidFill>
                    <a:srgbClr val="FF0000"/>
                  </a:solidFill>
                </a:ln>
                <a:solidFill>
                  <a:srgbClr val="FD31D1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квалификации</a:t>
            </a:r>
            <a:endParaRPr lang="ru-RU" sz="6000" dirty="0">
              <a:ln>
                <a:solidFill>
                  <a:srgbClr val="FF0000"/>
                </a:solidFill>
              </a:ln>
              <a:solidFill>
                <a:srgbClr val="FD31D1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8" name="Рисунок 7" descr="img108-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00675" y="3032118"/>
            <a:ext cx="5045268" cy="3643338"/>
          </a:xfrm>
          <a:prstGeom prst="roundRect">
            <a:avLst/>
          </a:prstGeom>
          <a:ln w="12700">
            <a:noFill/>
          </a:ln>
          <a:effectLst>
            <a:reflection blurRad="6350" stA="50000" endA="300" endPos="38500" dist="50800" dir="5400000" sy="-100000" algn="bl" rotWithShape="0"/>
          </a:effectLst>
          <a:scene3d>
            <a:camera prst="perspectiveLeft"/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801350" cy="792162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900081" y="460350"/>
            <a:ext cx="95726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ln>
                  <a:solidFill>
                    <a:srgbClr val="FF0000"/>
                  </a:solidFill>
                </a:ln>
                <a:solidFill>
                  <a:srgbClr val="FD31D1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Моя  профессиональная  позиция</a:t>
            </a:r>
            <a:endParaRPr lang="ru-RU" sz="5400" dirty="0"/>
          </a:p>
        </p:txBody>
      </p:sp>
      <p:pic>
        <p:nvPicPr>
          <p:cNvPr id="8" name="Рисунок 7" descr="img095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00477" y="2889242"/>
            <a:ext cx="6698439" cy="4680000"/>
          </a:xfrm>
          <a:prstGeom prst="ellipse">
            <a:avLst/>
          </a:prstGeom>
          <a:ln w="12700" cap="rnd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TextBox 6"/>
          <p:cNvSpPr txBox="1"/>
          <p:nvPr/>
        </p:nvSpPr>
        <p:spPr>
          <a:xfrm>
            <a:off x="257139" y="1746234"/>
            <a:ext cx="964413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990099"/>
                </a:solidFill>
              </a:rPr>
              <a:t>     Стараюсь в своей работе научить детей быть любознательными, не бояться ошибаться, уметь самостоятельно находить</a:t>
            </a:r>
          </a:p>
          <a:p>
            <a:r>
              <a:rPr lang="ru-RU" sz="3200" b="1" dirty="0" smtClean="0">
                <a:solidFill>
                  <a:srgbClr val="990099"/>
                </a:solidFill>
              </a:rPr>
              <a:t>ответы на свои вопросы, </a:t>
            </a:r>
          </a:p>
          <a:p>
            <a:r>
              <a:rPr lang="ru-RU" sz="3200" b="1" dirty="0" smtClean="0">
                <a:solidFill>
                  <a:srgbClr val="990099"/>
                </a:solidFill>
              </a:rPr>
              <a:t>быть ответственными</a:t>
            </a:r>
          </a:p>
          <a:p>
            <a:r>
              <a:rPr lang="ru-RU" sz="3200" b="1" dirty="0" smtClean="0">
                <a:solidFill>
                  <a:srgbClr val="990099"/>
                </a:solidFill>
              </a:rPr>
              <a:t> за свои поступки.</a:t>
            </a:r>
            <a:endParaRPr lang="ru-RU" sz="3200" b="1" dirty="0">
              <a:solidFill>
                <a:srgbClr val="990099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801350" cy="792162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953477" y="495077"/>
            <a:ext cx="4894396" cy="1077525"/>
          </a:xfrm>
          <a:prstGeom prst="rect">
            <a:avLst/>
          </a:prstGeom>
        </p:spPr>
        <p:txBody>
          <a:bodyPr wrap="square" lIns="106985" tIns="53492" rIns="106985" bIns="53492">
            <a:spAutoFit/>
          </a:bodyPr>
          <a:lstStyle/>
          <a:p>
            <a:r>
              <a:rPr lang="ru-RU" sz="6300" dirty="0" smtClean="0">
                <a:ln>
                  <a:solidFill>
                    <a:srgbClr val="FF0000"/>
                  </a:solidFill>
                </a:ln>
                <a:solidFill>
                  <a:srgbClr val="FD31D1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Моя проблема </a:t>
            </a:r>
            <a:endParaRPr lang="ru-RU" sz="6300" dirty="0">
              <a:ln>
                <a:solidFill>
                  <a:srgbClr val="FF0000"/>
                </a:solidFill>
              </a:ln>
              <a:solidFill>
                <a:srgbClr val="FD31D1"/>
              </a:solidFill>
            </a:endParaRPr>
          </a:p>
        </p:txBody>
      </p:sp>
      <p:pic>
        <p:nvPicPr>
          <p:cNvPr id="7" name="Рисунок 6" descr="0004-004-Innovatsionnye-protsessy-v-sisteme-obrazovanij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3749" y="3746498"/>
            <a:ext cx="2968948" cy="3600000"/>
          </a:xfrm>
          <a:prstGeom prst="roundRect">
            <a:avLst/>
          </a:prstGeom>
          <a:ln w="12700">
            <a:solidFill>
              <a:srgbClr val="FFC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" name="Рисунок 7" descr="computador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329" y="3889374"/>
            <a:ext cx="4386909" cy="2880000"/>
          </a:xfrm>
          <a:prstGeom prst="roundRect">
            <a:avLst/>
          </a:prstGeom>
          <a:ln w="12700">
            <a:solidFill>
              <a:srgbClr val="FFC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6" name="TextBox 5"/>
          <p:cNvSpPr txBox="1"/>
          <p:nvPr/>
        </p:nvSpPr>
        <p:spPr>
          <a:xfrm>
            <a:off x="185701" y="1603358"/>
            <a:ext cx="11115715" cy="1954688"/>
          </a:xfrm>
          <a:prstGeom prst="rect">
            <a:avLst/>
          </a:prstGeom>
          <a:noFill/>
        </p:spPr>
        <p:txBody>
          <a:bodyPr wrap="square" lIns="106985" tIns="53492" rIns="106985" bIns="53492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300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Инновационные  технологии  как  средство  формирования  ключевых компетенций  личности  младшего  школьника.</a:t>
            </a:r>
            <a:endParaRPr lang="ru-RU" sz="4000" b="1" dirty="0">
              <a:solidFill>
                <a:srgbClr val="9900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801350" cy="792162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543023" y="460350"/>
            <a:ext cx="7674674" cy="1677689"/>
          </a:xfrm>
          <a:prstGeom prst="rect">
            <a:avLst/>
          </a:prstGeom>
        </p:spPr>
        <p:txBody>
          <a:bodyPr wrap="square" lIns="106985" tIns="53492" rIns="106985" bIns="53492">
            <a:spAutoFit/>
          </a:bodyPr>
          <a:lstStyle/>
          <a:p>
            <a:r>
              <a:rPr lang="ru-RU" sz="5100" dirty="0" smtClean="0">
                <a:ln>
                  <a:solidFill>
                    <a:srgbClr val="FF0000"/>
                  </a:solidFill>
                </a:ln>
                <a:solidFill>
                  <a:srgbClr val="FD31D1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Инновационные  технологии :</a:t>
            </a:r>
          </a:p>
          <a:p>
            <a:endParaRPr lang="ru-RU" sz="51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7507" y="3135637"/>
            <a:ext cx="3206673" cy="1072728"/>
          </a:xfrm>
          <a:prstGeom prst="roundRect">
            <a:avLst/>
          </a:prstGeom>
          <a:solidFill>
            <a:srgbClr val="FECAF3"/>
          </a:solidFill>
          <a:ln>
            <a:solidFill>
              <a:srgbClr val="FD31D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6985" tIns="53492" rIns="106985" bIns="53492"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Технология  развития критического  мышления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1893" y="4785987"/>
            <a:ext cx="2362812" cy="1072728"/>
          </a:xfrm>
          <a:prstGeom prst="roundRect">
            <a:avLst/>
          </a:prstGeom>
          <a:solidFill>
            <a:srgbClr val="FECAF3"/>
          </a:solidFill>
          <a:ln>
            <a:solidFill>
              <a:srgbClr val="FD31D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6985" tIns="53492" rIns="106985" bIns="53492" rtlCol="0" anchor="ctr"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Педагогические  </a:t>
            </a:r>
          </a:p>
          <a:p>
            <a:r>
              <a:rPr lang="ru-RU" b="1" dirty="0" smtClean="0">
                <a:solidFill>
                  <a:srgbClr val="FECAF3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мастерские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685899" y="6532580"/>
            <a:ext cx="2199398" cy="1072728"/>
          </a:xfrm>
          <a:prstGeom prst="roundRect">
            <a:avLst/>
          </a:prstGeom>
          <a:solidFill>
            <a:srgbClr val="FECAF3"/>
          </a:solidFill>
          <a:ln>
            <a:solidFill>
              <a:srgbClr val="FD31D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6985" tIns="53492" rIns="106985" bIns="53492" rtlCol="0" anchor="ctr"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Проектная  деятельность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906992" y="6601372"/>
            <a:ext cx="3851401" cy="1072728"/>
          </a:xfrm>
          <a:prstGeom prst="roundRect">
            <a:avLst/>
          </a:prstGeom>
          <a:solidFill>
            <a:srgbClr val="FECAF3"/>
          </a:solidFill>
          <a:ln>
            <a:solidFill>
              <a:srgbClr val="FD31D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6985" tIns="53492" rIns="106985" bIns="53492" rtlCol="0" anchor="ctr"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Занимательные  материалы  </a:t>
            </a:r>
          </a:p>
          <a:p>
            <a:r>
              <a:rPr lang="ru-RU" b="1" dirty="0" smtClean="0">
                <a:solidFill>
                  <a:srgbClr val="FECAF3"/>
                </a:solidFill>
                <a:latin typeface="Times New Roman" pitchFamily="18" charset="0"/>
                <a:cs typeface="Times New Roman" pitchFamily="18" charset="0"/>
              </a:rPr>
              <a:t>111111</a:t>
            </a:r>
            <a:r>
              <a:rPr lang="ru-RU" b="1" dirty="0" smtClean="0">
                <a:solidFill>
                  <a:srgbClr val="FE98E8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  урокам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847873" y="4785987"/>
            <a:ext cx="2696338" cy="1072728"/>
          </a:xfrm>
          <a:prstGeom prst="roundRect">
            <a:avLst/>
          </a:prstGeom>
          <a:solidFill>
            <a:srgbClr val="FECAF3"/>
          </a:solidFill>
          <a:ln>
            <a:solidFill>
              <a:srgbClr val="FD31D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6985" tIns="53492" rIns="106985" bIns="53492" rtlCol="0" anchor="ctr"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Интегрированные </a:t>
            </a:r>
          </a:p>
          <a:p>
            <a:r>
              <a:rPr lang="ru-RU" b="1" dirty="0" smtClean="0">
                <a:solidFill>
                  <a:srgbClr val="FECAF3"/>
                </a:solidFill>
                <a:latin typeface="Times New Roman" pitchFamily="18" charset="0"/>
                <a:cs typeface="Times New Roman" pitchFamily="18" charset="0"/>
              </a:rPr>
              <a:t>1111</a:t>
            </a:r>
            <a:r>
              <a:rPr lang="ru-RU" b="1" dirty="0" smtClean="0">
                <a:solidFill>
                  <a:srgbClr val="FE98E8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уроки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341556" y="3053120"/>
            <a:ext cx="3206673" cy="1072728"/>
          </a:xfrm>
          <a:prstGeom prst="roundRect">
            <a:avLst/>
          </a:prstGeom>
          <a:solidFill>
            <a:srgbClr val="FECAF3"/>
          </a:solidFill>
          <a:ln>
            <a:solidFill>
              <a:srgbClr val="FD31D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6985" tIns="53492" rIns="106985" bIns="53492"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Коллективные  средства </a:t>
            </a:r>
            <a:r>
              <a:rPr lang="ru-RU" b="1" dirty="0" smtClean="0">
                <a:solidFill>
                  <a:srgbClr val="FECAF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E98E8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обучения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582081" y="1650322"/>
            <a:ext cx="3122287" cy="1072728"/>
          </a:xfrm>
          <a:prstGeom prst="roundRect">
            <a:avLst/>
          </a:prstGeom>
          <a:solidFill>
            <a:srgbClr val="FECAF3"/>
          </a:solidFill>
          <a:ln>
            <a:solidFill>
              <a:srgbClr val="FD31D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6985" tIns="53492" rIns="106985" bIns="53492" rtlCol="0" anchor="ctr"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Работа  со  справочной  </a:t>
            </a:r>
            <a:r>
              <a:rPr lang="ru-RU" b="1" dirty="0" smtClean="0">
                <a:solidFill>
                  <a:srgbClr val="FECAF3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b="1" dirty="0" smtClean="0">
                <a:solidFill>
                  <a:srgbClr val="FE98E8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литературой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59438" y="1650322"/>
            <a:ext cx="3206673" cy="1072728"/>
          </a:xfrm>
          <a:prstGeom prst="roundRect">
            <a:avLst/>
          </a:prstGeom>
          <a:solidFill>
            <a:srgbClr val="FECAF3"/>
          </a:solidFill>
          <a:ln>
            <a:solidFill>
              <a:srgbClr val="FD31D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6985" tIns="53492" rIns="106985" bIns="53492" rtlCol="0" anchor="ctr"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Здоровье  сберегающие                               </a:t>
            </a:r>
            <a:r>
              <a:rPr lang="ru-RU" b="1" dirty="0" smtClean="0">
                <a:solidFill>
                  <a:srgbClr val="FECAF3"/>
                </a:solidFill>
                <a:latin typeface="Times New Roman" pitchFamily="18" charset="0"/>
                <a:cs typeface="Times New Roman" pitchFamily="18" charset="0"/>
              </a:rPr>
              <a:t>111   1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технологии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" name="Рисунок 26" descr="Дети школьники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7403" y="2460614"/>
            <a:ext cx="5202141" cy="377067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801350" cy="792162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00081" y="246036"/>
            <a:ext cx="90011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 smtClean="0">
                <a:ln>
                  <a:solidFill>
                    <a:srgbClr val="FF0000"/>
                  </a:solidFill>
                </a:ln>
                <a:solidFill>
                  <a:srgbClr val="FD31D1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Педагогическая  деятельность </a:t>
            </a:r>
            <a:endParaRPr lang="ru-RU" sz="6000" dirty="0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329237" y="6103952"/>
            <a:ext cx="4714908" cy="1643074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itchFamily="34" charset="0"/>
              <a:buChar char="•"/>
            </a:pPr>
            <a:r>
              <a:rPr lang="ru-RU" sz="1800" dirty="0" smtClean="0"/>
              <a:t> Электронные  презентации                    </a:t>
            </a:r>
            <a:r>
              <a:rPr lang="ru-RU" sz="1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11</a:t>
            </a:r>
          </a:p>
          <a:p>
            <a:pPr algn="ctr">
              <a:buFont typeface="Arial" pitchFamily="34" charset="0"/>
              <a:buChar char="•"/>
            </a:pPr>
            <a:r>
              <a:rPr lang="ru-RU" sz="1800" dirty="0" smtClean="0"/>
              <a:t> Дидактические  материалы , тесты      </a:t>
            </a:r>
            <a:r>
              <a:rPr lang="ru-RU" sz="1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11</a:t>
            </a:r>
          </a:p>
          <a:p>
            <a:pPr algn="ctr">
              <a:buFont typeface="Arial" pitchFamily="34" charset="0"/>
              <a:buChar char="•"/>
            </a:pPr>
            <a:r>
              <a:rPr lang="ru-RU" sz="1800" dirty="0" smtClean="0"/>
              <a:t> Уроки  с  </a:t>
            </a:r>
            <a:r>
              <a:rPr lang="ru-RU" sz="1800" dirty="0" err="1" smtClean="0"/>
              <a:t>мультимедийной</a:t>
            </a:r>
            <a:r>
              <a:rPr lang="ru-RU" sz="1800" dirty="0" smtClean="0"/>
              <a:t>  поддержкой  </a:t>
            </a:r>
          </a:p>
          <a:p>
            <a:pPr algn="ctr">
              <a:buFont typeface="Arial" pitchFamily="34" charset="0"/>
              <a:buChar char="•"/>
            </a:pPr>
            <a:r>
              <a:rPr lang="ru-RU" sz="1800" dirty="0" smtClean="0"/>
              <a:t> Поиск  информации                                   </a:t>
            </a:r>
            <a:r>
              <a:rPr lang="ru-RU" sz="1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  <a:endParaRPr lang="ru-RU" sz="18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186360" y="4675192"/>
            <a:ext cx="5214975" cy="100013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itchFamily="34" charset="0"/>
              <a:buChar char="•"/>
            </a:pPr>
            <a:r>
              <a:rPr lang="ru-RU" sz="1800" dirty="0" smtClean="0"/>
              <a:t> Использование  проектных  форм  работы   </a:t>
            </a:r>
            <a:r>
              <a:rPr lang="ru-RU" sz="1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</a:p>
          <a:p>
            <a:pPr algn="ctr">
              <a:buFont typeface="Arial" pitchFamily="34" charset="0"/>
              <a:buChar char="•"/>
            </a:pPr>
            <a:r>
              <a:rPr lang="ru-RU" sz="1800" dirty="0" smtClean="0"/>
              <a:t> Включение  детей и родителей в проектную  деятельность</a:t>
            </a:r>
            <a:endParaRPr lang="ru-RU" sz="18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972047" y="3246432"/>
            <a:ext cx="5686427" cy="100013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itchFamily="34" charset="0"/>
              <a:buChar char="•"/>
            </a:pPr>
            <a:r>
              <a:rPr lang="ru-RU" sz="1800" dirty="0" smtClean="0"/>
              <a:t> Актуализация  субъектного  опыта  учащихся  </a:t>
            </a:r>
            <a:r>
              <a:rPr lang="ru-RU" sz="1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11111</a:t>
            </a:r>
          </a:p>
          <a:p>
            <a:pPr algn="ctr">
              <a:buFont typeface="Arial" pitchFamily="34" charset="0"/>
              <a:buChar char="•"/>
            </a:pPr>
            <a:r>
              <a:rPr lang="ru-RU" sz="1800" dirty="0" smtClean="0"/>
              <a:t> Использование  рефлексивных  методов  и приемов</a:t>
            </a:r>
            <a:endParaRPr lang="ru-RU" sz="18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043485" y="1817672"/>
            <a:ext cx="5357850" cy="857256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itchFamily="34" charset="0"/>
              <a:buChar char="•"/>
            </a:pPr>
            <a:r>
              <a:rPr lang="ru-RU" sz="1800" dirty="0" smtClean="0"/>
              <a:t> Создание  ситуации  выбора  и  успеха                </a:t>
            </a:r>
            <a:r>
              <a:rPr lang="ru-RU" sz="1800" dirty="0" smtClean="0">
                <a:solidFill>
                  <a:srgbClr val="0066FF"/>
                </a:solidFill>
              </a:rPr>
              <a:t> </a:t>
            </a:r>
            <a:r>
              <a:rPr lang="ru-RU" sz="1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11</a:t>
            </a:r>
          </a:p>
          <a:p>
            <a:pPr algn="ctr">
              <a:buFont typeface="Arial" pitchFamily="34" charset="0"/>
              <a:buChar char="•"/>
            </a:pPr>
            <a:r>
              <a:rPr lang="ru-RU" sz="1800" dirty="0" smtClean="0"/>
              <a:t> Организация  учебного  сотрудничества  учащихся</a:t>
            </a:r>
            <a:endParaRPr lang="ru-RU" sz="1800" dirty="0"/>
          </a:p>
        </p:txBody>
      </p:sp>
      <p:sp>
        <p:nvSpPr>
          <p:cNvPr id="18" name="Пятиугольник 17"/>
          <p:cNvSpPr/>
          <p:nvPr/>
        </p:nvSpPr>
        <p:spPr>
          <a:xfrm>
            <a:off x="471453" y="1746234"/>
            <a:ext cx="3929090" cy="1071570"/>
          </a:xfrm>
          <a:prstGeom prst="homePlate">
            <a:avLst/>
          </a:prstGeom>
          <a:solidFill>
            <a:srgbClr val="FD31D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Личностно-ориентированное</a:t>
            </a:r>
          </a:p>
          <a:p>
            <a:pPr algn="ctr"/>
            <a:r>
              <a:rPr lang="ru-RU" dirty="0" smtClean="0"/>
              <a:t>обучение</a:t>
            </a:r>
            <a:endParaRPr lang="ru-RU" dirty="0"/>
          </a:p>
        </p:txBody>
      </p:sp>
      <p:sp>
        <p:nvSpPr>
          <p:cNvPr id="19" name="Пятиугольник 18"/>
          <p:cNvSpPr/>
          <p:nvPr/>
        </p:nvSpPr>
        <p:spPr>
          <a:xfrm>
            <a:off x="471453" y="6461142"/>
            <a:ext cx="3929090" cy="1071570"/>
          </a:xfrm>
          <a:prstGeom prst="homePlate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ИКТ - технологии</a:t>
            </a:r>
            <a:endParaRPr lang="ru-RU" dirty="0"/>
          </a:p>
        </p:txBody>
      </p:sp>
      <p:sp>
        <p:nvSpPr>
          <p:cNvPr id="20" name="Пятиугольник 19"/>
          <p:cNvSpPr/>
          <p:nvPr/>
        </p:nvSpPr>
        <p:spPr>
          <a:xfrm>
            <a:off x="471453" y="3174994"/>
            <a:ext cx="3929090" cy="1071570"/>
          </a:xfrm>
          <a:prstGeom prst="homePlate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Учебно-исследовательская</a:t>
            </a:r>
          </a:p>
          <a:p>
            <a:pPr algn="ctr"/>
            <a:r>
              <a:rPr lang="ru-RU" dirty="0" smtClean="0"/>
              <a:t>деятельность</a:t>
            </a:r>
            <a:endParaRPr lang="ru-RU" dirty="0"/>
          </a:p>
        </p:txBody>
      </p:sp>
      <p:sp>
        <p:nvSpPr>
          <p:cNvPr id="21" name="Пятиугольник 20"/>
          <p:cNvSpPr/>
          <p:nvPr/>
        </p:nvSpPr>
        <p:spPr>
          <a:xfrm>
            <a:off x="471453" y="4675192"/>
            <a:ext cx="3929090" cy="1071570"/>
          </a:xfrm>
          <a:prstGeom prst="homePlate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Проектные  </a:t>
            </a:r>
          </a:p>
          <a:p>
            <a:pPr algn="ctr"/>
            <a:r>
              <a:rPr lang="ru-RU" dirty="0" smtClean="0"/>
              <a:t>методы  обучения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o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801350" cy="7921625"/>
          </a:xfrm>
          <a:prstGeom prst="rect">
            <a:avLst/>
          </a:prstGeom>
        </p:spPr>
      </p:pic>
      <p:graphicFrame>
        <p:nvGraphicFramePr>
          <p:cNvPr id="5" name="Схема 4"/>
          <p:cNvGraphicFramePr/>
          <p:nvPr/>
        </p:nvGraphicFramePr>
        <p:xfrm>
          <a:off x="828643" y="2174862"/>
          <a:ext cx="9644130" cy="504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757337" y="246036"/>
            <a:ext cx="7072770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err="1" smtClean="0">
                <a:ln>
                  <a:solidFill>
                    <a:srgbClr val="FF0000"/>
                  </a:solidFill>
                </a:ln>
                <a:solidFill>
                  <a:srgbClr val="FD31D1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Учебно</a:t>
            </a:r>
            <a:r>
              <a:rPr lang="ru-RU" sz="6000" dirty="0" smtClean="0">
                <a:ln>
                  <a:solidFill>
                    <a:srgbClr val="FF0000"/>
                  </a:solidFill>
                </a:ln>
                <a:solidFill>
                  <a:srgbClr val="FD31D1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- методическая </a:t>
            </a:r>
          </a:p>
          <a:p>
            <a:r>
              <a:rPr lang="ru-RU" sz="6000" dirty="0" smtClean="0">
                <a:ln>
                  <a:solidFill>
                    <a:srgbClr val="FF0000"/>
                  </a:solidFill>
                </a:ln>
                <a:solidFill>
                  <a:srgbClr val="FD31D1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      деятельность</a:t>
            </a:r>
            <a:endParaRPr lang="ru-RU" sz="60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950</TotalTime>
  <Words>480</Words>
  <PresentationFormat>Произвольный</PresentationFormat>
  <Paragraphs>124</Paragraphs>
  <Slides>19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Юра</dc:creator>
  <cp:lastModifiedBy>Юра</cp:lastModifiedBy>
  <cp:revision>119</cp:revision>
  <dcterms:created xsi:type="dcterms:W3CDTF">2015-01-17T09:49:36Z</dcterms:created>
  <dcterms:modified xsi:type="dcterms:W3CDTF">2015-02-24T18:06:23Z</dcterms:modified>
</cp:coreProperties>
</file>