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9050B6-9391-4CD2-A706-258190056AF0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87E6F9F-80DA-4CF7-BFE8-70DB851723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501090" cy="492922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kk-KZ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Э</a:t>
            </a:r>
            <a:r>
              <a:rPr lang="ru-RU" sz="2400" b="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ксперимент</a:t>
            </a:r>
            <a:r>
              <a:rPr lang="kk-KZ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т</a:t>
            </a:r>
            <a:r>
              <a:rPr lang="ru-RU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е экспериментатор </a:t>
            </a:r>
            <a:r>
              <a:rPr lang="kk-KZ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әдетте екі құбылыстың себептік байланыс гипотезасын тексереді. Екі құбылыстар арасындағы себепті байланыстың бірқатар эмпирикалық белгілері бар.</a:t>
            </a:r>
            <a:endParaRPr lang="ru-RU" sz="2400" b="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kk-KZ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1. </a:t>
            </a:r>
            <a:r>
              <a:rPr lang="kk-KZ" sz="24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Себептің бөлінуі, салдардың уақытқа байланыстылығы, себептің салдардың алдында болуы. </a:t>
            </a:r>
            <a:endParaRPr lang="ru-RU" sz="24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4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2. </a:t>
            </a:r>
            <a:r>
              <a:rPr lang="kk-KZ" sz="24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Екі ауыспалылар арасындағы статистикалық байланыстың болуы. (себепті және салдарлы). Сызықты немес сызықты емес корреляция болуы керек. ( Йеркс-Додсон заңы).</a:t>
            </a:r>
            <a:endParaRPr lang="ru-RU" sz="24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kk-KZ" sz="24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3. Эксперименталды процедура себеп пен салдардың арасындағы байланысты түсіндірудің басқа мүмкіндіктері болмаған жағдайда ғана себеп-салдарлы байланыс тіркеледі</a:t>
            </a:r>
            <a:r>
              <a:rPr lang="kk-KZ" sz="2400" b="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  </a:t>
            </a:r>
            <a:endParaRPr lang="ru-RU" sz="2400" b="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143932" cy="585791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 	</a:t>
            </a:r>
            <a:r>
              <a:rPr lang="kk-KZ" dirty="0" smtClean="0"/>
              <a:t>Квазиэксперименталды жоспарлар (зерттеушілер жасанды схемаларды қолданады) эмпирикалық зерттеулерді жүргізу барысында өмірдің ақиқаттарын есепке алуға талпыну болып табылады. Ол «нағыз эксперимент» схемасынан ауытқып әдейі жасалынады. Зерттеуші өзі бақылай алмайтын – сыртқы ауыспалылардың- артефактілердің түп тамырын түсінеді. </a:t>
            </a:r>
            <a:endParaRPr lang="ru-RU" dirty="0" smtClean="0"/>
          </a:p>
          <a:p>
            <a:pPr algn="just">
              <a:buNone/>
            </a:pPr>
            <a:r>
              <a:rPr lang="kk-KZ" b="1" dirty="0" smtClean="0"/>
              <a:t>Негізгі этаптар: </a:t>
            </a:r>
            <a:endParaRPr lang="ru-RU" b="1" dirty="0" smtClean="0"/>
          </a:p>
          <a:p>
            <a:pPr lvl="0" algn="just"/>
            <a:r>
              <a:rPr lang="en-US" dirty="0" smtClean="0"/>
              <a:t> 	</a:t>
            </a:r>
            <a:r>
              <a:rPr lang="kk-KZ" dirty="0" smtClean="0"/>
              <a:t>Эквивалентті емес топтарға арналған эксперименттер жоспары – эксперименталды әсерлер жүзеге асу үшін бақылаудың формаларын шектеу есепке алынатын жоспарлар;</a:t>
            </a:r>
            <a:endParaRPr lang="ru-RU" dirty="0" smtClean="0"/>
          </a:p>
          <a:p>
            <a:pPr lvl="0" algn="just"/>
            <a:r>
              <a:rPr lang="en-US" dirty="0" smtClean="0"/>
              <a:t> 	</a:t>
            </a:r>
            <a:r>
              <a:rPr lang="kk-KZ" dirty="0" smtClean="0"/>
              <a:t>Дискретті уақыттық сериялар жоспары (ДП модификациясы) – бір топтағы уақыттық сериялардың схемасы негізінде құрылған, құрылымы жағынан бір зерттелушіге арналған эксперименталды жоспарлармен ұқсас.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www.dolynska.com/wp-content/uploads/2012/10/%D0%9F%D1%81%D0%B8%D1%85%D0%BE%D0%BB%D0%BE%D0%B3%D0%B8%D1%8F-%D0%BE%D1%82%D0%BD%D0%BE%D1%88%D0%B5%D0%BD%D0%B8%D0%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9675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Назарларыңызға рахмет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!!!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428604"/>
            <a:ext cx="8429684" cy="621510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sz="2800" dirty="0" smtClean="0">
                <a:latin typeface="+mj-lt"/>
                <a:cs typeface="Times New Roman" pitchFamily="18" charset="0"/>
              </a:rPr>
              <a:t>Эксперименталды әсер тәуелсіз ауыспалыны өзгертуге арналған, оған жататындар (кедергілер, мақсаттар және т.б.), зерттелушіге берілетін және тәуелді ауыспалының – объект қалпының өзгерісіне себеп болатын құралдар. Экспериментатор бақылауға тиіс қалған </a:t>
            </a:r>
            <a:r>
              <a:rPr lang="kk-KZ" sz="2800" u="sng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ауыспалылар сыртқы</a:t>
            </a:r>
            <a:r>
              <a:rPr lang="kk-KZ" sz="2800" dirty="0" smtClean="0">
                <a:latin typeface="+mj-lt"/>
                <a:cs typeface="Times New Roman" pitchFamily="18" charset="0"/>
              </a:rPr>
              <a:t> деп аталады.Олар: </a:t>
            </a:r>
            <a:r>
              <a:rPr lang="kk-KZ" sz="2800" b="1" i="1" dirty="0" smtClean="0">
                <a:latin typeface="+mj-lt"/>
                <a:cs typeface="Times New Roman" pitchFamily="18" charset="0"/>
              </a:rPr>
              <a:t>1) кері әсер етуші – сенімсіз мәліметтерге апаратын, жүйелік ауытқуды тудырады; 2) қосымша – зерттеліп отырған себеп пен салдардың арасындағы байланысқа неғұрлым мәндісі. </a:t>
            </a:r>
            <a:r>
              <a:rPr lang="kk-KZ" sz="2800" dirty="0" smtClean="0">
                <a:latin typeface="+mj-lt"/>
                <a:cs typeface="Times New Roman" pitchFamily="18" charset="0"/>
              </a:rPr>
              <a:t>Мұнда басқару ауыспалысын бөліп қарастырады, ол факторлы экспериментте екінші негізгісіне айналады. 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kk-KZ" sz="2800" dirty="0" smtClean="0">
                <a:latin typeface="+mj-lt"/>
                <a:cs typeface="Times New Roman" pitchFamily="18" charset="0"/>
              </a:rPr>
              <a:t> 	Тәуелсіз ауыспалыларға психологиялық экспериментте мыналар жатады: тапсырмалардың сипаттамалары; ситуацияның ерекшеліктері (сыртқы жағдайлар); зерттелушінің басқарылатын ерекшеліктері (қалпы).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kk-KZ" sz="2800" dirty="0" smtClean="0">
                <a:latin typeface="+mj-lt"/>
                <a:cs typeface="Times New Roman" pitchFamily="18" charset="0"/>
              </a:rPr>
              <a:t> 	 «Ағзалы ауыспалыларға » немесе басқарылмайтын сипаттамаларға физикалық, биологиялық, психологиялық және әлеуметтік-психологиялық , әлеуметтік белгілер жатады.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28604"/>
            <a:ext cx="8572560" cy="592935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sz="2800" dirty="0" smtClean="0">
                <a:latin typeface="+mj-lt"/>
                <a:cs typeface="Times New Roman" pitchFamily="18" charset="0"/>
              </a:rPr>
              <a:t>Тәуелді ауыспалы ретінде </a:t>
            </a:r>
            <a:r>
              <a:rPr lang="kk-KZ" sz="28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вербалды</a:t>
            </a:r>
            <a:r>
              <a:rPr lang="kk-KZ" sz="2800" dirty="0" smtClean="0">
                <a:latin typeface="+mj-lt"/>
                <a:cs typeface="Times New Roman" pitchFamily="18" charset="0"/>
              </a:rPr>
              <a:t> және </a:t>
            </a:r>
            <a:r>
              <a:rPr lang="kk-KZ" sz="28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вербалды емес </a:t>
            </a:r>
            <a:r>
              <a:rPr lang="kk-KZ" sz="2800" dirty="0" smtClean="0">
                <a:latin typeface="+mj-lt"/>
                <a:cs typeface="Times New Roman" pitchFamily="18" charset="0"/>
              </a:rPr>
              <a:t>қимыл-әрекеттердің параметрлері таңдалып алынады. Тәуелді ауыспалы валидті және сенімді болуы керек. Бұл ауыспалының үш түрі бөліп қарастырылады: бірмөлшерлі, көпмөлшерлі және фундаменталды. Тәуелді ауыспалының тағы бір маңызды қасиеті бар – сензитивтілік (сезімталдылық) тәуелсіз ауыспалының өзгерістеріне деген сензитивтілігі. Сензитивтіліксіз екі нұсқа да ғана көрініс береді: «жоғарғы қабырға әсері», «еден әсері».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pPr algn="just">
              <a:buNone/>
            </a:pPr>
            <a:r>
              <a:rPr lang="kk-KZ" sz="2800" dirty="0" smtClean="0">
                <a:latin typeface="+mj-lt"/>
                <a:cs typeface="Times New Roman" pitchFamily="18" charset="0"/>
              </a:rPr>
              <a:t>1. Ауыспалылардың байланысының және қатынасының минимум алты түрі бар:тәуелділіктің болмауы, яғни тәуелді ауыспалы тәуелсіз ауыспалының өзгерістеріне сезімтал емес.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428604"/>
            <a:ext cx="8215370" cy="6000792"/>
          </a:xfrm>
        </p:spPr>
        <p:txBody>
          <a:bodyPr>
            <a:normAutofit fontScale="92500" lnSpcReduction="10000"/>
          </a:bodyPr>
          <a:lstStyle/>
          <a:p>
            <a:pPr lvl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	</a:t>
            </a:r>
            <a:r>
              <a:rPr lang="ru-RU" dirty="0" smtClean="0">
                <a:latin typeface="+mj-lt"/>
                <a:cs typeface="Times New Roman" pitchFamily="18" charset="0"/>
              </a:rPr>
              <a:t>М</a:t>
            </a:r>
            <a:r>
              <a:rPr lang="kk-KZ" dirty="0" smtClean="0">
                <a:latin typeface="+mj-lt"/>
                <a:cs typeface="Times New Roman" pitchFamily="18" charset="0"/>
              </a:rPr>
              <a:t>онотонды өспелі тәуелділік – тәуелсіздің мәнінің көбейюі тәуелді ауыспалының өзгерісіне сәйкес келеді. 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3. 	</a:t>
            </a:r>
            <a:r>
              <a:rPr lang="kk-KZ" dirty="0" smtClean="0">
                <a:latin typeface="+mj-lt"/>
                <a:cs typeface="Times New Roman" pitchFamily="18" charset="0"/>
              </a:rPr>
              <a:t>Монотонды кемімелі – тәуелсіз ауыспалының көбейюіне тәуелді ауыспалының деңгейінің төмендеуі сәйкес келеді.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4. 	</a:t>
            </a:r>
            <a:r>
              <a:rPr lang="kk-KZ" dirty="0" smtClean="0">
                <a:latin typeface="+mj-lt"/>
                <a:cs typeface="Times New Roman" pitchFamily="18" charset="0"/>
              </a:rPr>
              <a:t>Сызықты емес </a:t>
            </a:r>
            <a:r>
              <a:rPr lang="kk-KZ" b="1" dirty="0" smtClean="0">
                <a:latin typeface="+mj-lt"/>
                <a:cs typeface="Times New Roman" pitchFamily="18" charset="0"/>
              </a:rPr>
              <a:t>U</a:t>
            </a:r>
            <a:r>
              <a:rPr lang="en-US" dirty="0" smtClean="0">
                <a:latin typeface="+mj-lt"/>
                <a:cs typeface="Times New Roman" pitchFamily="18" charset="0"/>
              </a:rPr>
              <a:t> </a:t>
            </a:r>
            <a:r>
              <a:rPr lang="kk-KZ" dirty="0" smtClean="0">
                <a:latin typeface="+mj-lt"/>
                <a:cs typeface="Times New Roman" pitchFamily="18" charset="0"/>
              </a:rPr>
              <a:t>тәуелділігі – бейнелі типтің – қимыл-әрекетті реттеудің психикалық ерекшеліктері анықталады.  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5. </a:t>
            </a:r>
            <a:r>
              <a:rPr lang="kk-KZ" dirty="0" smtClean="0">
                <a:latin typeface="+mj-lt"/>
                <a:cs typeface="Times New Roman" pitchFamily="18" charset="0"/>
              </a:rPr>
              <a:t>инвертирлі (керісінше) тәуелділік көптеген эксперименталды және корреляциялық зерттеулерден алынады. 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6. 	</a:t>
            </a:r>
            <a:r>
              <a:rPr lang="kk-KZ" dirty="0" smtClean="0">
                <a:latin typeface="+mj-lt"/>
                <a:cs typeface="Times New Roman" pitchFamily="18" charset="0"/>
              </a:rPr>
              <a:t>күрделі</a:t>
            </a:r>
            <a:r>
              <a:rPr lang="ru-RU" dirty="0" smtClean="0">
                <a:latin typeface="+mj-lt"/>
                <a:cs typeface="Times New Roman" pitchFamily="18" charset="0"/>
              </a:rPr>
              <a:t> </a:t>
            </a:r>
            <a:r>
              <a:rPr lang="ru-RU" dirty="0" err="1" smtClean="0">
                <a:latin typeface="+mj-lt"/>
                <a:cs typeface="Times New Roman" pitchFamily="18" charset="0"/>
              </a:rPr>
              <a:t>квазипериод</a:t>
            </a:r>
            <a:r>
              <a:rPr lang="kk-KZ" dirty="0" smtClean="0">
                <a:latin typeface="+mj-lt"/>
                <a:cs typeface="Times New Roman" pitchFamily="18" charset="0"/>
              </a:rPr>
              <a:t>тық тәуелділік</a:t>
            </a:r>
            <a:r>
              <a:rPr lang="ru-RU" dirty="0" smtClean="0">
                <a:latin typeface="+mj-lt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dirty="0" smtClean="0">
                <a:latin typeface="+mj-lt"/>
                <a:cs typeface="Times New Roman" pitchFamily="18" charset="0"/>
              </a:rPr>
              <a:t>  	    	</a:t>
            </a:r>
            <a:r>
              <a:rPr lang="kk-KZ" dirty="0" smtClean="0">
                <a:latin typeface="+mj-lt"/>
                <a:cs typeface="Times New Roman" pitchFamily="18" charset="0"/>
              </a:rPr>
              <a:t>Тәуелсіз ауыспалыны бақылау оның белсенді варьирлеуінен немесе оның өзгерісі заңдылықтарын білуден тұрады. </a:t>
            </a:r>
            <a:r>
              <a:rPr lang="kk-KZ" dirty="0" smtClean="0">
                <a:latin typeface="+mj-lt"/>
                <a:cs typeface="Times New Roman" pitchFamily="18" charset="0"/>
              </a:rPr>
              <a:t>Бақылаудың екі </a:t>
            </a:r>
            <a:r>
              <a:rPr lang="kk-KZ" dirty="0" smtClean="0">
                <a:latin typeface="+mj-lt"/>
                <a:cs typeface="Times New Roman" pitchFamily="18" charset="0"/>
              </a:rPr>
              <a:t>тәсілі бар, ол екеуі эмпирикалық зерттеулердің екі түрінің негізіне алынған – белсенді және пассивті. </a:t>
            </a:r>
            <a:endParaRPr lang="ru-RU" dirty="0" smtClean="0"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04"/>
            <a:ext cx="8358246" cy="6072230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Сыртқы ауыспалыларды бақылаудың амалдары: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элиминация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(сыртқы ауыспалыны алып тастау);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жағдайлардың константтылығы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(сыртқы ауыспалының тұрақтылығы);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балансировка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(оның екі амалы бар – бақылау тобын қолдану және сыртқы ауыспалының әсерін көрсету);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контрбалансировка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(қосымша ауыспалыны бақылау, бірнеше сериялы эксперимент кезінде қолданылады); 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рандомизация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(экспериментте бірдей мүмкіншіліктердің қатысу кепілдігі бар, таңдау процедурасы).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Экспериментті жоспарлау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– мазмұнды проблемаларды шешуге бағытталған – тәуелсіз ауыспалыны операционализациялауға және конкретизациялауға (НЗП), тәуелді ауыспалыны (ЗП), қосымша ауыспалының деңгейлерін таңдауға (ДП – мазмұнды жоспарлау) және тәжірибе процедураларын таңдауға бағытталған – экспериментті дайындау процесі барысындағы бірқатар іс-шаралар.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357166"/>
            <a:ext cx="8286808" cy="578647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kk-KZ" sz="28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Мазмұнды жоспарлау </a:t>
            </a:r>
            <a:r>
              <a:rPr lang="kk-KZ" sz="2800" dirty="0" smtClean="0">
                <a:latin typeface="+mj-lt"/>
                <a:cs typeface="Times New Roman" pitchFamily="18" charset="0"/>
              </a:rPr>
              <a:t>– конструктілі және операционалды валидтіліктің барлық сұрақтарының шешімдерінен тұрады, ол конкретизациялаудан және операционализациялаудан НЗП, ЗП және деңгейлерді таңдауға ДП негізделген.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+mj-lt"/>
                <a:cs typeface="Times New Roman" pitchFamily="18" charset="0"/>
              </a:rPr>
              <a:t> 	</a:t>
            </a:r>
            <a:r>
              <a:rPr lang="kk-KZ" sz="28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Формалды жоспарлау </a:t>
            </a:r>
            <a:r>
              <a:rPr lang="kk-KZ" sz="2800" dirty="0" smtClean="0">
                <a:latin typeface="+mj-lt"/>
                <a:cs typeface="Times New Roman" pitchFamily="18" charset="0"/>
              </a:rPr>
              <a:t>– схеманы таңдау, әсер етудің әсер етудің жоспарын таңдау, онда Х пен У арасындағы зерттеліп жатқан қарым-қатынасының көрінетіндігіне кепілдік берілген. 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+mj-lt"/>
                <a:cs typeface="Times New Roman" pitchFamily="18" charset="0"/>
              </a:rPr>
              <a:t> 	</a:t>
            </a:r>
            <a:r>
              <a:rPr lang="kk-KZ" sz="2800" dirty="0" smtClean="0">
                <a:latin typeface="+mj-lt"/>
                <a:cs typeface="Times New Roman" pitchFamily="18" charset="0"/>
              </a:rPr>
              <a:t>«Нағыз» эксперименталды зерттеудің жоспары басқалардан төмендегі маңызды белгілері бойынша ажыратылады: </a:t>
            </a:r>
            <a:endParaRPr lang="ru-RU" sz="2800" dirty="0" smtClean="0">
              <a:latin typeface="+mj-lt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357166"/>
            <a:ext cx="8286808" cy="6143668"/>
          </a:xfrm>
        </p:spPr>
        <p:txBody>
          <a:bodyPr>
            <a:normAutofit fontScale="92500"/>
          </a:bodyPr>
          <a:lstStyle/>
          <a:p>
            <a:pPr lvl="0"/>
            <a:r>
              <a:rPr lang="kk-KZ" dirty="0" smtClean="0"/>
              <a:t>эквивалентті топты құрудың стратегияларының біреуін қолдану, </a:t>
            </a:r>
            <a:r>
              <a:rPr lang="kk-KZ" dirty="0" smtClean="0"/>
              <a:t>көбіне-</a:t>
            </a:r>
            <a:r>
              <a:rPr lang="kk-KZ" b="1" i="1" dirty="0" smtClean="0"/>
              <a:t>рандомизация;</a:t>
            </a:r>
            <a:endParaRPr lang="ru-RU" b="1" i="1" dirty="0" smtClean="0"/>
          </a:p>
          <a:p>
            <a:pPr lvl="0"/>
            <a:r>
              <a:rPr lang="kk-KZ" dirty="0" smtClean="0"/>
              <a:t>минимум бір </a:t>
            </a:r>
            <a:r>
              <a:rPr lang="kk-KZ" dirty="0" smtClean="0"/>
              <a:t>бақылау </a:t>
            </a:r>
            <a:r>
              <a:rPr lang="kk-KZ" dirty="0" smtClean="0"/>
              <a:t>тобының және эксперименталды топтың болуы;</a:t>
            </a:r>
            <a:endParaRPr lang="ru-RU" dirty="0" smtClean="0"/>
          </a:p>
          <a:p>
            <a:pPr lvl="0"/>
            <a:r>
              <a:rPr lang="kk-KZ" dirty="0" smtClean="0"/>
              <a:t>экспериметті тестпен аяқтау және эксперименталды әсерді алған топпен (Х), әсерді алмаған топтың (</a:t>
            </a:r>
            <a:r>
              <a:rPr lang="ru-RU" dirty="0" smtClean="0"/>
              <a:t>Х</a:t>
            </a:r>
            <a:r>
              <a:rPr lang="ru-RU" baseline="-25000" dirty="0" smtClean="0"/>
              <a:t>0</a:t>
            </a:r>
            <a:r>
              <a:rPr lang="kk-KZ" dirty="0" smtClean="0"/>
              <a:t>) қимыл-әрекеттерін салыстырумен аяқтау.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kk-KZ" b="1" i="1" dirty="0" smtClean="0"/>
              <a:t>Нағыз эксперименттің жоспарына жататындар:</a:t>
            </a:r>
            <a:r>
              <a:rPr lang="ru-RU" b="1" i="1" dirty="0" smtClean="0"/>
              <a:t> </a:t>
            </a:r>
          </a:p>
          <a:p>
            <a:pPr lvl="0"/>
            <a:r>
              <a:rPr lang="kk-KZ" dirty="0" smtClean="0"/>
              <a:t>бақылау тобы және алдын ала алынған және қорытынды тестілердің жоспары немесе басқаша – алдын ала алынған және қорытынды тестілері алынған екі рандомизирлі топтардың жоспары; </a:t>
            </a:r>
            <a:endParaRPr lang="ru-RU" dirty="0" smtClean="0"/>
          </a:p>
          <a:p>
            <a:pPr lvl="0"/>
            <a:r>
              <a:rPr lang="ru-RU" dirty="0" smtClean="0"/>
              <a:t>Соломон</a:t>
            </a:r>
            <a:r>
              <a:rPr lang="kk-KZ" dirty="0" smtClean="0"/>
              <a:t> жоспары</a:t>
            </a:r>
            <a:r>
              <a:rPr lang="ru-RU" dirty="0" smtClean="0"/>
              <a:t> 4</a:t>
            </a:r>
            <a:r>
              <a:rPr lang="kk-KZ" dirty="0" smtClean="0"/>
              <a:t> топқа арналған</a:t>
            </a:r>
            <a:r>
              <a:rPr lang="ru-RU" dirty="0" smtClean="0"/>
              <a:t> (</a:t>
            </a:r>
            <a:r>
              <a:rPr lang="kk-KZ" dirty="0" smtClean="0"/>
              <a:t>бірнеше топтарға және бір тәуелсіз ауыспалыға арналған жоспар</a:t>
            </a:r>
            <a:r>
              <a:rPr lang="ru-RU" dirty="0" smtClean="0"/>
              <a:t>);</a:t>
            </a:r>
          </a:p>
          <a:p>
            <a:pPr lvl="0"/>
            <a:r>
              <a:rPr lang="kk-KZ" dirty="0" smtClean="0"/>
              <a:t>Бақылау тобы және әсерден кейін алынған тест жоспары.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358246" cy="5715040"/>
          </a:xfrm>
        </p:spPr>
        <p:txBody>
          <a:bodyPr/>
          <a:lstStyle/>
          <a:p>
            <a:pPr algn="just"/>
            <a:r>
              <a:rPr lang="en-US" dirty="0" smtClean="0"/>
              <a:t> 	</a:t>
            </a:r>
            <a:r>
              <a:rPr lang="ru-RU" dirty="0" smtClean="0"/>
              <a:t>Фактор</a:t>
            </a:r>
            <a:r>
              <a:rPr lang="kk-KZ" dirty="0" smtClean="0"/>
              <a:t>лы</a:t>
            </a:r>
            <a:r>
              <a:rPr lang="ru-RU" dirty="0" smtClean="0"/>
              <a:t> (</a:t>
            </a:r>
            <a:r>
              <a:rPr lang="kk-KZ" dirty="0" smtClean="0"/>
              <a:t>немесе</a:t>
            </a:r>
            <a:r>
              <a:rPr lang="ru-RU" dirty="0" smtClean="0"/>
              <a:t> </a:t>
            </a:r>
            <a:r>
              <a:rPr lang="ru-RU" dirty="0" err="1" smtClean="0"/>
              <a:t>мультивариатив</a:t>
            </a:r>
            <a:r>
              <a:rPr lang="kk-KZ" dirty="0" smtClean="0"/>
              <a:t>ті</a:t>
            </a:r>
            <a:r>
              <a:rPr lang="ru-RU" dirty="0" smtClean="0"/>
              <a:t>) эксперимент – </a:t>
            </a:r>
            <a:r>
              <a:rPr lang="ru-RU" dirty="0" err="1" smtClean="0"/>
              <a:t>эксперимент</a:t>
            </a:r>
            <a:r>
              <a:rPr lang="ru-RU" dirty="0" smtClean="0"/>
              <a:t> </a:t>
            </a:r>
            <a:r>
              <a:rPr lang="kk-KZ" dirty="0" smtClean="0"/>
              <a:t>бір тәуелсіз ауыспалыдан көп ауыспалыны басқарудан тұрады немесе комбинацияларды құрайтын, қайталауларды (репликация) бір НЗП-сі қорытынды жоспарлардың басқа да өзгерістерінен тұратын эксперимент.</a:t>
            </a:r>
            <a:r>
              <a:rPr lang="ru-RU" dirty="0" smtClean="0"/>
              <a:t>  </a:t>
            </a:r>
            <a:r>
              <a:rPr lang="kk-KZ" dirty="0" smtClean="0"/>
              <a:t>Ф</a:t>
            </a:r>
            <a:r>
              <a:rPr lang="ru-RU" dirty="0" err="1" smtClean="0"/>
              <a:t>актор</a:t>
            </a:r>
            <a:r>
              <a:rPr lang="kk-KZ" dirty="0" smtClean="0"/>
              <a:t>лы</a:t>
            </a:r>
            <a:r>
              <a:rPr lang="ru-RU" dirty="0" smtClean="0"/>
              <a:t> эксперимент</a:t>
            </a:r>
            <a:r>
              <a:rPr lang="kk-KZ" dirty="0" smtClean="0"/>
              <a:t>тің жоспары</a:t>
            </a:r>
            <a:r>
              <a:rPr lang="ru-RU" dirty="0" smtClean="0"/>
              <a:t> – </a:t>
            </a:r>
            <a:r>
              <a:rPr lang="kk-KZ" dirty="0" smtClean="0"/>
              <a:t>тәуелсіз ауыспалылардың барлық деңгейлері бір-бірімен үйлесетін жағдайларды құруға негізделген жоспар. Факторлы жоспарда ЭГ саны барлық тәуелсіз ауыспалылардың сәйкес деңгейлердің санына бірдей етіп алынады.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857232"/>
            <a:ext cx="8286808" cy="487375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 	</a:t>
            </a:r>
            <a:r>
              <a:rPr lang="kk-KZ" dirty="0" smtClean="0"/>
              <a:t>Экспериметке дейінгі жоспарлар – бұл арнайы схемалар бойынша өткізілетін зерттеулер, онда классикалық эксперименталды зерттеулердің жоспарына қойылатын талаптар болмайды. Себебі – нақты жағдайларда шынайы зерттеулер жүргізу барысында ол талаптарды ескеру мүмкін емес. ДП схемасы бойынша зерттеулер экспериментті жоспарлаудың теориясы туындағанға дейін жүргізілген болатын ДП-ға жататындар:</a:t>
            </a:r>
            <a:endParaRPr lang="ru-RU" dirty="0" smtClean="0"/>
          </a:p>
          <a:p>
            <a:pPr lvl="0" algn="just"/>
            <a:r>
              <a:rPr lang="en-US" dirty="0" smtClean="0"/>
              <a:t> 	</a:t>
            </a:r>
            <a:r>
              <a:rPr lang="kk-KZ" dirty="0" smtClean="0"/>
              <a:t>Бір оқиғаны зерттеу жоспары (өткен кезеңдердің саласынан, оларда ғылыми ақпарат болмайды, алғашқы кезеңдерде өткізіледі);</a:t>
            </a:r>
            <a:endParaRPr lang="ru-RU" dirty="0" smtClean="0"/>
          </a:p>
          <a:p>
            <a:pPr lvl="0" algn="just"/>
            <a:r>
              <a:rPr lang="en-US" dirty="0" smtClean="0"/>
              <a:t> 	</a:t>
            </a:r>
            <a:r>
              <a:rPr lang="kk-KZ" dirty="0" smtClean="0"/>
              <a:t>Бір топтың алдын ала алынған және қорытынды алынған тсті бар жоспар және статистикалық топтарды салыстыру.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</TotalTime>
  <Words>106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2014-11-28T18:26:46Z</dcterms:created>
  <dcterms:modified xsi:type="dcterms:W3CDTF">2014-11-29T02:43:09Z</dcterms:modified>
</cp:coreProperties>
</file>