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7"/>
  </p:notesMasterIdLst>
  <p:handoutMasterIdLst>
    <p:handoutMasterId r:id="rId18"/>
  </p:handoutMasterIdLst>
  <p:sldIdLst>
    <p:sldId id="263" r:id="rId2"/>
    <p:sldId id="281" r:id="rId3"/>
    <p:sldId id="283" r:id="rId4"/>
    <p:sldId id="282" r:id="rId5"/>
    <p:sldId id="284" r:id="rId6"/>
    <p:sldId id="285" r:id="rId7"/>
    <p:sldId id="265" r:id="rId8"/>
    <p:sldId id="277" r:id="rId9"/>
    <p:sldId id="279" r:id="rId10"/>
    <p:sldId id="256" r:id="rId11"/>
    <p:sldId id="273" r:id="rId12"/>
    <p:sldId id="274" r:id="rId13"/>
    <p:sldId id="278" r:id="rId14"/>
    <p:sldId id="276" r:id="rId15"/>
    <p:sldId id="275"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3" autoAdjust="0"/>
    <p:restoredTop sz="94667" autoAdjust="0"/>
  </p:normalViewPr>
  <p:slideViewPr>
    <p:cSldViewPr>
      <p:cViewPr varScale="1">
        <p:scale>
          <a:sx n="99" d="100"/>
          <a:sy n="99" d="100"/>
        </p:scale>
        <p:origin x="-240"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6" d="100"/>
          <a:sy n="56" d="100"/>
        </p:scale>
        <p:origin x="-28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7C291C8-0541-45E4-81A7-94F5B3DA9676}" type="datetimeFigureOut">
              <a:rPr lang="ru-RU" smtClean="0"/>
              <a:pPr/>
              <a:t>19.05.2015</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8CA024B-6671-43D7-B54C-546806431400}" type="slidenum">
              <a:rPr lang="ru-RU" smtClean="0"/>
              <a:pPr/>
              <a:t>‹#›</a:t>
            </a:fld>
            <a:endParaRPr lang="ru-RU"/>
          </a:p>
        </p:txBody>
      </p:sp>
    </p:spTree>
    <p:extLst>
      <p:ext uri="{BB962C8B-B14F-4D97-AF65-F5344CB8AC3E}">
        <p14:creationId xmlns:p14="http://schemas.microsoft.com/office/powerpoint/2010/main" xmlns="" val="5382851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1E5890-31B5-4969-99D3-BE55869AFFD5}" type="datetimeFigureOut">
              <a:rPr lang="ru-RU" smtClean="0"/>
              <a:pPr/>
              <a:t>19.05.2015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5DDF4F-47D0-41C2-9050-218247341299}" type="slidenum">
              <a:rPr lang="ru-RU" smtClean="0"/>
              <a:pPr/>
              <a:t>‹#›</a:t>
            </a:fld>
            <a:endParaRPr lang="ru-RU"/>
          </a:p>
        </p:txBody>
      </p:sp>
    </p:spTree>
    <p:extLst>
      <p:ext uri="{BB962C8B-B14F-4D97-AF65-F5344CB8AC3E}">
        <p14:creationId xmlns:p14="http://schemas.microsoft.com/office/powerpoint/2010/main" xmlns="" val="1614458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75DDF4F-47D0-41C2-9050-218247341299}" type="slidenum">
              <a:rPr lang="ru-RU" smtClean="0"/>
              <a:pPr/>
              <a:t>1</a:t>
            </a:fld>
            <a:endParaRPr lang="ru-RU"/>
          </a:p>
        </p:txBody>
      </p:sp>
    </p:spTree>
    <p:extLst>
      <p:ext uri="{BB962C8B-B14F-4D97-AF65-F5344CB8AC3E}">
        <p14:creationId xmlns:p14="http://schemas.microsoft.com/office/powerpoint/2010/main" xmlns="" val="1618640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3D5FD60A-9702-4DFA-84DB-96303DF6BCA8}" type="datetime1">
              <a:rPr lang="ru-RU" smtClean="0"/>
              <a:pPr/>
              <a:t>19.05.2015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6AB3C76-B268-44A7-A390-0E5A8EDCEFD9}"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043E87F-19A9-41BC-9890-82DD5C075300}" type="datetime1">
              <a:rPr lang="ru-RU" smtClean="0"/>
              <a:pPr/>
              <a:t>19.05.2015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6AB3C76-B268-44A7-A390-0E5A8EDCEFD9}"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FB6FC95-52EB-44B5-A51F-9EC44E50F1E4}" type="datetime1">
              <a:rPr lang="ru-RU" smtClean="0"/>
              <a:pPr/>
              <a:t>19.05.2015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6AB3C76-B268-44A7-A390-0E5A8EDCEFD9}"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5CD89ED-6BBD-4A30-BFBE-79E67F7C6732}" type="datetime1">
              <a:rPr lang="ru-RU" smtClean="0"/>
              <a:pPr/>
              <a:t>19.05.2015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6AB3C76-B268-44A7-A390-0E5A8EDCEFD9}"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3D8FE4E-D411-43B0-A81E-465BCCAE7657}" type="datetime1">
              <a:rPr lang="ru-RU" smtClean="0"/>
              <a:pPr/>
              <a:t>19.05.2015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6AB3C76-B268-44A7-A390-0E5A8EDCEFD9}"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0CCDB6F-5222-42BF-9E1B-447B5BB6A84B}" type="datetime1">
              <a:rPr lang="ru-RU" smtClean="0"/>
              <a:pPr/>
              <a:t>19.05.2015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6AB3C76-B268-44A7-A390-0E5A8EDCEFD9}"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350E6AD-8B58-49AC-B232-5654B135B1B8}" type="datetime1">
              <a:rPr lang="ru-RU" smtClean="0"/>
              <a:pPr/>
              <a:t>19.05.2015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6AB3C76-B268-44A7-A390-0E5A8EDCEFD9}"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7832FBBF-D6CF-40E1-9C13-33BB5A14EBE5}" type="datetime1">
              <a:rPr lang="ru-RU" smtClean="0"/>
              <a:pPr/>
              <a:t>19.05.2015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6AB3C76-B268-44A7-A390-0E5A8EDCEFD9}"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152706-50C0-43C1-BC6D-BF886BCC9920}" type="datetime1">
              <a:rPr lang="ru-RU" smtClean="0"/>
              <a:pPr/>
              <a:t>19.05.2015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6AB3C76-B268-44A7-A390-0E5A8EDCEFD9}"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95591581-5D0C-4E5E-8111-816A8DBB8D97}" type="datetime1">
              <a:rPr lang="ru-RU" smtClean="0"/>
              <a:pPr/>
              <a:t>19.05.2015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6AB3C76-B268-44A7-A390-0E5A8EDCEFD9}"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54FA034-298C-4A5C-82F5-ED28658A7C13}" type="datetime1">
              <a:rPr lang="ru-RU" smtClean="0"/>
              <a:pPr/>
              <a:t>19.05.2015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6AB3C76-B268-44A7-A390-0E5A8EDCEFD9}"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64C3BE3E-2FC9-428E-9CA0-310B47E52DA8}" type="datetime1">
              <a:rPr lang="ru-RU" smtClean="0"/>
              <a:pPr/>
              <a:t>19.05.2015</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D6AB3C76-B268-44A7-A390-0E5A8EDCEFD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1.jpeg"/><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6.wav"/><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audio" Target="../media/audio7.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8.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9.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0.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yandsearch.tx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mama12.ru/content/view/61/40/" TargetMode="External"/><Relationship Id="rId2" Type="http://schemas.openxmlformats.org/officeDocument/2006/relationships/audio" Target="../media/audio4.wav"/><Relationship Id="rId1" Type="http://schemas.openxmlformats.org/officeDocument/2006/relationships/slideLayout" Target="../slideLayouts/slideLayout7.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71600" y="2492896"/>
            <a:ext cx="7848872" cy="2592288"/>
          </a:xfrm>
        </p:spPr>
        <p:txBody>
          <a:bodyPr anchor="b"/>
          <a:lstStyle/>
          <a:p>
            <a:pPr algn="ctr">
              <a:buNone/>
            </a:pPr>
            <a:r>
              <a:rPr lang="ru-RU" b="1" dirty="0" smtClean="0"/>
              <a:t>Адаптация детей</a:t>
            </a:r>
            <a:br>
              <a:rPr lang="ru-RU" b="1" dirty="0" smtClean="0"/>
            </a:br>
            <a:r>
              <a:rPr lang="ru-RU" b="1" dirty="0" smtClean="0"/>
              <a:t>к детскому саду</a:t>
            </a:r>
            <a:endParaRPr lang="ru-RU" b="1" dirty="0"/>
          </a:p>
        </p:txBody>
      </p:sp>
      <p:pic>
        <p:nvPicPr>
          <p:cNvPr id="8194" name="Picture 2" descr="C:\Documents and Settings\Дарья\Мои документы\ленцаврик\1241588309_2.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555776" y="260648"/>
            <a:ext cx="3744416" cy="2863552"/>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6084168" y="5661248"/>
            <a:ext cx="2664296" cy="646331"/>
          </a:xfrm>
          <a:prstGeom prst="rect">
            <a:avLst/>
          </a:prstGeom>
          <a:noFill/>
        </p:spPr>
        <p:txBody>
          <a:bodyPr wrap="square" rtlCol="0">
            <a:spAutoFit/>
          </a:bodyPr>
          <a:lstStyle/>
          <a:p>
            <a:r>
              <a:rPr lang="ru-RU" dirty="0" smtClean="0">
                <a:latin typeface="Monotype Corsiva" pitchFamily="66" charset="0"/>
              </a:rPr>
              <a:t>Выполнила :</a:t>
            </a:r>
          </a:p>
          <a:p>
            <a:r>
              <a:rPr lang="ru-RU" dirty="0" smtClean="0">
                <a:latin typeface="Monotype Corsiva" pitchFamily="66" charset="0"/>
              </a:rPr>
              <a:t>студентка 3 </a:t>
            </a:r>
            <a:r>
              <a:rPr lang="ru-RU" dirty="0" smtClean="0">
                <a:latin typeface="Monotype Corsiva" pitchFamily="66" charset="0"/>
              </a:rPr>
              <a:t>курса</a:t>
            </a:r>
            <a:endParaRPr lang="ru-RU" dirty="0" smtClean="0">
              <a:latin typeface="Monotype Corsiva" pitchFamily="66" charset="0"/>
            </a:endParaRPr>
          </a:p>
        </p:txBody>
      </p:sp>
    </p:spTree>
    <p:custDataLst>
      <p:tags r:id="rId1"/>
    </p:custDataLst>
    <p:extLst>
      <p:ext uri="{BB962C8B-B14F-4D97-AF65-F5344CB8AC3E}">
        <p14:creationId xmlns:p14="http://schemas.microsoft.com/office/powerpoint/2010/main" xmlns="" val="1648155026"/>
      </p:ext>
    </p:extLst>
  </p:cSld>
  <p:clrMapOvr>
    <a:masterClrMapping/>
  </p:clrMapOvr>
  <p:transition spd="slow" advTm="296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500"/>
                                  </p:stCondLst>
                                  <p:childTnLst>
                                    <p:set>
                                      <p:cBhvr>
                                        <p:cTn id="6" dur="1" fill="hold">
                                          <p:stCondLst>
                                            <p:cond delay="0"/>
                                          </p:stCondLst>
                                        </p:cTn>
                                        <p:tgtEl>
                                          <p:spTgt spid="8194"/>
                                        </p:tgtEl>
                                        <p:attrNameLst>
                                          <p:attrName>style.visibility</p:attrName>
                                        </p:attrNameLst>
                                      </p:cBhvr>
                                      <p:to>
                                        <p:strVal val="visible"/>
                                      </p:to>
                                    </p:set>
                                    <p:animEffect transition="in" filter="wheel(1)">
                                      <p:cBhvr>
                                        <p:cTn id="7" dur="2000"/>
                                        <p:tgtEl>
                                          <p:spTgt spid="8194"/>
                                        </p:tgtEl>
                                      </p:cBhvr>
                                    </p:animEffect>
                                  </p:childTnLst>
                                  <p:subTnLst>
                                    <p:audio>
                                      <p:cMediaNode>
                                        <p:cTn display="0" masterRel="sameClick">
                                          <p:stCondLst>
                                            <p:cond evt="begin" delay="0">
                                              <p:tn val="5"/>
                                            </p:cond>
                                          </p:stCondLst>
                                          <p:endCondLst>
                                            <p:cond evt="onStopAudio" delay="0">
                                              <p:tgtEl>
                                                <p:sldTgt/>
                                              </p:tgtEl>
                                            </p:cond>
                                          </p:endCondLst>
                                        </p:cTn>
                                        <p:tgtEl>
                                          <p:sndTgt r:embed="rId4"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39552" y="404664"/>
            <a:ext cx="8352928" cy="4708981"/>
          </a:xfrm>
          <a:prstGeom prst="rect">
            <a:avLst/>
          </a:prstGeom>
        </p:spPr>
        <p:txBody>
          <a:bodyPr wrap="square">
            <a:spAutoFit/>
          </a:bodyPr>
          <a:lstStyle/>
          <a:p>
            <a:r>
              <a:rPr lang="ru-RU" sz="2400" b="1" dirty="0" smtClean="0">
                <a:solidFill>
                  <a:schemeClr val="accent6">
                    <a:lumMod val="75000"/>
                  </a:schemeClr>
                </a:solidFill>
              </a:rPr>
              <a:t>Советы </a:t>
            </a:r>
            <a:r>
              <a:rPr lang="ru-RU" sz="2400" b="1" dirty="0">
                <a:solidFill>
                  <a:schemeClr val="accent6">
                    <a:lumMod val="75000"/>
                  </a:schemeClr>
                </a:solidFill>
              </a:rPr>
              <a:t>по подготовке ребенка к детскому саду:</a:t>
            </a:r>
            <a:endParaRPr lang="ru-RU" sz="2400" dirty="0">
              <a:solidFill>
                <a:schemeClr val="accent6">
                  <a:lumMod val="75000"/>
                </a:schemeClr>
              </a:solidFill>
            </a:endParaRPr>
          </a:p>
          <a:p>
            <a:r>
              <a:rPr lang="ru-RU" dirty="0"/>
              <a:t> </a:t>
            </a:r>
          </a:p>
          <a:p>
            <a:pPr algn="ctr"/>
            <a:r>
              <a:rPr lang="ru-RU" sz="2000" b="1" dirty="0" smtClean="0"/>
              <a:t> </a:t>
            </a:r>
            <a:r>
              <a:rPr lang="ru-RU" sz="2000" b="1" dirty="0">
                <a:solidFill>
                  <a:schemeClr val="bg2">
                    <a:lumMod val="50000"/>
                  </a:schemeClr>
                </a:solidFill>
              </a:rPr>
              <a:t>Переведите ребенка на  четкий режим дня</a:t>
            </a:r>
            <a:r>
              <a:rPr lang="ru-RU" b="1" dirty="0">
                <a:solidFill>
                  <a:schemeClr val="bg2">
                    <a:lumMod val="50000"/>
                  </a:schemeClr>
                </a:solidFill>
              </a:rPr>
              <a:t>. </a:t>
            </a:r>
            <a:endParaRPr lang="ru-RU" dirty="0">
              <a:solidFill>
                <a:schemeClr val="bg2">
                  <a:lumMod val="50000"/>
                </a:schemeClr>
              </a:solidFill>
            </a:endParaRPr>
          </a:p>
          <a:p>
            <a:r>
              <a:rPr lang="ru-RU" dirty="0"/>
              <a:t>Детишкам будет проще соблюдать режим в садике, если он последнее время жил по такому режиму. То, что для него будет вполне естественно,  не будет вызывать дополнительных трудностей. Узнайте заранее режим дня в садике, куда вы планируете отдать ребенка.</a:t>
            </a:r>
          </a:p>
          <a:p>
            <a:pPr algn="ctr">
              <a:lnSpc>
                <a:spcPct val="200000"/>
              </a:lnSpc>
            </a:pPr>
            <a:r>
              <a:rPr lang="ru-RU" sz="2000" b="1" dirty="0">
                <a:solidFill>
                  <a:srgbClr val="00B050"/>
                </a:solidFill>
              </a:rPr>
              <a:t>Примерный режим дня в садике:</a:t>
            </a:r>
            <a:endParaRPr lang="ru-RU" sz="2000" dirty="0">
              <a:solidFill>
                <a:srgbClr val="00B050"/>
              </a:solidFill>
            </a:endParaRPr>
          </a:p>
          <a:p>
            <a:r>
              <a:rPr lang="ru-RU" dirty="0"/>
              <a:t>7:00 - 8:30- прием детей</a:t>
            </a:r>
          </a:p>
          <a:p>
            <a:r>
              <a:rPr lang="ru-RU" dirty="0"/>
              <a:t>9:00- завтрак</a:t>
            </a:r>
          </a:p>
          <a:p>
            <a:r>
              <a:rPr lang="ru-RU" dirty="0"/>
              <a:t>10:30- прогулка, занятия</a:t>
            </a:r>
          </a:p>
          <a:p>
            <a:r>
              <a:rPr lang="ru-RU" dirty="0"/>
              <a:t>12:00 (или 12:30)- обед</a:t>
            </a:r>
          </a:p>
          <a:p>
            <a:r>
              <a:rPr lang="ru-RU" dirty="0"/>
              <a:t>13:00- 15:00- дневной сон</a:t>
            </a:r>
          </a:p>
          <a:p>
            <a:r>
              <a:rPr lang="ru-RU" dirty="0"/>
              <a:t>15:30- полдник</a:t>
            </a:r>
          </a:p>
          <a:p>
            <a:r>
              <a:rPr lang="ru-RU" dirty="0"/>
              <a:t>16:00-18:30 -игры, прогулка; родители забирают детей.</a:t>
            </a:r>
          </a:p>
        </p:txBody>
      </p:sp>
      <p:pic>
        <p:nvPicPr>
          <p:cNvPr id="5" name="Рисунок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786299" y="4438139"/>
            <a:ext cx="2322598" cy="2388331"/>
          </a:xfrm>
          <a:prstGeom prst="rect">
            <a:avLst/>
          </a:prstGeom>
        </p:spPr>
      </p:pic>
    </p:spTree>
    <p:custDataLst>
      <p:tags r:id="rId1"/>
    </p:custDataLst>
    <p:extLst>
      <p:ext uri="{BB962C8B-B14F-4D97-AF65-F5344CB8AC3E}">
        <p14:creationId xmlns:p14="http://schemas.microsoft.com/office/powerpoint/2010/main" xmlns="" val="3420470941"/>
      </p:ext>
    </p:extLst>
  </p:cSld>
  <p:clrMapOvr>
    <a:masterClrMapping/>
  </p:clrMapOvr>
  <mc:AlternateContent xmlns:mc="http://schemas.openxmlformats.org/markup-compatibility/2006">
    <mc:Choice xmlns:p14="http://schemas.microsoft.com/office/powerpoint/2010/main" xmlns="" Requires="p14">
      <p:transition spd="slow" p14:dur="1600" advTm="5461">
        <p14:gallery dir="l"/>
      </p:transition>
    </mc:Choice>
    <mc:Fallback>
      <p:transition spd="slow" advTm="546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xit" presetSubtype="1" fill="hold" nodeType="afterEffect">
                                  <p:stCondLst>
                                    <p:cond delay="0"/>
                                  </p:stCondLst>
                                  <p:childTnLst>
                                    <p:animEffect transition="out" filter="wheel(1)">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214290"/>
            <a:ext cx="8215354" cy="4339650"/>
          </a:xfrm>
          <a:prstGeom prst="rect">
            <a:avLst/>
          </a:prstGeom>
        </p:spPr>
        <p:txBody>
          <a:bodyPr wrap="square">
            <a:spAutoFit/>
          </a:bodyPr>
          <a:lstStyle/>
          <a:p>
            <a:pPr algn="ctr">
              <a:lnSpc>
                <a:spcPct val="200000"/>
              </a:lnSpc>
            </a:pPr>
            <a:r>
              <a:rPr lang="ru-RU" sz="2800" b="1" dirty="0" smtClean="0">
                <a:solidFill>
                  <a:schemeClr val="bg2">
                    <a:lumMod val="75000"/>
                  </a:schemeClr>
                </a:solidFill>
              </a:rPr>
              <a:t>Подготовьте ребенка морально.</a:t>
            </a:r>
            <a:r>
              <a:rPr lang="ru-RU" sz="2800" dirty="0" smtClean="0">
                <a:solidFill>
                  <a:schemeClr val="bg2">
                    <a:lumMod val="75000"/>
                  </a:schemeClr>
                </a:solidFill>
              </a:rPr>
              <a:t> </a:t>
            </a:r>
          </a:p>
          <a:p>
            <a:r>
              <a:rPr lang="ru-RU" sz="2000" dirty="0" smtClean="0"/>
              <a:t>Готовьте его к временной разлуке с вами и давайте ему понять, что это неизбежно, потому что он уже большой. Говорите о том, как здорово, что он уже взрослый. И самое главное- все время объясняйте ребенку, что он для вас как и прежде, дорог и любим.    </a:t>
            </a:r>
          </a:p>
          <a:p>
            <a:r>
              <a:rPr lang="ru-RU" sz="2000" dirty="0" smtClean="0"/>
              <a:t>Рассказывайте ребенку, что и когда именно он будет делать в садике,  и чем вы будете заниматься на работе. Объясняйте ему, что мама всегда придет за ним вечером. </a:t>
            </a:r>
          </a:p>
          <a:p>
            <a:r>
              <a:rPr lang="ru-RU" sz="2000" dirty="0" smtClean="0"/>
              <a:t>Играйте в садик: приводите в «садик», оставляйте его одного, а потом покажите на часы и скажите: «Вот и время пришло, сейчас пойду своего сыночка (дочку) из садика забирать». </a:t>
            </a:r>
            <a:endParaRPr lang="ru-RU" sz="2000" dirty="0"/>
          </a:p>
        </p:txBody>
      </p:sp>
      <p:pic>
        <p:nvPicPr>
          <p:cNvPr id="1026" name="Picture 2" descr="D:\Документы слушателей\Добычкина Елена\CAF32JY5CAI03OCBCAMKTL4SCAVLQ1BACA5Z1OJ6CA0RC237CA6ELERSCAI2TRX3CAN2QUUPCAL3U355CA14ZR1CCAXZO4IHCASV781UCA1B7JSFCABSDTAUCAUECHWACAWI8KM7CAQDPQWS.jpg"/>
          <p:cNvPicPr>
            <a:picLocks noChangeAspect="1" noChangeArrowheads="1"/>
          </p:cNvPicPr>
          <p:nvPr/>
        </p:nvPicPr>
        <p:blipFill>
          <a:blip r:embed="rId3" cstate="print"/>
          <a:srcRect/>
          <a:stretch>
            <a:fillRect/>
          </a:stretch>
        </p:blipFill>
        <p:spPr bwMode="auto">
          <a:xfrm>
            <a:off x="3203848" y="4581128"/>
            <a:ext cx="2928958" cy="1857388"/>
          </a:xfrm>
          <a:prstGeom prst="rect">
            <a:avLst/>
          </a:prstGeom>
          <a:noFill/>
        </p:spPr>
      </p:pic>
    </p:spTree>
  </p:cSld>
  <p:clrMapOvr>
    <a:masterClrMapping/>
  </p:clrMapOvr>
  <p:transition>
    <p:sndAc>
      <p:stSnd>
        <p:snd r:embed="rId2" name="laser.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2000" fill="hold"/>
                                        <p:tgtEl>
                                          <p:spTgt spid="1026"/>
                                        </p:tgtEl>
                                        <p:attrNameLst>
                                          <p:attrName>ppt_w</p:attrName>
                                        </p:attrNameLst>
                                      </p:cBhvr>
                                      <p:tavLst>
                                        <p:tav tm="0">
                                          <p:val>
                                            <p:fltVal val="0"/>
                                          </p:val>
                                        </p:tav>
                                        <p:tav tm="100000">
                                          <p:val>
                                            <p:strVal val="#ppt_w"/>
                                          </p:val>
                                        </p:tav>
                                      </p:tavLst>
                                    </p:anim>
                                    <p:anim calcmode="lin" valueType="num">
                                      <p:cBhvr>
                                        <p:cTn id="8" dur="2000" fill="hold"/>
                                        <p:tgtEl>
                                          <p:spTgt spid="1026"/>
                                        </p:tgtEl>
                                        <p:attrNameLst>
                                          <p:attrName>ppt_h</p:attrName>
                                        </p:attrNameLst>
                                      </p:cBhvr>
                                      <p:tavLst>
                                        <p:tav tm="0">
                                          <p:val>
                                            <p:fltVal val="0"/>
                                          </p:val>
                                        </p:tav>
                                        <p:tav tm="100000">
                                          <p:val>
                                            <p:strVal val="#ppt_h"/>
                                          </p:val>
                                        </p:tav>
                                      </p:tavLst>
                                    </p:anim>
                                    <p:anim calcmode="lin" valueType="num">
                                      <p:cBhvr>
                                        <p:cTn id="9" dur="2000" fill="hold"/>
                                        <p:tgtEl>
                                          <p:spTgt spid="1026"/>
                                        </p:tgtEl>
                                        <p:attrNameLst>
                                          <p:attrName>style.rotation</p:attrName>
                                        </p:attrNameLst>
                                      </p:cBhvr>
                                      <p:tavLst>
                                        <p:tav tm="0">
                                          <p:val>
                                            <p:fltVal val="90"/>
                                          </p:val>
                                        </p:tav>
                                        <p:tav tm="100000">
                                          <p:val>
                                            <p:fltVal val="0"/>
                                          </p:val>
                                        </p:tav>
                                      </p:tavLst>
                                    </p:anim>
                                    <p:animEffect transition="in" filter="fade">
                                      <p:cBhvr>
                                        <p:cTn id="10"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44" y="214290"/>
            <a:ext cx="8715436" cy="4093428"/>
          </a:xfrm>
          <a:prstGeom prst="rect">
            <a:avLst/>
          </a:prstGeom>
        </p:spPr>
        <p:txBody>
          <a:bodyPr wrap="square">
            <a:spAutoFit/>
          </a:bodyPr>
          <a:lstStyle/>
          <a:p>
            <a:r>
              <a:rPr lang="ru-RU" sz="2000" dirty="0" smtClean="0"/>
              <a:t>Читайте сказочные истории о посещении садика. Все рассказы должны заканчиваться счастливо. Можете устраивать игру с куклами «День в детском саду». Уже «прожив» пугающую ситуацию в игре, ребенок будет проще к ней относиться.</a:t>
            </a:r>
          </a:p>
          <a:p>
            <a:r>
              <a:rPr lang="ru-RU" sz="2000" dirty="0" smtClean="0"/>
              <a:t>По возможности, гуляйте с ребенком на территории садика. Например, когда дети спят, можно покопаться в песочнице или побегать по веранде. Вечером выходите смотреть, как родители забирают домой детей.</a:t>
            </a:r>
          </a:p>
          <a:p>
            <a:r>
              <a:rPr lang="ru-RU" sz="2000" dirty="0" smtClean="0"/>
              <a:t>Будет идеально, если ребенок заранее познакомится с воспитательницей. Впоследствии малышу будет гораздо проще выполнять просьбы педагога, т.к. одним из основных трудностей для ребенка является необходимость  слушаться и подчиняться незнакомому </a:t>
            </a:r>
            <a:endParaRPr lang="ru-RU" sz="2000" dirty="0"/>
          </a:p>
        </p:txBody>
      </p:sp>
      <p:pic>
        <p:nvPicPr>
          <p:cNvPr id="4" name="Рисунок 3" descr="lesson108 - копия.gif"/>
          <p:cNvPicPr>
            <a:picLocks noChangeAspect="1"/>
          </p:cNvPicPr>
          <p:nvPr/>
        </p:nvPicPr>
        <p:blipFill>
          <a:blip r:embed="rId3" cstate="print"/>
          <a:srcRect t="13889" b="13889"/>
          <a:stretch>
            <a:fillRect/>
          </a:stretch>
        </p:blipFill>
        <p:spPr>
          <a:xfrm>
            <a:off x="2915816" y="4365104"/>
            <a:ext cx="3286148" cy="2143140"/>
          </a:xfrm>
          <a:prstGeom prst="rect">
            <a:avLst/>
          </a:prstGeom>
        </p:spPr>
      </p:pic>
    </p:spTree>
  </p:cSld>
  <p:clrMapOvr>
    <a:masterClrMapping/>
  </p:clrMapOvr>
  <p:transition spd="med">
    <p:sndAc>
      <p:stSnd loop="1">
        <p:snd r:embed="rId2" name="breeze.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3"/>
          </p:nvPr>
        </p:nvSpPr>
        <p:spPr>
          <a:xfrm>
            <a:off x="142844" y="142852"/>
            <a:ext cx="8715436" cy="4429156"/>
          </a:xfrm>
        </p:spPr>
        <p:txBody>
          <a:bodyPr>
            <a:normAutofit fontScale="92500" lnSpcReduction="10000"/>
          </a:bodyPr>
          <a:lstStyle/>
          <a:p>
            <a:pPr algn="ctr"/>
            <a:r>
              <a:rPr lang="ru-RU" sz="2600" b="1" dirty="0" smtClean="0">
                <a:solidFill>
                  <a:schemeClr val="bg2">
                    <a:lumMod val="50000"/>
                  </a:schemeClr>
                </a:solidFill>
              </a:rPr>
              <a:t>Готовьте ребенку еду как в детском саду.</a:t>
            </a:r>
            <a:endParaRPr lang="ru-RU" sz="2600" dirty="0" smtClean="0">
              <a:solidFill>
                <a:schemeClr val="bg2">
                  <a:lumMod val="50000"/>
                </a:schemeClr>
              </a:solidFill>
            </a:endParaRPr>
          </a:p>
          <a:p>
            <a:r>
              <a:rPr lang="ru-RU" dirty="0" smtClean="0"/>
              <a:t>Процесс адаптации к садику требует больших затрат психических и физических сил. И если ребенок будет сыт, то процесс привыкания у него пройдет намного легче.  А если ребенок  будет есть привычные и любимые блюда, его настроение будет повышенным и он охотнее будет воспринимать все «тяготы детсадовской жизни».</a:t>
            </a:r>
          </a:p>
          <a:p>
            <a:r>
              <a:rPr lang="ru-RU" dirty="0" smtClean="0"/>
              <a:t>Основу рациона в садике составляют каши, супы, тушеные овощи, сырники,  творожные запеканки, омлет, рыбные, мясные и куриные котлеты. </a:t>
            </a:r>
          </a:p>
          <a:p>
            <a:pPr>
              <a:buNone/>
            </a:pPr>
            <a:endParaRPr lang="ru-RU" dirty="0" smtClean="0"/>
          </a:p>
          <a:p>
            <a:pPr>
              <a:buNone/>
            </a:pPr>
            <a:r>
              <a:rPr lang="ru-RU" dirty="0" smtClean="0">
                <a:solidFill>
                  <a:schemeClr val="accent3">
                    <a:lumMod val="75000"/>
                  </a:schemeClr>
                </a:solidFill>
              </a:rPr>
              <a:t>       Среднее время адаптации ребенка к детскому саду занимает 3 недели. Если ребенок не адаптировался к садику по истечении 3 месяцев, необходимо обратиться к специалисту. </a:t>
            </a:r>
          </a:p>
          <a:p>
            <a:endParaRPr lang="ru-RU" dirty="0" smtClean="0"/>
          </a:p>
          <a:p>
            <a:endParaRPr lang="ru-RU" dirty="0"/>
          </a:p>
        </p:txBody>
      </p:sp>
      <p:pic>
        <p:nvPicPr>
          <p:cNvPr id="7" name="Picture 2" descr="C:\Documents and Settings\Дарья\Мои документы\ленцаврик\iCAAE70HE.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72200" y="4149080"/>
            <a:ext cx="2339752" cy="2348880"/>
          </a:xfrm>
          <a:prstGeom prst="rect">
            <a:avLst/>
          </a:prstGeom>
          <a:noFill/>
          <a:extLst/>
        </p:spPr>
      </p:pic>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4282" y="-214338"/>
            <a:ext cx="8643998" cy="4429156"/>
          </a:xfrm>
          <a:prstGeom prst="rect">
            <a:avLst/>
          </a:prstGeom>
        </p:spPr>
        <p:txBody>
          <a:bodyPr wrap="square">
            <a:spAutoFit/>
          </a:bodyPr>
          <a:lstStyle/>
          <a:p>
            <a:pPr algn="ctr">
              <a:lnSpc>
                <a:spcPct val="150000"/>
              </a:lnSpc>
            </a:pPr>
            <a:r>
              <a:rPr lang="ru-RU" sz="3200" b="1" dirty="0" smtClean="0">
                <a:solidFill>
                  <a:schemeClr val="bg2">
                    <a:lumMod val="50000"/>
                  </a:schemeClr>
                </a:solidFill>
              </a:rPr>
              <a:t>Закаливайте ребенка.</a:t>
            </a:r>
            <a:endParaRPr lang="ru-RU" sz="3200" dirty="0" smtClean="0">
              <a:solidFill>
                <a:schemeClr val="bg2">
                  <a:lumMod val="50000"/>
                </a:schemeClr>
              </a:solidFill>
            </a:endParaRPr>
          </a:p>
          <a:p>
            <a:r>
              <a:rPr lang="ru-RU" sz="2800" dirty="0" smtClean="0"/>
              <a:t>Посещайте бассейн, гимнастику, делайте массаж ребенку, почаще гуляйте на свежем воздухе, обливайтесь в ванной прохладной водичкой, не перекутывайте ребенка, чаще проветривайте комнаты, приучайте спать только в трусиках. В адаптационный период все силы ребенка должны быть направлены на освоение нового, а не борьбу с болезнями.</a:t>
            </a:r>
            <a:endParaRPr lang="ru-RU" sz="2800" dirty="0"/>
          </a:p>
        </p:txBody>
      </p:sp>
      <p:pic>
        <p:nvPicPr>
          <p:cNvPr id="4098" name="Picture 2" descr="D:\Документы слушателей\Добычкина Елена\CAY9PXSSCAKS8UNBCADLZ7XCCARFGI99CA2ZXOH1CALDT02ECAJH8P1MCA58CB50CADCZFHZCA5VWRAOCA5TP5SMCATL1HCNCA273WQOCAEMX506CAC94INKCAEA3X47CAW8WPWLCAISFPOG.jpg"/>
          <p:cNvPicPr>
            <a:picLocks noChangeAspect="1" noChangeArrowheads="1"/>
          </p:cNvPicPr>
          <p:nvPr/>
        </p:nvPicPr>
        <p:blipFill>
          <a:blip r:embed="rId3" cstate="print"/>
          <a:srcRect/>
          <a:stretch>
            <a:fillRect/>
          </a:stretch>
        </p:blipFill>
        <p:spPr bwMode="auto">
          <a:xfrm>
            <a:off x="3143240" y="3714752"/>
            <a:ext cx="3214710" cy="2928958"/>
          </a:xfrm>
          <a:prstGeom prst="rect">
            <a:avLst/>
          </a:prstGeom>
          <a:noFill/>
        </p:spPr>
      </p:pic>
      <p:sp>
        <p:nvSpPr>
          <p:cNvPr id="4" name="Номер слайда 3"/>
          <p:cNvSpPr>
            <a:spLocks noGrp="1"/>
          </p:cNvSpPr>
          <p:nvPr>
            <p:ph type="sldNum" sz="quarter" idx="12"/>
          </p:nvPr>
        </p:nvSpPr>
        <p:spPr/>
        <p:txBody>
          <a:bodyPr/>
          <a:lstStyle/>
          <a:p>
            <a:fld id="{D6AB3C76-B268-44A7-A390-0E5A8EDCEFD9}" type="slidenum">
              <a:rPr lang="ru-RU" smtClean="0"/>
              <a:pPr/>
              <a:t>14</a:t>
            </a:fld>
            <a:endParaRPr lang="ru-RU"/>
          </a:p>
        </p:txBody>
      </p:sp>
    </p:spTree>
  </p:cSld>
  <p:clrMapOvr>
    <a:masterClrMapping/>
  </p:clrMapOvr>
  <p:transition>
    <p:sndAc>
      <p:stSnd>
        <p:snd r:embed="rId2" name="explod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animEffect transition="in" filter="fade">
                                      <p:cBhvr>
                                        <p:cTn id="9"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44" y="142852"/>
            <a:ext cx="8858312" cy="3231654"/>
          </a:xfrm>
          <a:prstGeom prst="rect">
            <a:avLst/>
          </a:prstGeom>
        </p:spPr>
        <p:txBody>
          <a:bodyPr wrap="square">
            <a:spAutoFit/>
          </a:bodyPr>
          <a:lstStyle/>
          <a:p>
            <a:pPr algn="ctr"/>
            <a:r>
              <a:rPr lang="ru-RU" sz="3200" b="1" dirty="0" smtClean="0">
                <a:solidFill>
                  <a:schemeClr val="bg2">
                    <a:lumMod val="50000"/>
                  </a:schemeClr>
                </a:solidFill>
              </a:rPr>
              <a:t>Поощряйте его стремление к общению со сверстниками.</a:t>
            </a:r>
            <a:endParaRPr lang="ru-RU" sz="3200" dirty="0" smtClean="0">
              <a:solidFill>
                <a:schemeClr val="bg2">
                  <a:lumMod val="50000"/>
                </a:schemeClr>
              </a:solidFill>
            </a:endParaRPr>
          </a:p>
          <a:p>
            <a:r>
              <a:rPr lang="ru-RU" sz="2800" dirty="0" smtClean="0"/>
              <a:t>Чаще ходите в гости к родным и близким с детьми. Старайтесь гулять там, где собирается много детишек с родителями. Играйте рядом или вместе </a:t>
            </a:r>
            <a:r>
              <a:rPr lang="ru-RU" sz="2800" dirty="0" err="1" smtClean="0"/>
              <a:t>c</a:t>
            </a:r>
            <a:r>
              <a:rPr lang="ru-RU" sz="2800" dirty="0" smtClean="0"/>
              <a:t> ними. Пусть ребенок привыкает общаться с другими детьми. Это важный социальный навык.</a:t>
            </a:r>
            <a:endParaRPr lang="ru-RU" sz="2800" dirty="0"/>
          </a:p>
        </p:txBody>
      </p:sp>
      <p:pic>
        <p:nvPicPr>
          <p:cNvPr id="5" name="Рисунок 4" descr="C:\Documents and Settings\Дарья\Мои документы\ленцаврик\iCAO05GAE.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75856" y="3645024"/>
            <a:ext cx="2643206" cy="2500306"/>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sndAc>
      <p:stSnd>
        <p:snd r:embed="rId2" name="voltag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quarter" idx="13"/>
          </p:nvPr>
        </p:nvSpPr>
        <p:spPr>
          <a:xfrm>
            <a:off x="179512" y="0"/>
            <a:ext cx="8712968" cy="1196752"/>
          </a:xfrm>
        </p:spPr>
        <p:txBody>
          <a:bodyPr/>
          <a:lstStyle/>
          <a:p>
            <a:pPr algn="ctr">
              <a:buNone/>
            </a:pPr>
            <a:r>
              <a:rPr lang="ru-RU" sz="2000" b="1" dirty="0" smtClean="0">
                <a:solidFill>
                  <a:srgbClr val="CC0066"/>
                </a:solidFill>
                <a:cs typeface="Times New Roman" pitchFamily="18" charset="0"/>
              </a:rPr>
              <a:t>Прогноз вероятной степени адаптации ребенка</a:t>
            </a:r>
            <a:endParaRPr lang="ru-RU" sz="2000" b="1" dirty="0" smtClean="0">
              <a:solidFill>
                <a:srgbClr val="CC0066"/>
              </a:solidFill>
            </a:endParaRPr>
          </a:p>
          <a:p>
            <a:pPr algn="ctr">
              <a:buNone/>
            </a:pPr>
            <a:r>
              <a:rPr lang="ru-RU" sz="2000" b="1" dirty="0" smtClean="0">
                <a:solidFill>
                  <a:srgbClr val="CC0066"/>
                </a:solidFill>
              </a:rPr>
              <a:t>Вы можете составить, наблюдая за  малышом в первые дни посещения детского сада </a:t>
            </a:r>
          </a:p>
          <a:p>
            <a:pPr>
              <a:buNone/>
            </a:pPr>
            <a:endParaRPr lang="ru-RU" dirty="0"/>
          </a:p>
        </p:txBody>
      </p:sp>
      <p:sp>
        <p:nvSpPr>
          <p:cNvPr id="6" name="TextBox 5"/>
          <p:cNvSpPr txBox="1"/>
          <p:nvPr/>
        </p:nvSpPr>
        <p:spPr>
          <a:xfrm>
            <a:off x="395536" y="1412776"/>
            <a:ext cx="8280920" cy="4801314"/>
          </a:xfrm>
          <a:prstGeom prst="rect">
            <a:avLst/>
          </a:prstGeom>
          <a:noFill/>
        </p:spPr>
        <p:txBody>
          <a:bodyPr wrap="square" rtlCol="0">
            <a:spAutoFit/>
          </a:bodyPr>
          <a:lstStyle/>
          <a:p>
            <a:r>
              <a:rPr lang="ru-RU" b="1" dirty="0" smtClean="0">
                <a:solidFill>
                  <a:srgbClr val="8E00C0"/>
                </a:solidFill>
                <a:cs typeface="Times New Roman" pitchFamily="18" charset="0"/>
              </a:rPr>
              <a:t>Легкая адаптация.</a:t>
            </a:r>
            <a:r>
              <a:rPr lang="ru-RU" b="1" dirty="0" smtClean="0">
                <a:cs typeface="Times New Roman" pitchFamily="18" charset="0"/>
              </a:rPr>
              <a:t> </a:t>
            </a:r>
            <a:r>
              <a:rPr lang="ru-RU" dirty="0" smtClean="0">
                <a:solidFill>
                  <a:srgbClr val="8E00C0"/>
                </a:solidFill>
                <a:cs typeface="Times New Roman" pitchFamily="18" charset="0"/>
              </a:rPr>
              <a:t>Ребенок спокойно входит в </a:t>
            </a:r>
            <a:r>
              <a:rPr lang="ru-RU" dirty="0" smtClean="0">
                <a:solidFill>
                  <a:srgbClr val="8E00C0"/>
                </a:solidFill>
              </a:rPr>
              <a:t>группу</a:t>
            </a:r>
            <a:r>
              <a:rPr lang="ru-RU" dirty="0" smtClean="0">
                <a:solidFill>
                  <a:srgbClr val="8E00C0"/>
                </a:solidFill>
                <a:cs typeface="Times New Roman" pitchFamily="18" charset="0"/>
              </a:rPr>
              <a:t>, внимательно осматривается, прежде чем остановит свое внимание на чем-либо. Он смотрит в глаза незнакомому взрослому, когда тот к нему обращается. Ребенок вступает в контакт по своей инициативе, умеет обратиться с вопросом к другому человеку, может попросить о помощи. Умеет занять себя сам, использует в игре предметы-заместители, например, понарошку кормит куклу, способен длительное время удерживать внимание на одной игрушке, его речь хорошо развита, настроение бодрое или спокойное, пантомимика выразительна, эмоции легко распознаются. Ребенок придерживается установленных правил поведения, адекватно реагирует на замечание и одобрение, корректируя после них свое поведение. Он умеет играть рядом с другими детьми, доброжелателен к ним. Родители доверяют своему ребенку, не контролируют его поминутно, не опекают, не указывают, что ребенку нужно делать, хорошо чувствуют его настроение, поддерживают малыша  в случае необходимости. Родители уверены в себе, с доверием относятся к специалисту, отстаивают свои взгляды, проявляют инициативу и самостоятельность.</a:t>
            </a:r>
            <a:endParaRPr lang="ru-RU" dirty="0">
              <a:solidFill>
                <a:srgbClr val="8E00C0"/>
              </a:solidFill>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quarter" idx="13"/>
          </p:nvPr>
        </p:nvSpPr>
        <p:spPr>
          <a:xfrm>
            <a:off x="323528" y="188640"/>
            <a:ext cx="8424936" cy="3945592"/>
          </a:xfrm>
        </p:spPr>
        <p:txBody>
          <a:bodyPr>
            <a:normAutofit fontScale="77500" lnSpcReduction="20000"/>
          </a:bodyPr>
          <a:lstStyle/>
          <a:p>
            <a:pPr>
              <a:buNone/>
            </a:pPr>
            <a:r>
              <a:rPr lang="ru-RU" sz="2400" b="1" dirty="0" smtClean="0">
                <a:solidFill>
                  <a:srgbClr val="990033"/>
                </a:solidFill>
                <a:cs typeface="Times New Roman" pitchFamily="18" charset="0"/>
              </a:rPr>
              <a:t>Адаптация средней тяжести. </a:t>
            </a:r>
            <a:r>
              <a:rPr lang="ru-RU" sz="2400" dirty="0" smtClean="0">
                <a:solidFill>
                  <a:srgbClr val="990033"/>
                </a:solidFill>
                <a:cs typeface="Times New Roman" pitchFamily="18" charset="0"/>
              </a:rPr>
              <a:t>Ребенок вступает в контакт, наблюдая за привлекательными действиями   взрослого,   либо   через включение  телесных  ощущений. Напряженность первых минут по­степенно спадает, ребенок может вступать в контакт по своей инициативе, может развернуть игровые действия. Речь может быть развита как в пределах возрастной нормы, так и ниже или выше ее. На замечания и поощрения реагирует адекватно, может нарушать установленные правила и нормы поведения (социальное экспериментирование). Родители час­то не доверяют ребенку, пытаются дисциплинировать малыша, делая ему замечания: «Не бери без спроса. Не разбрасывай игрушки. Веди себя хорошо». Такие родители редко находятся в слиянии с ребенком. Со специалистом они могут быть откровенны или держаться на дистанции. Как правило, советы и рекомендации </a:t>
            </a:r>
            <a:r>
              <a:rPr lang="ru-RU" sz="2400" dirty="0" smtClean="0">
                <a:solidFill>
                  <a:srgbClr val="990033"/>
                </a:solidFill>
              </a:rPr>
              <a:t>педагогов</a:t>
            </a:r>
            <a:r>
              <a:rPr lang="ru-RU" sz="2400" dirty="0" smtClean="0">
                <a:solidFill>
                  <a:srgbClr val="990033"/>
                </a:solidFill>
                <a:cs typeface="Times New Roman" pitchFamily="18" charset="0"/>
              </a:rPr>
              <a:t> принимают, задают много вопросов, избегая высказывать свою точку зрения.</a:t>
            </a:r>
            <a:endParaRPr lang="ru-RU" dirty="0"/>
          </a:p>
        </p:txBody>
      </p:sp>
      <p:pic>
        <p:nvPicPr>
          <p:cNvPr id="5" name="Picture 7" descr="C:\Documents and Settings\Дарья\Мои документы\ленцаврик\za_knigoi.png">
            <a:hlinkClick r:id="rId2" action="ppaction://hlinkfile"/>
          </p:cNvPr>
          <p:cNvPicPr/>
          <p:nvPr/>
        </p:nvPicPr>
        <p:blipFill>
          <a:blip r:embed="rId3" cstate="print">
            <a:extLst>
              <a:ext uri="{28A0092B-C50C-407E-A947-70E740481C1C}">
                <a14:useLocalDpi xmlns:a14="http://schemas.microsoft.com/office/drawing/2010/main" xmlns="" val="0"/>
              </a:ext>
            </a:extLst>
          </a:blip>
          <a:srcRect t="11110" b="11110"/>
          <a:stretch>
            <a:fillRect/>
          </a:stretch>
        </p:blipFill>
        <p:spPr bwMode="auto">
          <a:xfrm>
            <a:off x="3635896" y="3501008"/>
            <a:ext cx="4726475" cy="3212976"/>
          </a:xfrm>
          <a:prstGeom prst="rect">
            <a:avLst/>
          </a:prstGeom>
          <a:no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quarter" idx="13"/>
          </p:nvPr>
        </p:nvSpPr>
        <p:spPr>
          <a:xfrm>
            <a:off x="179512" y="188640"/>
            <a:ext cx="8856984" cy="4032448"/>
          </a:xfrm>
        </p:spPr>
        <p:txBody>
          <a:bodyPr>
            <a:normAutofit fontScale="77500" lnSpcReduction="20000"/>
          </a:bodyPr>
          <a:lstStyle/>
          <a:p>
            <a:r>
              <a:rPr lang="ru-RU" sz="2400" b="1" dirty="0" smtClean="0">
                <a:solidFill>
                  <a:srgbClr val="CC00CC"/>
                </a:solidFill>
                <a:cs typeface="Times New Roman" pitchFamily="18" charset="0"/>
              </a:rPr>
              <a:t>Тяжелая адаптация. </a:t>
            </a:r>
            <a:r>
              <a:rPr lang="ru-RU" sz="2400" dirty="0" smtClean="0">
                <a:solidFill>
                  <a:srgbClr val="CC00CC"/>
                </a:solidFill>
                <a:cs typeface="Times New Roman" pitchFamily="18" charset="0"/>
              </a:rPr>
              <a:t>Контакт с ребенком удается установить только через родителей. Малыш переходит от одной игрушки к другой, ни на чем не задерживаясь, не может развернуть игровых действий, выглядит встревоженным, замкнутым. О развитии речи можно узнать только со слов родителей. Замечание или похвала специалиста оставляют ребенка либо безучастным, либо он пугается и бежит за поддержкой к родителям. Те либо игнорируют потребности ребенка, либо опекают его во всем, находясь с малышом в слиянии. Чаще в такой ситуации мы видим тревожного родителя, который воспринимает встречу с психологом, как экзамен. Такие родители нуждаются в дополнительных консультациях.</a:t>
            </a:r>
            <a:endParaRPr lang="ru-RU" sz="2400" dirty="0" smtClean="0">
              <a:solidFill>
                <a:srgbClr val="CC00CC"/>
              </a:solidFill>
            </a:endParaRPr>
          </a:p>
          <a:p>
            <a:pPr algn="just"/>
            <a:r>
              <a:rPr lang="ru-RU" sz="2400" b="1" dirty="0" smtClean="0">
                <a:solidFill>
                  <a:srgbClr val="CC00CC"/>
                </a:solidFill>
                <a:cs typeface="Times New Roman" pitchFamily="18" charset="0"/>
              </a:rPr>
              <a:t>Очень тяжелая адаптация. </a:t>
            </a:r>
            <a:r>
              <a:rPr lang="ru-RU" sz="2400" dirty="0" smtClean="0">
                <a:solidFill>
                  <a:srgbClr val="CC00CC"/>
                </a:solidFill>
                <a:cs typeface="Times New Roman" pitchFamily="18" charset="0"/>
              </a:rPr>
              <a:t>С ребенком за время первой встречи не удается установить контакта. Родители находятся в слиянии с ребенком, сомневаются в том, что он сможет освоиться в детском саду. Часто родители авторитарны, вступают в конкуренцию со специалистами, демонстрируют свою сверх компетентность во всех вопросах.</a:t>
            </a:r>
            <a:endParaRPr lang="ru-RU" sz="2400" dirty="0" smtClean="0">
              <a:solidFill>
                <a:srgbClr val="CC00CC"/>
              </a:solidFill>
            </a:endParaRPr>
          </a:p>
          <a:p>
            <a:pPr>
              <a:buNone/>
            </a:pPr>
            <a:endParaRPr lang="ru-RU" dirty="0"/>
          </a:p>
        </p:txBody>
      </p:sp>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71800" y="4000504"/>
            <a:ext cx="4357528" cy="28574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ordArt 14"/>
          <p:cNvSpPr>
            <a:spLocks noChangeArrowheads="1" noChangeShapeType="1" noTextEdit="1"/>
          </p:cNvSpPr>
          <p:nvPr/>
        </p:nvSpPr>
        <p:spPr bwMode="auto">
          <a:xfrm>
            <a:off x="1907704" y="0"/>
            <a:ext cx="5040560" cy="792088"/>
          </a:xfrm>
          <a:prstGeom prst="rect">
            <a:avLst/>
          </a:prstGeom>
        </p:spPr>
        <p:txBody>
          <a:bodyPr wrap="none" fromWordArt="1">
            <a:prstTxWarp prst="textPlain">
              <a:avLst>
                <a:gd name="adj" fmla="val 50000"/>
              </a:avLst>
            </a:prstTxWarp>
          </a:bodyPr>
          <a:lstStyle/>
          <a:p>
            <a:pPr algn="ctr"/>
            <a:r>
              <a:rPr lang="ru-RU" sz="1600" kern="10" dirty="0">
                <a:ln w="9525">
                  <a:solidFill>
                    <a:srgbClr val="CC0066"/>
                  </a:solidFill>
                  <a:round/>
                  <a:headEnd/>
                  <a:tailEnd/>
                </a:ln>
                <a:solidFill>
                  <a:srgbClr val="CC0066"/>
                </a:solidFill>
                <a:latin typeface="Times New Roman"/>
                <a:cs typeface="Times New Roman"/>
              </a:rPr>
              <a:t>Как помочь ребенку</a:t>
            </a:r>
          </a:p>
          <a:p>
            <a:pPr algn="ctr"/>
            <a:r>
              <a:rPr lang="ru-RU" sz="1600" kern="10" dirty="0">
                <a:ln w="9525">
                  <a:solidFill>
                    <a:srgbClr val="CC0066"/>
                  </a:solidFill>
                  <a:round/>
                  <a:headEnd/>
                  <a:tailEnd/>
                </a:ln>
                <a:solidFill>
                  <a:srgbClr val="CC0066"/>
                </a:solidFill>
                <a:latin typeface="Times New Roman"/>
                <a:cs typeface="Times New Roman"/>
              </a:rPr>
              <a:t>в период адаптации</a:t>
            </a:r>
          </a:p>
        </p:txBody>
      </p:sp>
      <p:sp>
        <p:nvSpPr>
          <p:cNvPr id="4" name="Text Box 15"/>
          <p:cNvSpPr txBox="1">
            <a:spLocks noChangeArrowheads="1"/>
          </p:cNvSpPr>
          <p:nvPr/>
        </p:nvSpPr>
        <p:spPr bwMode="auto">
          <a:xfrm>
            <a:off x="2483768" y="836712"/>
            <a:ext cx="5256584" cy="307777"/>
          </a:xfrm>
          <a:prstGeom prst="rect">
            <a:avLst/>
          </a:prstGeom>
          <a:noFill/>
          <a:ln w="9525">
            <a:noFill/>
            <a:miter lim="800000"/>
            <a:headEnd/>
            <a:tailEnd/>
          </a:ln>
        </p:spPr>
        <p:txBody>
          <a:bodyPr wrap="square">
            <a:spAutoFit/>
          </a:bodyPr>
          <a:lstStyle/>
          <a:p>
            <a:r>
              <a:rPr lang="ru-RU" sz="1400" b="1" dirty="0">
                <a:solidFill>
                  <a:srgbClr val="990099"/>
                </a:solidFill>
              </a:rPr>
              <a:t>( простые правила для родителей )</a:t>
            </a:r>
          </a:p>
        </p:txBody>
      </p:sp>
      <p:pic>
        <p:nvPicPr>
          <p:cNvPr id="5" name="Picture 8" descr="CELEBRDR"/>
          <p:cNvPicPr>
            <a:picLocks noChangeAspect="1" noChangeArrowheads="1"/>
          </p:cNvPicPr>
          <p:nvPr/>
        </p:nvPicPr>
        <p:blipFill>
          <a:blip r:embed="rId2" cstate="print"/>
          <a:srcRect/>
          <a:stretch>
            <a:fillRect/>
          </a:stretch>
        </p:blipFill>
        <p:spPr bwMode="auto">
          <a:xfrm>
            <a:off x="683568" y="1844824"/>
            <a:ext cx="7416824" cy="4183849"/>
          </a:xfrm>
          <a:prstGeom prst="rect">
            <a:avLst/>
          </a:prstGeom>
          <a:noFill/>
          <a:ln w="9525">
            <a:noFill/>
            <a:miter lim="800000"/>
            <a:headEnd/>
            <a:tailEnd/>
          </a:ln>
        </p:spPr>
      </p:pic>
      <p:sp>
        <p:nvSpPr>
          <p:cNvPr id="6" name="Text Box 9"/>
          <p:cNvSpPr txBox="1">
            <a:spLocks noChangeArrowheads="1"/>
          </p:cNvSpPr>
          <p:nvPr/>
        </p:nvSpPr>
        <p:spPr bwMode="auto">
          <a:xfrm>
            <a:off x="1907704" y="2564904"/>
            <a:ext cx="5400600" cy="2554545"/>
          </a:xfrm>
          <a:prstGeom prst="rect">
            <a:avLst/>
          </a:prstGeom>
          <a:noFill/>
          <a:ln w="9525">
            <a:noFill/>
            <a:miter lim="800000"/>
            <a:headEnd/>
            <a:tailEnd/>
          </a:ln>
        </p:spPr>
        <p:txBody>
          <a:bodyPr wrap="square">
            <a:spAutoFit/>
          </a:bodyPr>
          <a:lstStyle/>
          <a:p>
            <a:r>
              <a:rPr lang="ru-RU" sz="1000" b="1" dirty="0">
                <a:solidFill>
                  <a:srgbClr val="CC0066"/>
                </a:solidFill>
                <a:cs typeface="Times New Roman" pitchFamily="18" charset="0"/>
              </a:rPr>
              <a:t>Расскажите ребенку, что такое детский сад, зачем туда ходят дети, </a:t>
            </a:r>
            <a:endParaRPr lang="ru-RU" sz="1000" b="1" dirty="0">
              <a:solidFill>
                <a:srgbClr val="CC0066"/>
              </a:solidFill>
            </a:endParaRPr>
          </a:p>
          <a:p>
            <a:r>
              <a:rPr lang="ru-RU" sz="1000" b="1" dirty="0">
                <a:solidFill>
                  <a:srgbClr val="CC0066"/>
                </a:solidFill>
                <a:cs typeface="Times New Roman" pitchFamily="18" charset="0"/>
              </a:rPr>
              <a:t>почему вы хотите, чтобы малыш пошел в сад.</a:t>
            </a:r>
          </a:p>
          <a:p>
            <a:r>
              <a:rPr lang="ru-RU" sz="1000" b="1" dirty="0">
                <a:solidFill>
                  <a:srgbClr val="CC0066"/>
                </a:solidFill>
                <a:cs typeface="Times New Roman" pitchFamily="18" charset="0"/>
              </a:rPr>
              <a:t>Например: детский сад — это та­кой  красивый дом,  куда мамы и папы приводят своих детей. Я хочу, чтобы ты познакомился и подружился с другими детьми и взрослыми. В саду все приспособлено для детей. Там маленькие столики и стульчики, маленькие кроватки, маленькие раковины для умывания, маленькие шкафчики, много интересных игрушек. Ты все это сможешь посмотреть, потрогать, поиграть со всем этим. В саду дети кушают, гуляют, играют. Я очень хочу пойти на работу, мне это интересно. И я очень хочу, чтобы ты пошел в детский сад, чтобы тебе тоже было интересно. Утром я отведу тебя в сад, а вечером заберу. Ты мне рас­скажешь, что у тебя было интересного в саду, а я расскажу тебе, что у меня интересного на работе. Многие родители хотели бы отправить в этот сад своих детей, но берут туда не всех. Тебе повезло, осенью я начну водить тебя туда. Но нам нужно подготовиться к этому. Купить все необходимые вещи, приготовить «радостную коробку», выучить имена воспитателей и выучить правила детского сада.</a:t>
            </a:r>
            <a:endParaRPr lang="ru-RU" sz="1000" b="1" dirty="0">
              <a:solidFill>
                <a:srgbClr val="CC0066"/>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3" name="Picture 12" descr="BLASTBUR"/>
          <p:cNvPicPr>
            <a:picLocks noChangeAspect="1" noChangeArrowheads="1"/>
          </p:cNvPicPr>
          <p:nvPr/>
        </p:nvPicPr>
        <p:blipFill>
          <a:blip r:embed="rId3" cstate="print"/>
          <a:srcRect/>
          <a:stretch>
            <a:fillRect/>
          </a:stretch>
        </p:blipFill>
        <p:spPr bwMode="auto">
          <a:xfrm>
            <a:off x="179511" y="260648"/>
            <a:ext cx="7735053" cy="2664296"/>
          </a:xfrm>
          <a:prstGeom prst="rect">
            <a:avLst/>
          </a:prstGeom>
          <a:noFill/>
          <a:ln w="9525">
            <a:noFill/>
            <a:miter lim="800000"/>
            <a:headEnd/>
            <a:tailEnd/>
          </a:ln>
        </p:spPr>
      </p:pic>
      <p:pic>
        <p:nvPicPr>
          <p:cNvPr id="4" name="Picture 10" descr="CELEBRDR"/>
          <p:cNvPicPr>
            <a:picLocks noChangeAspect="1" noChangeArrowheads="1"/>
          </p:cNvPicPr>
          <p:nvPr/>
        </p:nvPicPr>
        <p:blipFill>
          <a:blip r:embed="rId4" cstate="print"/>
          <a:srcRect/>
          <a:stretch>
            <a:fillRect/>
          </a:stretch>
        </p:blipFill>
        <p:spPr bwMode="auto">
          <a:xfrm>
            <a:off x="899592" y="3356992"/>
            <a:ext cx="7268572" cy="3168352"/>
          </a:xfrm>
          <a:prstGeom prst="rect">
            <a:avLst/>
          </a:prstGeom>
          <a:noFill/>
          <a:ln w="9525">
            <a:noFill/>
            <a:miter lim="800000"/>
            <a:headEnd/>
            <a:tailEnd/>
          </a:ln>
        </p:spPr>
      </p:pic>
      <p:sp>
        <p:nvSpPr>
          <p:cNvPr id="5" name="Text Box 13"/>
          <p:cNvSpPr txBox="1">
            <a:spLocks noChangeArrowheads="1"/>
          </p:cNvSpPr>
          <p:nvPr/>
        </p:nvSpPr>
        <p:spPr bwMode="auto">
          <a:xfrm>
            <a:off x="1907704" y="980728"/>
            <a:ext cx="4335016" cy="1354217"/>
          </a:xfrm>
          <a:prstGeom prst="rect">
            <a:avLst/>
          </a:prstGeom>
          <a:noFill/>
          <a:ln w="9525">
            <a:noFill/>
            <a:miter lim="800000"/>
            <a:headEnd/>
            <a:tailEnd/>
          </a:ln>
        </p:spPr>
        <p:txBody>
          <a:bodyPr wrap="square">
            <a:spAutoFit/>
          </a:bodyPr>
          <a:lstStyle/>
          <a:p>
            <a:r>
              <a:rPr lang="ru-RU" sz="1200" b="1" dirty="0">
                <a:solidFill>
                  <a:schemeClr val="accent2"/>
                </a:solidFill>
                <a:cs typeface="Times New Roman" pitchFamily="18" charset="0"/>
              </a:rPr>
              <a:t>Проходя мимо детского сада, с радостью напоминайте ребенку, как ему повезло — осенью он сможет ходить сюда. Рассказывайте родным и знакомым в присутствии малыша о своей удаче, говорите, что гордитесь своим ребенком, ведь его приняли в детский сад.</a:t>
            </a:r>
          </a:p>
          <a:p>
            <a:endParaRPr lang="ru-RU" sz="1000" b="1" dirty="0">
              <a:solidFill>
                <a:schemeClr val="accent2"/>
              </a:solidFill>
            </a:endParaRPr>
          </a:p>
        </p:txBody>
      </p:sp>
      <p:sp>
        <p:nvSpPr>
          <p:cNvPr id="6" name="Text Box 11"/>
          <p:cNvSpPr txBox="1">
            <a:spLocks noChangeArrowheads="1"/>
          </p:cNvSpPr>
          <p:nvPr/>
        </p:nvSpPr>
        <p:spPr bwMode="auto">
          <a:xfrm>
            <a:off x="2123728" y="3861048"/>
            <a:ext cx="5112568" cy="2031325"/>
          </a:xfrm>
          <a:prstGeom prst="rect">
            <a:avLst/>
          </a:prstGeom>
          <a:noFill/>
          <a:ln w="9525">
            <a:noFill/>
            <a:miter lim="800000"/>
            <a:headEnd/>
            <a:tailEnd/>
          </a:ln>
        </p:spPr>
        <p:txBody>
          <a:bodyPr wrap="square">
            <a:spAutoFit/>
          </a:bodyPr>
          <a:lstStyle/>
          <a:p>
            <a:r>
              <a:rPr lang="ru-RU" sz="1050" b="1" dirty="0">
                <a:solidFill>
                  <a:srgbClr val="EC6000"/>
                </a:solidFill>
                <a:cs typeface="Times New Roman" pitchFamily="18" charset="0"/>
              </a:rPr>
              <a:t>Подробно расскажите ребенку о режиме детского сада: что, как </a:t>
            </a:r>
            <a:endParaRPr lang="ru-RU" sz="1050" b="1" dirty="0">
              <a:solidFill>
                <a:srgbClr val="EC6000"/>
              </a:solidFill>
            </a:endParaRPr>
          </a:p>
          <a:p>
            <a:r>
              <a:rPr lang="ru-RU" sz="1050" b="1" dirty="0">
                <a:solidFill>
                  <a:srgbClr val="EC6000"/>
                </a:solidFill>
                <a:cs typeface="Times New Roman" pitchFamily="18" charset="0"/>
              </a:rPr>
              <a:t>и в какой последовательности он будет делать. Чем подробнее будет ваш рассказ и чем чаще вы будете его повторять, тем спокойнее и увереннее будет чувствовать себя ваш ребенок,    когда    пойдет    в    сад.</a:t>
            </a:r>
            <a:br>
              <a:rPr lang="ru-RU" sz="1050" b="1" dirty="0">
                <a:solidFill>
                  <a:srgbClr val="EC6000"/>
                </a:solidFill>
                <a:cs typeface="Times New Roman" pitchFamily="18" charset="0"/>
              </a:rPr>
            </a:br>
            <a:r>
              <a:rPr lang="ru-RU" sz="1050" b="1" dirty="0">
                <a:solidFill>
                  <a:srgbClr val="EC6000"/>
                </a:solidFill>
                <a:cs typeface="Times New Roman" pitchFamily="18" charset="0"/>
              </a:rPr>
              <a:t>Спрашивайте у малыша, запомнил ли он, что будет делать в саду после прогулки, куда складывать свои вещи, кто ему будет помогать раздеваться, а что он будет делать после обеда. Вопросами такого рода вы сможете проконтролировать, хорошо ли ребенок запомнил последовательность событий. Малышей пугает неизвестность. Когда ребенок видит, что ожидаемое событие происходит,   как  и  было  обещано,  он чувствует себя увереннее.</a:t>
            </a:r>
            <a:endParaRPr lang="ru-RU" sz="1050" b="1" dirty="0">
              <a:solidFill>
                <a:srgbClr val="EC6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sz="quarter" idx="13"/>
          </p:nvPr>
        </p:nvSpPr>
        <p:spPr>
          <a:xfrm>
            <a:off x="0" y="571480"/>
            <a:ext cx="9144000" cy="4143404"/>
          </a:xfrm>
        </p:spPr>
        <p:txBody>
          <a:bodyPr anchor="ctr">
            <a:noAutofit/>
          </a:bodyPr>
          <a:lstStyle/>
          <a:p>
            <a:pPr lvl="0"/>
            <a:r>
              <a:rPr lang="ru-RU" sz="2800" b="1" dirty="0" smtClean="0">
                <a:solidFill>
                  <a:schemeClr val="accent2">
                    <a:lumMod val="75000"/>
                  </a:schemeClr>
                </a:solidFill>
              </a:rPr>
              <a:t>Ваш малыш совсем скоро впервые пойдет в детский сад? Конечно, вы очень волнуетесь, как он будет контактировать с новыми людьми и понравится ли ему в саду.</a:t>
            </a:r>
            <a:endParaRPr lang="ru-RU" sz="2800" dirty="0" smtClean="0">
              <a:solidFill>
                <a:schemeClr val="accent2">
                  <a:lumMod val="75000"/>
                </a:schemeClr>
              </a:solidFill>
            </a:endParaRPr>
          </a:p>
          <a:p>
            <a:pPr lvl="0"/>
            <a:r>
              <a:rPr lang="ru-RU" sz="2800" b="1" dirty="0" smtClean="0">
                <a:solidFill>
                  <a:schemeClr val="accent2">
                    <a:lumMod val="75000"/>
                  </a:schemeClr>
                </a:solidFill>
              </a:rPr>
              <a:t> С какими реальными проблемами  придется столкнуться вам и малышу и как подготовить ребенка к детскому саду</a:t>
            </a:r>
            <a:r>
              <a:rPr lang="ru-RU" sz="2800" dirty="0" smtClean="0">
                <a:solidFill>
                  <a:schemeClr val="accent2">
                    <a:lumMod val="75000"/>
                  </a:schemeClr>
                </a:solidFill>
              </a:rPr>
              <a:t>?</a:t>
            </a:r>
          </a:p>
          <a:p>
            <a:pPr fontAlgn="t"/>
            <a:endParaRPr lang="ru-RU" sz="2800" dirty="0">
              <a:solidFill>
                <a:schemeClr val="accent6">
                  <a:lumMod val="75000"/>
                </a:schemeClr>
              </a:solidFill>
            </a:endParaRPr>
          </a:p>
          <a:p>
            <a:endParaRPr lang="ru-RU" sz="2800" dirty="0">
              <a:solidFill>
                <a:schemeClr val="accent6">
                  <a:lumMod val="75000"/>
                </a:schemeClr>
              </a:solidFill>
            </a:endParaRPr>
          </a:p>
        </p:txBody>
      </p:sp>
      <p:sp>
        <p:nvSpPr>
          <p:cNvPr id="6" name="Дуга 5"/>
          <p:cNvSpPr/>
          <p:nvPr/>
        </p:nvSpPr>
        <p:spPr>
          <a:xfrm>
            <a:off x="9756576" y="692696"/>
            <a:ext cx="914400" cy="9144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solidFill>
                <a:prstClr val="black"/>
              </a:solidFill>
            </a:endParaRPr>
          </a:p>
        </p:txBody>
      </p:sp>
      <p:pic>
        <p:nvPicPr>
          <p:cNvPr id="4" name="Рисунок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428860" y="4000504"/>
            <a:ext cx="4357528" cy="2857496"/>
          </a:xfrm>
          <a:prstGeom prst="rect">
            <a:avLst/>
          </a:prstGeom>
        </p:spPr>
      </p:pic>
      <p:sp>
        <p:nvSpPr>
          <p:cNvPr id="7" name="Номер слайда 6"/>
          <p:cNvSpPr>
            <a:spLocks noGrp="1"/>
          </p:cNvSpPr>
          <p:nvPr>
            <p:ph type="sldNum" sz="quarter" idx="12"/>
          </p:nvPr>
        </p:nvSpPr>
        <p:spPr/>
        <p:txBody>
          <a:bodyPr/>
          <a:lstStyle/>
          <a:p>
            <a:fld id="{D6AB3C76-B268-44A7-A390-0E5A8EDCEFD9}" type="slidenum">
              <a:rPr lang="ru-RU" smtClean="0"/>
              <a:pPr/>
              <a:t>7</a:t>
            </a:fld>
            <a:endParaRPr lang="ru-RU"/>
          </a:p>
        </p:txBody>
      </p:sp>
    </p:spTree>
    <p:custDataLst>
      <p:tags r:id="rId1"/>
    </p:custDataLst>
    <p:extLst>
      <p:ext uri="{BB962C8B-B14F-4D97-AF65-F5344CB8AC3E}">
        <p14:creationId xmlns:p14="http://schemas.microsoft.com/office/powerpoint/2010/main" xmlns="" val="1482075952"/>
      </p:ext>
    </p:extLst>
  </p:cSld>
  <p:clrMapOvr>
    <a:masterClrMapping/>
  </p:clrMapOvr>
  <mc:AlternateContent xmlns:mc="http://schemas.openxmlformats.org/markup-compatibility/2006">
    <mc:Choice xmlns:p14="http://schemas.microsoft.com/office/powerpoint/2010/main" xmlns="" Requires="p14">
      <p:transition spd="slow" p14:dur="1400" advTm="4735">
        <p14:doors dir="vert"/>
      </p:transition>
    </mc:Choice>
    <mc:Fallback>
      <p:transition spd="slow" advTm="47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3"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3"/>
          </p:nvPr>
        </p:nvSpPr>
        <p:spPr>
          <a:xfrm>
            <a:off x="214282" y="285728"/>
            <a:ext cx="8715436" cy="6286544"/>
          </a:xfrm>
        </p:spPr>
        <p:txBody>
          <a:bodyPr>
            <a:normAutofit fontScale="25000" lnSpcReduction="20000"/>
          </a:bodyPr>
          <a:lstStyle/>
          <a:p>
            <a:pPr algn="ctr"/>
            <a:r>
              <a:rPr lang="ru-RU" sz="11200" b="1" dirty="0" smtClean="0">
                <a:solidFill>
                  <a:schemeClr val="bg2">
                    <a:lumMod val="50000"/>
                  </a:schemeClr>
                </a:solidFill>
              </a:rPr>
              <a:t>Приучайте ребенка к длительному отсутствию родственников. </a:t>
            </a:r>
            <a:r>
              <a:rPr lang="ru-RU" sz="6700" b="1" dirty="0" smtClean="0">
                <a:solidFill>
                  <a:schemeClr val="bg2">
                    <a:lumMod val="50000"/>
                  </a:schemeClr>
                </a:solidFill>
              </a:rPr>
              <a:t>  </a:t>
            </a:r>
            <a:r>
              <a:rPr lang="ru-RU" sz="6700" b="1" dirty="0" smtClean="0"/>
              <a:t> </a:t>
            </a:r>
            <a:endParaRPr lang="ru-RU" sz="6700" dirty="0" smtClean="0"/>
          </a:p>
          <a:p>
            <a:pPr>
              <a:tabLst>
                <a:tab pos="1165225" algn="l"/>
              </a:tabLst>
            </a:pPr>
            <a:r>
              <a:rPr lang="ru-RU" sz="8000" dirty="0" smtClean="0"/>
              <a:t>После того как вы убедитесь, что в вашем присутствии ребенок спокойно общается с другими взрослыми, можно попробовать оставлять его с кем-то из знакомых уже без вас. На роль временной няни лучше всего подойдет ваша подруга или бабушка (при условии, что ранее она проводила с внуком немного времени). Для начала достаточно оставить ребенка на час-другой, постепенно время можно увеличивать. </a:t>
            </a:r>
          </a:p>
          <a:p>
            <a:pPr>
              <a:tabLst>
                <a:tab pos="1165225" algn="l"/>
              </a:tabLst>
            </a:pPr>
            <a:r>
              <a:rPr lang="ru-RU" sz="8000" dirty="0" smtClean="0"/>
              <a:t> Всегда говорите малышу, когда именно вы вернетесь. Например, после того как ребенок поспит и поест. Так ребенку будет легче вас ждать. Обязательно выполняйте данное обещание. Таким образом, малыш будет понимать, что ваше временное отсутствие - вовсе не катастрофа, и что вы всегда вернетесь за ним.  </a:t>
            </a:r>
          </a:p>
          <a:p>
            <a:pPr>
              <a:tabLst>
                <a:tab pos="1165225" algn="l"/>
              </a:tabLst>
            </a:pPr>
            <a:r>
              <a:rPr lang="ru-RU" sz="8000" dirty="0" smtClean="0"/>
              <a:t>Посещайте группы раннего развития и игровые комнаты. Там малыш привыкнет к тому, что в определенных условиях "главным" взрослым может быть не мама, а кто-то другой.</a:t>
            </a:r>
          </a:p>
          <a:p>
            <a:pPr>
              <a:buNone/>
              <a:tabLst>
                <a:tab pos="1165225" algn="l"/>
              </a:tabLst>
            </a:pPr>
            <a:endParaRPr lang="ru-RU" sz="8000" dirty="0"/>
          </a:p>
        </p:txBody>
      </p:sp>
      <p:pic>
        <p:nvPicPr>
          <p:cNvPr id="5122" name="Picture 2" descr="D:\Документы слушателей\Добычкина Елена\CAIYLRLDCA9WZ2XUCA8AAFKLCA0SCF1MCADPV3UZCA5MVV2QCA7Y30MPCA407PXLCAJZW1JPCAJ9BZ0ACAO8Z7ECCANJRZO3CA52038YCA4A4P1UCAM1C3YVCAH2D6VVCA75YXZICAXMKIZW.jpg"/>
          <p:cNvPicPr>
            <a:picLocks noChangeAspect="1" noChangeArrowheads="1"/>
          </p:cNvPicPr>
          <p:nvPr/>
        </p:nvPicPr>
        <p:blipFill>
          <a:blip r:embed="rId3" cstate="print"/>
          <a:srcRect/>
          <a:stretch>
            <a:fillRect/>
          </a:stretch>
        </p:blipFill>
        <p:spPr bwMode="auto">
          <a:xfrm>
            <a:off x="2984376" y="5000636"/>
            <a:ext cx="3071834" cy="1857364"/>
          </a:xfrm>
          <a:prstGeom prst="rect">
            <a:avLst/>
          </a:prstGeom>
          <a:noFill/>
        </p:spPr>
      </p:pic>
      <p:sp>
        <p:nvSpPr>
          <p:cNvPr id="5" name="Номер слайда 4"/>
          <p:cNvSpPr>
            <a:spLocks noGrp="1"/>
          </p:cNvSpPr>
          <p:nvPr>
            <p:ph type="sldNum" sz="quarter" idx="12"/>
          </p:nvPr>
        </p:nvSpPr>
        <p:spPr/>
        <p:txBody>
          <a:bodyPr/>
          <a:lstStyle/>
          <a:p>
            <a:fld id="{D6AB3C76-B268-44A7-A390-0E5A8EDCEFD9}" type="slidenum">
              <a:rPr lang="ru-RU" smtClean="0"/>
              <a:pPr/>
              <a:t>8</a:t>
            </a:fld>
            <a:endParaRPr lang="ru-RU"/>
          </a:p>
        </p:txBody>
      </p:sp>
    </p:spTree>
  </p:cSld>
  <p:clrMapOvr>
    <a:masterClrMapping/>
  </p:clrMapOvr>
  <p:transition>
    <p:sndAc>
      <p:stSnd>
        <p:snd r:embed="rId2" name="drumroll.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anim calcmode="lin" valueType="num">
                                      <p:cBhvr>
                                        <p:cTn id="8" dur="2000" fill="hold"/>
                                        <p:tgtEl>
                                          <p:spTgt spid="5122"/>
                                        </p:tgtEl>
                                        <p:attrNameLst>
                                          <p:attrName>ppt_w</p:attrName>
                                        </p:attrNameLst>
                                      </p:cBhvr>
                                      <p:tavLst>
                                        <p:tav tm="0" fmla="#ppt_w*sin(2.5*pi*$)">
                                          <p:val>
                                            <p:fltVal val="0"/>
                                          </p:val>
                                        </p:tav>
                                        <p:tav tm="100000">
                                          <p:val>
                                            <p:fltVal val="1"/>
                                          </p:val>
                                        </p:tav>
                                      </p:tavLst>
                                    </p:anim>
                                    <p:anim calcmode="lin" valueType="num">
                                      <p:cBhvr>
                                        <p:cTn id="9" dur="2000" fill="hold"/>
                                        <p:tgtEl>
                                          <p:spTgt spid="51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1500174"/>
            <a:ext cx="8072494" cy="3139321"/>
          </a:xfrm>
          <a:prstGeom prst="rect">
            <a:avLst/>
          </a:prstGeom>
        </p:spPr>
        <p:txBody>
          <a:bodyPr wrap="square">
            <a:spAutoFit/>
          </a:bodyPr>
          <a:lstStyle/>
          <a:p>
            <a:pPr>
              <a:lnSpc>
                <a:spcPct val="150000"/>
              </a:lnSpc>
            </a:pPr>
            <a:r>
              <a:rPr lang="ru-RU" sz="2000" dirty="0" smtClean="0"/>
              <a:t>Если ребенок будет уметь одеваться, принимать пищу и </a:t>
            </a:r>
            <a:r>
              <a:rPr lang="ru-RU" sz="2000" dirty="0" smtClean="0">
                <a:solidFill>
                  <a:schemeClr val="bg2">
                    <a:lumMod val="10000"/>
                  </a:schemeClr>
                </a:solidFill>
                <a:hlinkClick r:id="rId3" tooltip="Как приучить ребенка к горшку"/>
              </a:rPr>
              <a:t>ходить на горшок</a:t>
            </a:r>
            <a:r>
              <a:rPr lang="ru-RU" sz="2000" dirty="0" smtClean="0"/>
              <a:t> сам, то ему будет намного проще. Проследите, сколько времени ребенок тратит на то, чтобы съесть обед. Обычно в саду на него уходит 30 минут. Все эти навыки смогут уменьшить эмоциональный и физический дискомфорт ребенка, когда он окажется в незнакомом коллективе.</a:t>
            </a:r>
          </a:p>
          <a:p>
            <a:endParaRPr lang="ru-RU" dirty="0"/>
          </a:p>
        </p:txBody>
      </p:sp>
      <p:sp>
        <p:nvSpPr>
          <p:cNvPr id="3" name="Прямоугольник 2"/>
          <p:cNvSpPr/>
          <p:nvPr/>
        </p:nvSpPr>
        <p:spPr>
          <a:xfrm>
            <a:off x="857224" y="357166"/>
            <a:ext cx="6000776" cy="1569660"/>
          </a:xfrm>
          <a:prstGeom prst="rect">
            <a:avLst/>
          </a:prstGeom>
        </p:spPr>
        <p:txBody>
          <a:bodyPr wrap="square">
            <a:spAutoFit/>
          </a:bodyPr>
          <a:lstStyle/>
          <a:p>
            <a:pPr lvl="1" algn="ctr"/>
            <a:r>
              <a:rPr lang="ru-RU" sz="2400" b="1" dirty="0" smtClean="0">
                <a:solidFill>
                  <a:schemeClr val="accent2">
                    <a:lumMod val="75000"/>
                  </a:schemeClr>
                </a:solidFill>
              </a:rPr>
              <a:t>Научите ребенка самостоятельно одеваться, принимать пищу и ходить на горшок.</a:t>
            </a:r>
            <a:r>
              <a:rPr lang="ru-RU" sz="2400" dirty="0" smtClean="0">
                <a:solidFill>
                  <a:schemeClr val="accent2">
                    <a:lumMod val="75000"/>
                  </a:schemeClr>
                </a:solidFill>
              </a:rPr>
              <a:t>   </a:t>
            </a:r>
          </a:p>
          <a:p>
            <a:pPr lvl="1"/>
            <a:endParaRPr lang="ru-RU" sz="2400" dirty="0">
              <a:solidFill>
                <a:schemeClr val="accent2">
                  <a:lumMod val="75000"/>
                </a:schemeClr>
              </a:solidFill>
            </a:endParaRPr>
          </a:p>
        </p:txBody>
      </p:sp>
      <p:pic>
        <p:nvPicPr>
          <p:cNvPr id="6147" name="Picture 3" descr="D:\Документы слушателей\Добычкина Елена\CAIF8EDNCAFKH6TDCA4V21U0CAG3ELQNCABBCOJ7CA8EM75HCA9GZ3OWCAR7SFAKCAR6H1U6CAU1FXTHCAMBRTM3CAPH2ZIGCA65J1EGCAHJ53D2CA9HXQHJCAI6BWOYCA801049CASI26FC.jpg"/>
          <p:cNvPicPr>
            <a:picLocks noChangeAspect="1" noChangeArrowheads="1"/>
          </p:cNvPicPr>
          <p:nvPr/>
        </p:nvPicPr>
        <p:blipFill>
          <a:blip r:embed="rId4" cstate="print"/>
          <a:srcRect/>
          <a:stretch>
            <a:fillRect/>
          </a:stretch>
        </p:blipFill>
        <p:spPr bwMode="auto">
          <a:xfrm>
            <a:off x="3131840" y="4279392"/>
            <a:ext cx="2928958" cy="2428868"/>
          </a:xfrm>
          <a:prstGeom prst="rect">
            <a:avLst/>
          </a:prstGeom>
          <a:noFill/>
        </p:spPr>
      </p:pic>
      <p:sp>
        <p:nvSpPr>
          <p:cNvPr id="5" name="Номер слайда 4"/>
          <p:cNvSpPr>
            <a:spLocks noGrp="1"/>
          </p:cNvSpPr>
          <p:nvPr>
            <p:ph type="sldNum" sz="quarter" idx="12"/>
          </p:nvPr>
        </p:nvSpPr>
        <p:spPr/>
        <p:txBody>
          <a:bodyPr/>
          <a:lstStyle/>
          <a:p>
            <a:fld id="{D6AB3C76-B268-44A7-A390-0E5A8EDCEFD9}" type="slidenum">
              <a:rPr lang="ru-RU" smtClean="0"/>
              <a:pPr/>
              <a:t>9</a:t>
            </a:fld>
            <a:endParaRPr lang="ru-RU"/>
          </a:p>
        </p:txBody>
      </p:sp>
    </p:spTree>
  </p:cSld>
  <p:clrMapOvr>
    <a:masterClrMapping/>
  </p:clrMapOvr>
  <p:transition>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diamond(in)">
                                      <p:cBhvr>
                                        <p:cTn id="7"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2"/>
</p:tagLst>
</file>

<file path=ppt/tags/tag2.xml><?xml version="1.0" encoding="utf-8"?>
<p:tagLst xmlns:a="http://schemas.openxmlformats.org/drawingml/2006/main" xmlns:r="http://schemas.openxmlformats.org/officeDocument/2006/relationships" xmlns:p="http://schemas.openxmlformats.org/presentationml/2006/main">
  <p:tag name="TIMING" val="|2"/>
</p:tagLst>
</file>

<file path=ppt/tags/tag3.xml><?xml version="1.0" encoding="utf-8"?>
<p:tagLst xmlns:a="http://schemas.openxmlformats.org/drawingml/2006/main" xmlns:r="http://schemas.openxmlformats.org/officeDocument/2006/relationships" xmlns:p="http://schemas.openxmlformats.org/presentationml/2006/main">
  <p:tag name="TIMING" val="|1.1"/>
</p:tagLst>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1217</TotalTime>
  <Words>1265</Words>
  <Application>Microsoft Office PowerPoint</Application>
  <PresentationFormat>Экран (4:3)</PresentationFormat>
  <Paragraphs>59</Paragraphs>
  <Slides>15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Воздушный поток</vt:lpstr>
      <vt:lpstr>Адаптация детей к детскому саду</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Добычкиной Елены Геннадьевны</dc:title>
  <dc:creator>Дарья</dc:creator>
  <cp:lastModifiedBy>Халик</cp:lastModifiedBy>
  <cp:revision>188</cp:revision>
  <dcterms:created xsi:type="dcterms:W3CDTF">2011-10-05T19:38:34Z</dcterms:created>
  <dcterms:modified xsi:type="dcterms:W3CDTF">2015-05-19T14:44:09Z</dcterms:modified>
</cp:coreProperties>
</file>