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18635-59B0-4821-968E-233389858D7B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18166E-6734-4363-8FB6-3BBFF7BAA0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534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8166E-6734-4363-8FB6-3BBFF7BAA0B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778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BF85364-07EA-47D5-8D5E-12DCC8A874B8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49C6400-0451-44BC-91FB-4DC7501B38F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44824"/>
            <a:ext cx="7003112" cy="1485692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Тромбоэмболитеческое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осложнение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User\Рабочий стол\скачанные файл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18" y="3359224"/>
            <a:ext cx="4042058" cy="3464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763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1636_188104959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140968"/>
            <a:ext cx="2784786" cy="333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User\Рабочий стол\images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0"/>
            <a:ext cx="3096344" cy="343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Documents and Settings\User\Рабочий стол\img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255"/>
            <a:ext cx="4248472" cy="336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148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76672"/>
            <a:ext cx="7704856" cy="6048672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/>
              <a:t>Внутренние разрывы сердца встречаются редко. Разрывы перегородки происходят при ее трансмуральном поражении в мышечной части. Обычно они развиваются на фоне тяжелого болевого синдрома, сопровождаются резким снижением АД, быстро появляющейся и прогрессирующей правожелудочковой недостаточностью с болями в области правого подреберья вследствие острого увеличения печени, иногда желтухой, набуханием шейных вен. Появляется грубый </a:t>
            </a:r>
            <a:r>
              <a:rPr lang="ru-RU" dirty="0" err="1"/>
              <a:t>пансистолический</a:t>
            </a:r>
            <a:r>
              <a:rPr lang="ru-RU" dirty="0"/>
              <a:t> шум, сопровождающийся систолическим дрожанием и проводящийся как влево, так и вправо. На ЭКГ регистрируются и прогрессируют признаки блокады правой, реже левой ножки пучка Гиса и перегрузки правого желудочка.</a:t>
            </a:r>
          </a:p>
          <a:p>
            <a:endParaRPr lang="ru-RU" dirty="0"/>
          </a:p>
          <a:p>
            <a:r>
              <a:rPr lang="ru-RU" dirty="0"/>
              <a:t>При разрыве или дисфункции папиллярных мышц возникают и бурно нарастают симптомы острой левожелудочковой недостаточности, и на фоне прогрессирующего снижения АД быстро развивается отек легких. Характерен систолический шум митральной недостаточности, проводящийся влево, усиливающийся при положении больного на левом боку, иногда сопровождающийся систолическим дрожанием, возможно появлением специфического </a:t>
            </a:r>
            <a:r>
              <a:rPr lang="ru-RU" dirty="0" err="1"/>
              <a:t>хордального</a:t>
            </a:r>
            <a:r>
              <a:rPr lang="ru-RU" dirty="0"/>
              <a:t> писка.</a:t>
            </a:r>
          </a:p>
        </p:txBody>
      </p:sp>
    </p:spTree>
    <p:extLst>
      <p:ext uri="{BB962C8B-B14F-4D97-AF65-F5344CB8AC3E}">
        <p14:creationId xmlns:p14="http://schemas.microsoft.com/office/powerpoint/2010/main" val="1930161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Статистика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Тромбоэмболические осложнения составляют около 10,2 % </a:t>
            </a:r>
            <a:r>
              <a:rPr lang="ru-RU" dirty="0" err="1"/>
              <a:t>иявляются</a:t>
            </a:r>
            <a:r>
              <a:rPr lang="ru-RU" dirty="0"/>
              <a:t> причиной смерти в первые 7 дней заболевания: среди всех умерших от инфаркта миокарды в 16,4 % а среди всех заболевших инфарктом миокарды -- в 3,5 % случаев </a:t>
            </a:r>
          </a:p>
        </p:txBody>
      </p:sp>
    </p:spTree>
    <p:extLst>
      <p:ext uri="{BB962C8B-B14F-4D97-AF65-F5344CB8AC3E}">
        <p14:creationId xmlns:p14="http://schemas.microsoft.com/office/powerpoint/2010/main" val="3009361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Локализация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П</a:t>
            </a:r>
            <a:r>
              <a:rPr lang="ru-RU" dirty="0" smtClean="0"/>
              <a:t>о </a:t>
            </a:r>
            <a:r>
              <a:rPr lang="ru-RU" dirty="0"/>
              <a:t>убыванию </a:t>
            </a:r>
            <a:r>
              <a:rPr lang="ru-RU" dirty="0" smtClean="0"/>
              <a:t>частоты: </a:t>
            </a:r>
            <a:r>
              <a:rPr lang="ru-RU" dirty="0"/>
              <a:t>пристеночный тромб полостей сердца, </a:t>
            </a:r>
            <a:endParaRPr lang="ru-RU" dirty="0" smtClean="0"/>
          </a:p>
          <a:p>
            <a:r>
              <a:rPr lang="ru-RU" dirty="0" err="1" smtClean="0"/>
              <a:t>тромбэмболия</a:t>
            </a:r>
            <a:r>
              <a:rPr lang="ru-RU" dirty="0" smtClean="0"/>
              <a:t> </a:t>
            </a:r>
            <a:r>
              <a:rPr lang="ru-RU" dirty="0"/>
              <a:t>сосудов почек, селезенки, </a:t>
            </a:r>
            <a:endParaRPr lang="ru-RU" dirty="0" smtClean="0"/>
          </a:p>
          <a:p>
            <a:r>
              <a:rPr lang="ru-RU" dirty="0" smtClean="0"/>
              <a:t>сосудов </a:t>
            </a:r>
            <a:r>
              <a:rPr lang="ru-RU" dirty="0"/>
              <a:t>легких, мозга, </a:t>
            </a:r>
            <a:r>
              <a:rPr lang="ru-RU" dirty="0" err="1"/>
              <a:t>мезентериальных</a:t>
            </a:r>
            <a:r>
              <a:rPr lang="ru-RU" dirty="0"/>
              <a:t>, подвздошных и артерий нижних конечностей. </a:t>
            </a: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926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7024744" cy="1143000"/>
          </a:xfrm>
        </p:spPr>
        <p:txBody>
          <a:bodyPr/>
          <a:lstStyle/>
          <a:p>
            <a:r>
              <a:rPr lang="ru-RU" dirty="0" smtClean="0"/>
              <a:t>Клиническая картина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5868144" cy="57332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/>
              <a:t>Клиническая картина тромбоэмболии легочной артерии зависит от калибра пораженного сосуда. При тромбоэмболии основного </a:t>
            </a:r>
            <a:r>
              <a:rPr lang="ru-RU" dirty="0" smtClean="0"/>
              <a:t>ствола </a:t>
            </a:r>
            <a:r>
              <a:rPr lang="ru-RU" dirty="0"/>
              <a:t>легочной артерии наступает мгновенная смерть.</a:t>
            </a:r>
          </a:p>
          <a:p>
            <a:endParaRPr lang="ru-RU" dirty="0"/>
          </a:p>
          <a:p>
            <a:r>
              <a:rPr lang="ru-RU" dirty="0"/>
              <a:t>Для тромбоэмболии крупной ветви легочной артерии характерно внезапное появление сильных болей в грудной клетке, развитие признаков острой сердечной недостаточности: выраженная одышка, цианоз, коллапс, холодный липкий пот, частый нитевидный пульс.</a:t>
            </a:r>
          </a:p>
          <a:p>
            <a:endParaRPr lang="ru-RU" dirty="0"/>
          </a:p>
          <a:p>
            <a:r>
              <a:rPr lang="ru-RU" dirty="0"/>
              <a:t>Возможны различные формы нарушения ритма. В дальнейшем развивается инфаркт-пневмония. </a:t>
            </a:r>
          </a:p>
        </p:txBody>
      </p:sp>
      <p:pic>
        <p:nvPicPr>
          <p:cNvPr id="2050" name="Picture 2" descr="C:\Documents and Settings\User\Рабочий стол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124744"/>
            <a:ext cx="330465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648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7713305" cy="583262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Тромбоэмболия брюшной аорты приводит к развитию острого симметричного нарушения кровообращения в ногах (синдром </a:t>
            </a:r>
            <a:r>
              <a:rPr lang="ru-RU" dirty="0" err="1"/>
              <a:t>Лериша</a:t>
            </a:r>
            <a:r>
              <a:rPr lang="ru-RU" dirty="0"/>
              <a:t>).</a:t>
            </a:r>
          </a:p>
          <a:p>
            <a:r>
              <a:rPr lang="ru-RU" dirty="0"/>
              <a:t>При тромбоэмболии артерий нижних конечностей появляется сильная боль в ноге, бледность кожи с цианозом, исчезновение пульсации сосудов пораженной конечности. При прогрессировании процесса может развиться гангрена конечности.</a:t>
            </a:r>
          </a:p>
        </p:txBody>
      </p:sp>
      <p:pic>
        <p:nvPicPr>
          <p:cNvPr id="3075" name="Picture 3" descr="C:\Documents and Settings\User\Рабочий стол\anevrizma-aorty-diahnosti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5464"/>
            <a:ext cx="4833888" cy="315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User\Рабочий стол\Аневризма-брюшной-аорты-симптомы-и-лечени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190" y="4337720"/>
            <a:ext cx="396621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900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-99392"/>
            <a:ext cx="8396873" cy="489102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Тромбоэмболия почечных артерий проявляется сильными болями в пояснице, повышением артериального давления, </a:t>
            </a:r>
            <a:r>
              <a:rPr lang="ru-RU" dirty="0" err="1"/>
              <a:t>олигурией</a:t>
            </a:r>
            <a:r>
              <a:rPr lang="ru-RU" dirty="0"/>
              <a:t>, иногда гематурией.</a:t>
            </a:r>
          </a:p>
          <a:p>
            <a:r>
              <a:rPr lang="ru-RU" dirty="0"/>
              <a:t>При тромбоэмболии </a:t>
            </a:r>
            <a:r>
              <a:rPr lang="ru-RU" dirty="0" err="1"/>
              <a:t>мезентериальных</a:t>
            </a:r>
            <a:r>
              <a:rPr lang="ru-RU" dirty="0"/>
              <a:t> сосудов развивается картина острого живота -- сильные боли в животе, парез кишечника, коллапс. Часто наблюдается дегтеобразный стул.</a:t>
            </a:r>
          </a:p>
        </p:txBody>
      </p:sp>
      <p:pic>
        <p:nvPicPr>
          <p:cNvPr id="4098" name="Picture 2" descr="C:\Documents and Settings\User\Рабочий стол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140968"/>
            <a:ext cx="4464496" cy="330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236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Разрыв сердце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b="1" dirty="0" err="1">
                <a:solidFill>
                  <a:schemeClr val="accent4">
                    <a:lumMod val="75000"/>
                  </a:schemeClr>
                </a:solidFill>
              </a:rPr>
              <a:t>П</a:t>
            </a:r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</a:rPr>
              <a:t>редразрывный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 период </a:t>
            </a:r>
            <a:r>
              <a:rPr lang="ru-RU" b="1" dirty="0" smtClean="0"/>
              <a:t> </a:t>
            </a:r>
          </a:p>
          <a:p>
            <a:r>
              <a:rPr lang="ru-RU" dirty="0" smtClean="0"/>
              <a:t>характерны </a:t>
            </a:r>
            <a:r>
              <a:rPr lang="ru-RU" dirty="0"/>
              <a:t>первичное </a:t>
            </a:r>
            <a:r>
              <a:rPr lang="ru-RU" dirty="0" err="1"/>
              <a:t>трасмуральное</a:t>
            </a:r>
            <a:r>
              <a:rPr lang="ru-RU" dirty="0"/>
              <a:t> поражение сердечной мышцы (QS в 2 и более отведений), выраженный, более 5 мм, подъем сегмента ST, отсутствие положительной динамики ЭКГ, тяжелый болевой синдром с шоком, кратковременная потеря сознания в начале заболевания.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медленно текущем разрыве </a:t>
            </a:r>
            <a:r>
              <a:rPr lang="ru-RU" dirty="0"/>
              <a:t>на первый план всегда выходит тяжелейший болевой синдром , сопровождающийся шоком. И боль, и шок рефрактерны к традиционной терапии, сопровождаются двигательным возбуждением. Временами боль может несколько ослабевать, не прекращаясь полностью, а затем возобновляться с прежней силой</a:t>
            </a:r>
          </a:p>
        </p:txBody>
      </p:sp>
    </p:spTree>
    <p:extLst>
      <p:ext uri="{BB962C8B-B14F-4D97-AF65-F5344CB8AC3E}">
        <p14:creationId xmlns:p14="http://schemas.microsoft.com/office/powerpoint/2010/main" val="2896153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Клиническая картина разрыва сердца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/>
              <a:t>В момент разрыва, вследствие тампонады сердца, кровообращение прекращается, больные теряют сознание, отмечаются резкий цианоз лица, набухание шейных вен, через 1-2 минуты наступает остановка дыхания. Развивается характерная для тампонады сердца электромеханическая диссоциация с последующим постепенным замедлением </a:t>
            </a:r>
            <a:r>
              <a:rPr lang="ru-RU" dirty="0" err="1"/>
              <a:t>синсового</a:t>
            </a:r>
            <a:r>
              <a:rPr lang="ru-RU" dirty="0"/>
              <a:t> ритма, затем узлового. В единичных случаях при разрывах сердца развивается вторичная фибрилляция желудочков.</a:t>
            </a:r>
          </a:p>
        </p:txBody>
      </p:sp>
    </p:spTree>
    <p:extLst>
      <p:ext uri="{BB962C8B-B14F-4D97-AF65-F5344CB8AC3E}">
        <p14:creationId xmlns:p14="http://schemas.microsoft.com/office/powerpoint/2010/main" val="3654298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1714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 подозрения на </a:t>
            </a:r>
            <a:r>
              <a:rPr lang="ru-RU" dirty="0" err="1" smtClean="0"/>
              <a:t>томпанаду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5508104" cy="5976664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/>
              <a:t>Н</a:t>
            </a:r>
            <a:r>
              <a:rPr lang="ru-RU" dirty="0" smtClean="0"/>
              <a:t>еобходимо </a:t>
            </a:r>
            <a:r>
              <a:rPr lang="ru-RU" dirty="0"/>
              <a:t>немедленно произвести пункцию полости перикарда. Пункцию осуществляют после обработки кожи спиртом и йодом в точке между основанием мечевидного отростка и левой реберной дугой длинной тонкой иглой. 0,5% новокаин вводят по мере постепенного продвижения иглы, которую направляют влево, вверх по задней поверхности грудины, под углом не более 30° к передней поверхности брюшной стенки. Постепенно потягивают за поршень шприца до появления в нем крови. Убедиться, что игла находится в полости перикарда, а не в желудочке, можно только по четкому улучшению состояния больного в ответ на быструю эвакуацию крови.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908720"/>
            <a:ext cx="3234108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27885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54</TotalTime>
  <Words>630</Words>
  <Application>Microsoft Office PowerPoint</Application>
  <PresentationFormat>Экран (4:3)</PresentationFormat>
  <Paragraphs>29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Тромбоэмболитеческое осложнение</vt:lpstr>
      <vt:lpstr>Статистика</vt:lpstr>
      <vt:lpstr>Локализация</vt:lpstr>
      <vt:lpstr>Клиническая картина</vt:lpstr>
      <vt:lpstr>Презентация PowerPoint</vt:lpstr>
      <vt:lpstr>Презентация PowerPoint</vt:lpstr>
      <vt:lpstr>Разрыв сердце</vt:lpstr>
      <vt:lpstr>Клиническая картина разрыва сердца</vt:lpstr>
      <vt:lpstr>При подозрения на томпанаду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Тромбоэмболитеческое осложнение</dc:title>
  <dc:creator>User</dc:creator>
  <cp:lastModifiedBy>User</cp:lastModifiedBy>
  <cp:revision>6</cp:revision>
  <dcterms:created xsi:type="dcterms:W3CDTF">2015-09-10T10:05:26Z</dcterms:created>
  <dcterms:modified xsi:type="dcterms:W3CDTF">2015-09-10T10:59:33Z</dcterms:modified>
</cp:coreProperties>
</file>