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28"/>
  </p:notesMasterIdLst>
  <p:handoutMasterIdLst>
    <p:handoutMasterId r:id="rId29"/>
  </p:handoutMasterIdLst>
  <p:sldIdLst>
    <p:sldId id="259" r:id="rId2"/>
    <p:sldId id="258" r:id="rId3"/>
    <p:sldId id="265" r:id="rId4"/>
    <p:sldId id="295" r:id="rId5"/>
    <p:sldId id="296" r:id="rId6"/>
    <p:sldId id="268" r:id="rId7"/>
    <p:sldId id="291" r:id="rId8"/>
    <p:sldId id="270" r:id="rId9"/>
    <p:sldId id="290" r:id="rId10"/>
    <p:sldId id="269" r:id="rId11"/>
    <p:sldId id="294" r:id="rId12"/>
    <p:sldId id="288" r:id="rId13"/>
    <p:sldId id="271" r:id="rId14"/>
    <p:sldId id="286" r:id="rId15"/>
    <p:sldId id="275" r:id="rId16"/>
    <p:sldId id="284" r:id="rId17"/>
    <p:sldId id="285" r:id="rId18"/>
    <p:sldId id="293" r:id="rId19"/>
    <p:sldId id="292" r:id="rId20"/>
    <p:sldId id="273" r:id="rId21"/>
    <p:sldId id="283" r:id="rId22"/>
    <p:sldId id="279" r:id="rId23"/>
    <p:sldId id="280" r:id="rId24"/>
    <p:sldId id="281" r:id="rId25"/>
    <p:sldId id="282" r:id="rId26"/>
    <p:sldId id="28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660" y="-7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F26BD4-96A2-4070-9C93-B1ACB211136A}" type="doc">
      <dgm:prSet loTypeId="urn:microsoft.com/office/officeart/2005/8/layout/hProcess9" loCatId="process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E1CCB57B-985B-4F34-B05D-C9BCF180A151}">
      <dgm:prSet phldrT="[Text]" custT="1"/>
      <dgm:spPr>
        <a:solidFill>
          <a:srgbClr val="C00000"/>
        </a:solidFill>
      </dgm:spPr>
      <dgm:t>
        <a:bodyPr/>
        <a:lstStyle/>
        <a:p>
          <a:r>
            <a:rPr lang="ru-RU" sz="1400" b="1" dirty="0" smtClean="0">
              <a:effectLst/>
              <a:latin typeface="+mj-lt"/>
              <a:cs typeface="Arial" pitchFamily="34" charset="0"/>
            </a:rPr>
            <a:t>Интервью  с сотрудниками кадрового агентства</a:t>
          </a:r>
          <a:endParaRPr lang="ru-RU" sz="1400" b="1" dirty="0">
            <a:effectLst/>
            <a:latin typeface="+mj-lt"/>
            <a:cs typeface="Arial" pitchFamily="34" charset="0"/>
          </a:endParaRPr>
        </a:p>
      </dgm:t>
    </dgm:pt>
    <dgm:pt modelId="{AF98A062-981F-4991-A739-57A26E0722E6}" type="parTrans" cxnId="{E2716779-180E-4630-83EA-30022627B191}">
      <dgm:prSet/>
      <dgm:spPr/>
      <dgm:t>
        <a:bodyPr/>
        <a:lstStyle/>
        <a:p>
          <a:endParaRPr lang="ru-RU" sz="1100" b="0">
            <a:solidFill>
              <a:srgbClr val="000000"/>
            </a:solidFill>
            <a:latin typeface="+mj-lt"/>
            <a:cs typeface="Arial" pitchFamily="34" charset="0"/>
          </a:endParaRPr>
        </a:p>
      </dgm:t>
    </dgm:pt>
    <dgm:pt modelId="{EB934273-9949-48A1-8D72-35436198163C}" type="sibTrans" cxnId="{E2716779-180E-4630-83EA-30022627B191}">
      <dgm:prSet custT="1"/>
      <dgm:spPr/>
      <dgm:t>
        <a:bodyPr/>
        <a:lstStyle/>
        <a:p>
          <a:endParaRPr lang="ru-RU" sz="1100" b="0">
            <a:solidFill>
              <a:srgbClr val="000000"/>
            </a:solidFill>
            <a:latin typeface="+mj-lt"/>
            <a:cs typeface="Arial" pitchFamily="34" charset="0"/>
          </a:endParaRPr>
        </a:p>
      </dgm:t>
    </dgm:pt>
    <dgm:pt modelId="{EF1483C9-B8A3-4087-86F4-532C14894D3B}">
      <dgm:prSet phldrT="[Text]" custT="1"/>
      <dgm:spPr>
        <a:solidFill>
          <a:srgbClr val="C00000"/>
        </a:solidFill>
      </dgm:spPr>
      <dgm:t>
        <a:bodyPr/>
        <a:lstStyle/>
        <a:p>
          <a:r>
            <a:rPr lang="ru-RU" sz="1200" b="1" dirty="0" smtClean="0">
              <a:effectLst/>
              <a:latin typeface="+mj-lt"/>
              <a:cs typeface="Arial" pitchFamily="34" charset="0"/>
            </a:rPr>
            <a:t>Интервью с сотрудниками </a:t>
          </a:r>
          <a:endParaRPr lang="en-US" sz="1200" b="1" dirty="0" smtClean="0">
            <a:effectLst/>
            <a:latin typeface="+mj-lt"/>
            <a:cs typeface="Arial" pitchFamily="34" charset="0"/>
          </a:endParaRPr>
        </a:p>
        <a:p>
          <a:r>
            <a:rPr lang="en-US" sz="1400" b="1" dirty="0" smtClean="0">
              <a:effectLst/>
              <a:latin typeface="+mj-lt"/>
              <a:cs typeface="Arial" pitchFamily="34" charset="0"/>
            </a:rPr>
            <a:t>TOYOTA</a:t>
          </a:r>
          <a:endParaRPr lang="ru-RU" sz="1400" b="1" dirty="0" smtClean="0">
            <a:effectLst/>
            <a:latin typeface="+mj-lt"/>
            <a:cs typeface="Arial" pitchFamily="34" charset="0"/>
          </a:endParaRPr>
        </a:p>
        <a:p>
          <a:r>
            <a:rPr lang="ru-RU" sz="1200" b="1" dirty="0" smtClean="0">
              <a:effectLst/>
              <a:latin typeface="+mj-lt"/>
              <a:cs typeface="Arial" pitchFamily="34" charset="0"/>
            </a:rPr>
            <a:t>И</a:t>
          </a:r>
        </a:p>
        <a:p>
          <a:r>
            <a:rPr lang="ru-RU" sz="1200" b="1" dirty="0" smtClean="0">
              <a:effectLst/>
              <a:latin typeface="+mj-lt"/>
              <a:cs typeface="Arial" pitchFamily="34" charset="0"/>
            </a:rPr>
            <a:t>Тестирование</a:t>
          </a:r>
          <a:endParaRPr lang="ru-RU" sz="1200" b="1" dirty="0">
            <a:effectLst/>
            <a:latin typeface="+mj-lt"/>
            <a:cs typeface="Arial" pitchFamily="34" charset="0"/>
          </a:endParaRPr>
        </a:p>
      </dgm:t>
    </dgm:pt>
    <dgm:pt modelId="{DB2C8C48-5EAC-4805-A43F-E6CCB7F451D1}" type="parTrans" cxnId="{3C76E69B-5551-41D9-997A-A11A5A84E0C5}">
      <dgm:prSet/>
      <dgm:spPr/>
      <dgm:t>
        <a:bodyPr/>
        <a:lstStyle/>
        <a:p>
          <a:endParaRPr lang="ru-RU" sz="1100" b="0">
            <a:solidFill>
              <a:srgbClr val="000000"/>
            </a:solidFill>
            <a:latin typeface="+mj-lt"/>
            <a:cs typeface="Arial" pitchFamily="34" charset="0"/>
          </a:endParaRPr>
        </a:p>
      </dgm:t>
    </dgm:pt>
    <dgm:pt modelId="{C21DF4F4-7E22-4D30-B87D-180E21221F24}" type="sibTrans" cxnId="{3C76E69B-5551-41D9-997A-A11A5A84E0C5}">
      <dgm:prSet custT="1"/>
      <dgm:spPr/>
      <dgm:t>
        <a:bodyPr/>
        <a:lstStyle/>
        <a:p>
          <a:endParaRPr lang="ru-RU" sz="1100" b="0">
            <a:solidFill>
              <a:srgbClr val="000000"/>
            </a:solidFill>
            <a:latin typeface="+mj-lt"/>
            <a:cs typeface="Arial" pitchFamily="34" charset="0"/>
          </a:endParaRPr>
        </a:p>
      </dgm:t>
    </dgm:pt>
    <dgm:pt modelId="{BC734CBD-DFC0-4192-8B32-817109A903DF}">
      <dgm:prSet phldrT="[Text]" custT="1"/>
      <dgm:spPr>
        <a:solidFill>
          <a:srgbClr val="C00000"/>
        </a:solidFill>
      </dgm:spPr>
      <dgm:t>
        <a:bodyPr/>
        <a:lstStyle/>
        <a:p>
          <a:r>
            <a:rPr lang="ru-RU" sz="1400" b="1" dirty="0" smtClean="0">
              <a:effectLst/>
              <a:latin typeface="+mj-lt"/>
              <a:cs typeface="Arial" pitchFamily="34" charset="0"/>
            </a:rPr>
            <a:t>Медицинский</a:t>
          </a:r>
        </a:p>
        <a:p>
          <a:r>
            <a:rPr lang="ru-RU" sz="1400" b="1" dirty="0" smtClean="0">
              <a:effectLst/>
              <a:latin typeface="+mj-lt"/>
              <a:cs typeface="Arial" pitchFamily="34" charset="0"/>
            </a:rPr>
            <a:t>осмотр</a:t>
          </a:r>
          <a:endParaRPr lang="ru-RU" sz="1400" b="1" dirty="0">
            <a:effectLst/>
            <a:latin typeface="+mj-lt"/>
            <a:cs typeface="Arial" pitchFamily="34" charset="0"/>
          </a:endParaRPr>
        </a:p>
      </dgm:t>
    </dgm:pt>
    <dgm:pt modelId="{A7205F7C-3421-4B93-AFA5-21EDE7D81802}" type="parTrans" cxnId="{7243B3DB-A66A-4A58-AA40-2B4D72972797}">
      <dgm:prSet/>
      <dgm:spPr/>
      <dgm:t>
        <a:bodyPr/>
        <a:lstStyle/>
        <a:p>
          <a:endParaRPr lang="ru-RU" sz="1100" b="0">
            <a:solidFill>
              <a:srgbClr val="000000"/>
            </a:solidFill>
            <a:latin typeface="+mj-lt"/>
            <a:cs typeface="Arial" pitchFamily="34" charset="0"/>
          </a:endParaRPr>
        </a:p>
      </dgm:t>
    </dgm:pt>
    <dgm:pt modelId="{6A867937-BE49-4B62-BA4B-313EF0D98AE9}" type="sibTrans" cxnId="{7243B3DB-A66A-4A58-AA40-2B4D72972797}">
      <dgm:prSet custT="1"/>
      <dgm:spPr/>
      <dgm:t>
        <a:bodyPr/>
        <a:lstStyle/>
        <a:p>
          <a:endParaRPr lang="ru-RU" sz="1100" b="0">
            <a:solidFill>
              <a:srgbClr val="000000"/>
            </a:solidFill>
            <a:latin typeface="+mj-lt"/>
            <a:cs typeface="Arial" pitchFamily="34" charset="0"/>
          </a:endParaRPr>
        </a:p>
      </dgm:t>
    </dgm:pt>
    <dgm:pt modelId="{2270DAFC-0A42-4E65-A26F-8084A2ED335D}">
      <dgm:prSet phldrT="[Text]" custT="1"/>
      <dgm:spPr>
        <a:solidFill>
          <a:srgbClr val="C00000"/>
        </a:solidFill>
      </dgm:spPr>
      <dgm:t>
        <a:bodyPr/>
        <a:lstStyle/>
        <a:p>
          <a:r>
            <a:rPr lang="ru-RU" sz="2000" b="1" dirty="0" smtClean="0">
              <a:effectLst/>
              <a:latin typeface="+mj-lt"/>
              <a:cs typeface="Arial" pitchFamily="34" charset="0"/>
            </a:rPr>
            <a:t>Выход на работу</a:t>
          </a:r>
          <a:endParaRPr lang="ru-RU" sz="2000" b="1" dirty="0">
            <a:effectLst/>
            <a:latin typeface="+mj-lt"/>
            <a:cs typeface="Arial" pitchFamily="34" charset="0"/>
          </a:endParaRPr>
        </a:p>
      </dgm:t>
    </dgm:pt>
    <dgm:pt modelId="{3C68EFF4-093D-4AFD-B57D-6AE8C55A19EE}" type="parTrans" cxnId="{E872FE27-B6A5-414A-B010-C59425290EF1}">
      <dgm:prSet/>
      <dgm:spPr/>
      <dgm:t>
        <a:bodyPr/>
        <a:lstStyle/>
        <a:p>
          <a:endParaRPr lang="ru-RU" sz="1100" b="0">
            <a:solidFill>
              <a:srgbClr val="000000"/>
            </a:solidFill>
            <a:latin typeface="+mj-lt"/>
            <a:cs typeface="Arial" pitchFamily="34" charset="0"/>
          </a:endParaRPr>
        </a:p>
      </dgm:t>
    </dgm:pt>
    <dgm:pt modelId="{F916C544-E763-45C4-B316-4FFCA82F2B0C}" type="sibTrans" cxnId="{E872FE27-B6A5-414A-B010-C59425290EF1}">
      <dgm:prSet/>
      <dgm:spPr/>
      <dgm:t>
        <a:bodyPr/>
        <a:lstStyle/>
        <a:p>
          <a:endParaRPr lang="ru-RU" sz="1100" b="0">
            <a:solidFill>
              <a:srgbClr val="000000"/>
            </a:solidFill>
            <a:latin typeface="+mj-lt"/>
            <a:cs typeface="Arial" pitchFamily="34" charset="0"/>
          </a:endParaRPr>
        </a:p>
      </dgm:t>
    </dgm:pt>
    <dgm:pt modelId="{BCAB9B21-F26E-4138-B559-3CA1543A1701}">
      <dgm:prSet phldrT="[Text]" custT="1"/>
      <dgm:spPr>
        <a:solidFill>
          <a:srgbClr val="C00000"/>
        </a:solidFill>
      </dgm:spPr>
      <dgm:t>
        <a:bodyPr/>
        <a:lstStyle/>
        <a:p>
          <a:r>
            <a:rPr lang="ru-RU" sz="1400" b="1" dirty="0" smtClean="0">
              <a:effectLst/>
              <a:latin typeface="+mj-lt"/>
              <a:cs typeface="Arial" pitchFamily="34" charset="0"/>
            </a:rPr>
            <a:t>Интервью  с начальниками отдела на заводе</a:t>
          </a:r>
        </a:p>
      </dgm:t>
    </dgm:pt>
    <dgm:pt modelId="{3877684A-1786-4C22-8F77-3C6A376C50F5}" type="parTrans" cxnId="{03A0B48E-D8BC-4C52-9ADF-D178514F5860}">
      <dgm:prSet/>
      <dgm:spPr/>
      <dgm:t>
        <a:bodyPr/>
        <a:lstStyle/>
        <a:p>
          <a:endParaRPr lang="ru-RU" sz="1100"/>
        </a:p>
      </dgm:t>
    </dgm:pt>
    <dgm:pt modelId="{E99486C1-8DC5-47F9-AF5F-4D7D4BCE75E9}" type="sibTrans" cxnId="{03A0B48E-D8BC-4C52-9ADF-D178514F5860}">
      <dgm:prSet/>
      <dgm:spPr/>
      <dgm:t>
        <a:bodyPr/>
        <a:lstStyle/>
        <a:p>
          <a:endParaRPr lang="ru-RU" sz="1100"/>
        </a:p>
      </dgm:t>
    </dgm:pt>
    <dgm:pt modelId="{E408A7A9-EBC8-497D-A702-1B56AF8555B6}" type="pres">
      <dgm:prSet presAssocID="{45F26BD4-96A2-4070-9C93-B1ACB211136A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E9D051-7638-49F3-A75F-F3848F038084}" type="pres">
      <dgm:prSet presAssocID="{45F26BD4-96A2-4070-9C93-B1ACB211136A}" presName="arrow" presStyleLbl="bgShp" presStyleIdx="0" presStyleCnt="1" custScaleX="106029" custLinFactNeighborY="1429"/>
      <dgm:spPr/>
    </dgm:pt>
    <dgm:pt modelId="{C1887803-4F07-4063-99F2-1003A125C00E}" type="pres">
      <dgm:prSet presAssocID="{45F26BD4-96A2-4070-9C93-B1ACB211136A}" presName="linearProcess" presStyleCnt="0"/>
      <dgm:spPr/>
    </dgm:pt>
    <dgm:pt modelId="{58F96B15-2B20-4BA3-A131-26B969D81004}" type="pres">
      <dgm:prSet presAssocID="{E1CCB57B-985B-4F34-B05D-C9BCF180A151}" presName="textNode" presStyleLbl="node1" presStyleIdx="0" presStyleCnt="5" custScaleX="2134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16708A-BC3D-45C4-9F5C-0868B7C40BEF}" type="pres">
      <dgm:prSet presAssocID="{EB934273-9949-48A1-8D72-35436198163C}" presName="sibTrans" presStyleCnt="0"/>
      <dgm:spPr/>
    </dgm:pt>
    <dgm:pt modelId="{0AA7655F-2FC5-4ED2-BAB6-8D0F1A6C71E5}" type="pres">
      <dgm:prSet presAssocID="{EF1483C9-B8A3-4087-86F4-532C14894D3B}" presName="textNode" presStyleLbl="node1" presStyleIdx="1" presStyleCnt="5" custScaleX="1907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8370B9-4562-49D4-A43C-FB21DBDA2412}" type="pres">
      <dgm:prSet presAssocID="{C21DF4F4-7E22-4D30-B87D-180E21221F24}" presName="sibTrans" presStyleCnt="0"/>
      <dgm:spPr/>
    </dgm:pt>
    <dgm:pt modelId="{AFF57A83-27AA-4D23-916D-6AF92AFEFFB0}" type="pres">
      <dgm:prSet presAssocID="{BCAB9B21-F26E-4138-B559-3CA1543A1701}" presName="textNode" presStyleLbl="node1" presStyleIdx="2" presStyleCnt="5" custScaleX="226565" custLinFactNeighborX="-36976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8E69A0-915E-41FB-8156-90B764A7D433}" type="pres">
      <dgm:prSet presAssocID="{E99486C1-8DC5-47F9-AF5F-4D7D4BCE75E9}" presName="sibTrans" presStyleCnt="0"/>
      <dgm:spPr/>
    </dgm:pt>
    <dgm:pt modelId="{119452B3-0766-4434-9254-DA956A9845DB}" type="pres">
      <dgm:prSet presAssocID="{BC734CBD-DFC0-4192-8B32-817109A903DF}" presName="textNode" presStyleLbl="node1" presStyleIdx="3" presStyleCnt="5" custScaleX="2137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237D2-359B-44F7-B5CE-BFF81C4F501A}" type="pres">
      <dgm:prSet presAssocID="{6A867937-BE49-4B62-BA4B-313EF0D98AE9}" presName="sibTrans" presStyleCnt="0"/>
      <dgm:spPr/>
    </dgm:pt>
    <dgm:pt modelId="{50E8DB5B-4CE4-4E8E-8AED-C0A5C1393622}" type="pres">
      <dgm:prSet presAssocID="{2270DAFC-0A42-4E65-A26F-8084A2ED335D}" presName="textNode" presStyleLbl="node1" presStyleIdx="4" presStyleCnt="5" custScaleX="172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141046-4A7E-4F3B-9E37-AB862B6B5E03}" type="presOf" srcId="{45F26BD4-96A2-4070-9C93-B1ACB211136A}" destId="{E408A7A9-EBC8-497D-A702-1B56AF8555B6}" srcOrd="0" destOrd="0" presId="urn:microsoft.com/office/officeart/2005/8/layout/hProcess9"/>
    <dgm:cxn modelId="{4482910D-530D-4652-97F4-A2C546F7EF47}" type="presOf" srcId="{E1CCB57B-985B-4F34-B05D-C9BCF180A151}" destId="{58F96B15-2B20-4BA3-A131-26B969D81004}" srcOrd="0" destOrd="0" presId="urn:microsoft.com/office/officeart/2005/8/layout/hProcess9"/>
    <dgm:cxn modelId="{E2716779-180E-4630-83EA-30022627B191}" srcId="{45F26BD4-96A2-4070-9C93-B1ACB211136A}" destId="{E1CCB57B-985B-4F34-B05D-C9BCF180A151}" srcOrd="0" destOrd="0" parTransId="{AF98A062-981F-4991-A739-57A26E0722E6}" sibTransId="{EB934273-9949-48A1-8D72-35436198163C}"/>
    <dgm:cxn modelId="{3C76E69B-5551-41D9-997A-A11A5A84E0C5}" srcId="{45F26BD4-96A2-4070-9C93-B1ACB211136A}" destId="{EF1483C9-B8A3-4087-86F4-532C14894D3B}" srcOrd="1" destOrd="0" parTransId="{DB2C8C48-5EAC-4805-A43F-E6CCB7F451D1}" sibTransId="{C21DF4F4-7E22-4D30-B87D-180E21221F24}"/>
    <dgm:cxn modelId="{D1008807-656F-4100-AAA1-DE02AEC949A9}" type="presOf" srcId="{BC734CBD-DFC0-4192-8B32-817109A903DF}" destId="{119452B3-0766-4434-9254-DA956A9845DB}" srcOrd="0" destOrd="0" presId="urn:microsoft.com/office/officeart/2005/8/layout/hProcess9"/>
    <dgm:cxn modelId="{3A9B926B-495E-4B83-9232-06660BDCCB26}" type="presOf" srcId="{EF1483C9-B8A3-4087-86F4-532C14894D3B}" destId="{0AA7655F-2FC5-4ED2-BAB6-8D0F1A6C71E5}" srcOrd="0" destOrd="0" presId="urn:microsoft.com/office/officeart/2005/8/layout/hProcess9"/>
    <dgm:cxn modelId="{81C8E2AA-A91D-433A-831C-AC3AFA858459}" type="presOf" srcId="{2270DAFC-0A42-4E65-A26F-8084A2ED335D}" destId="{50E8DB5B-4CE4-4E8E-8AED-C0A5C1393622}" srcOrd="0" destOrd="0" presId="urn:microsoft.com/office/officeart/2005/8/layout/hProcess9"/>
    <dgm:cxn modelId="{7224FABB-5191-44C9-BB7E-4446929E3B65}" type="presOf" srcId="{BCAB9B21-F26E-4138-B559-3CA1543A1701}" destId="{AFF57A83-27AA-4D23-916D-6AF92AFEFFB0}" srcOrd="0" destOrd="0" presId="urn:microsoft.com/office/officeart/2005/8/layout/hProcess9"/>
    <dgm:cxn modelId="{03A0B48E-D8BC-4C52-9ADF-D178514F5860}" srcId="{45F26BD4-96A2-4070-9C93-B1ACB211136A}" destId="{BCAB9B21-F26E-4138-B559-3CA1543A1701}" srcOrd="2" destOrd="0" parTransId="{3877684A-1786-4C22-8F77-3C6A376C50F5}" sibTransId="{E99486C1-8DC5-47F9-AF5F-4D7D4BCE75E9}"/>
    <dgm:cxn modelId="{E872FE27-B6A5-414A-B010-C59425290EF1}" srcId="{45F26BD4-96A2-4070-9C93-B1ACB211136A}" destId="{2270DAFC-0A42-4E65-A26F-8084A2ED335D}" srcOrd="4" destOrd="0" parTransId="{3C68EFF4-093D-4AFD-B57D-6AE8C55A19EE}" sibTransId="{F916C544-E763-45C4-B316-4FFCA82F2B0C}"/>
    <dgm:cxn modelId="{7243B3DB-A66A-4A58-AA40-2B4D72972797}" srcId="{45F26BD4-96A2-4070-9C93-B1ACB211136A}" destId="{BC734CBD-DFC0-4192-8B32-817109A903DF}" srcOrd="3" destOrd="0" parTransId="{A7205F7C-3421-4B93-AFA5-21EDE7D81802}" sibTransId="{6A867937-BE49-4B62-BA4B-313EF0D98AE9}"/>
    <dgm:cxn modelId="{B00725E8-F335-47C7-BD31-5B1D6ED68B23}" type="presParOf" srcId="{E408A7A9-EBC8-497D-A702-1B56AF8555B6}" destId="{0CE9D051-7638-49F3-A75F-F3848F038084}" srcOrd="0" destOrd="0" presId="urn:microsoft.com/office/officeart/2005/8/layout/hProcess9"/>
    <dgm:cxn modelId="{0D0A1B8F-DAFA-40A2-B0C0-21ABED8A04DA}" type="presParOf" srcId="{E408A7A9-EBC8-497D-A702-1B56AF8555B6}" destId="{C1887803-4F07-4063-99F2-1003A125C00E}" srcOrd="1" destOrd="0" presId="urn:microsoft.com/office/officeart/2005/8/layout/hProcess9"/>
    <dgm:cxn modelId="{B3A9F6D9-3A8B-4C89-9263-17754EDFB354}" type="presParOf" srcId="{C1887803-4F07-4063-99F2-1003A125C00E}" destId="{58F96B15-2B20-4BA3-A131-26B969D81004}" srcOrd="0" destOrd="0" presId="urn:microsoft.com/office/officeart/2005/8/layout/hProcess9"/>
    <dgm:cxn modelId="{C04C2DF9-268E-4F09-8A34-14F64442257B}" type="presParOf" srcId="{C1887803-4F07-4063-99F2-1003A125C00E}" destId="{0216708A-BC3D-45C4-9F5C-0868B7C40BEF}" srcOrd="1" destOrd="0" presId="urn:microsoft.com/office/officeart/2005/8/layout/hProcess9"/>
    <dgm:cxn modelId="{DA9F3C68-4F0F-4F61-BE43-8CCC77047037}" type="presParOf" srcId="{C1887803-4F07-4063-99F2-1003A125C00E}" destId="{0AA7655F-2FC5-4ED2-BAB6-8D0F1A6C71E5}" srcOrd="2" destOrd="0" presId="urn:microsoft.com/office/officeart/2005/8/layout/hProcess9"/>
    <dgm:cxn modelId="{F70876BD-1D80-4E1D-92A3-00EB92D3C781}" type="presParOf" srcId="{C1887803-4F07-4063-99F2-1003A125C00E}" destId="{BD8370B9-4562-49D4-A43C-FB21DBDA2412}" srcOrd="3" destOrd="0" presId="urn:microsoft.com/office/officeart/2005/8/layout/hProcess9"/>
    <dgm:cxn modelId="{BC4DD36C-7C0C-4D09-9204-1776375F8325}" type="presParOf" srcId="{C1887803-4F07-4063-99F2-1003A125C00E}" destId="{AFF57A83-27AA-4D23-916D-6AF92AFEFFB0}" srcOrd="4" destOrd="0" presId="urn:microsoft.com/office/officeart/2005/8/layout/hProcess9"/>
    <dgm:cxn modelId="{3A07ABC8-017E-4FFC-A2ED-F66200B5D900}" type="presParOf" srcId="{C1887803-4F07-4063-99F2-1003A125C00E}" destId="{418E69A0-915E-41FB-8156-90B764A7D433}" srcOrd="5" destOrd="0" presId="urn:microsoft.com/office/officeart/2005/8/layout/hProcess9"/>
    <dgm:cxn modelId="{ACAD591D-0A75-47E8-B0DB-B4B64112C02D}" type="presParOf" srcId="{C1887803-4F07-4063-99F2-1003A125C00E}" destId="{119452B3-0766-4434-9254-DA956A9845DB}" srcOrd="6" destOrd="0" presId="urn:microsoft.com/office/officeart/2005/8/layout/hProcess9"/>
    <dgm:cxn modelId="{269C194F-61CC-4322-8901-6631F850B429}" type="presParOf" srcId="{C1887803-4F07-4063-99F2-1003A125C00E}" destId="{B91237D2-359B-44F7-B5CE-BFF81C4F501A}" srcOrd="7" destOrd="0" presId="urn:microsoft.com/office/officeart/2005/8/layout/hProcess9"/>
    <dgm:cxn modelId="{B183B049-6355-482F-9C97-06D3903F17E1}" type="presParOf" srcId="{C1887803-4F07-4063-99F2-1003A125C00E}" destId="{50E8DB5B-4CE4-4E8E-8AED-C0A5C1393622}" srcOrd="8" destOrd="0" presId="urn:microsoft.com/office/officeart/2005/8/layout/hProcess9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CE9D051-7638-49F3-A75F-F3848F038084}">
      <dsp:nvSpPr>
        <dsp:cNvPr id="0" name=""/>
        <dsp:cNvSpPr/>
      </dsp:nvSpPr>
      <dsp:spPr>
        <a:xfrm>
          <a:off x="442637" y="0"/>
          <a:ext cx="8079213" cy="5040560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8F96B15-2B20-4BA3-A131-26B969D81004}">
      <dsp:nvSpPr>
        <dsp:cNvPr id="0" name=""/>
        <dsp:cNvSpPr/>
      </dsp:nvSpPr>
      <dsp:spPr>
        <a:xfrm>
          <a:off x="5405" y="1512168"/>
          <a:ext cx="1763169" cy="2016224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/>
              <a:latin typeface="+mj-lt"/>
              <a:cs typeface="Arial" pitchFamily="34" charset="0"/>
            </a:rPr>
            <a:t>Интервью  с сотрудниками кадрового агентства</a:t>
          </a:r>
          <a:endParaRPr lang="ru-RU" sz="1400" b="1" kern="1200" dirty="0">
            <a:effectLst/>
            <a:latin typeface="+mj-lt"/>
            <a:cs typeface="Arial" pitchFamily="34" charset="0"/>
          </a:endParaRPr>
        </a:p>
      </dsp:txBody>
      <dsp:txXfrm>
        <a:off x="5405" y="1512168"/>
        <a:ext cx="1763169" cy="2016224"/>
      </dsp:txXfrm>
    </dsp:sp>
    <dsp:sp modelId="{0AA7655F-2FC5-4ED2-BAB6-8D0F1A6C71E5}">
      <dsp:nvSpPr>
        <dsp:cNvPr id="0" name=""/>
        <dsp:cNvSpPr/>
      </dsp:nvSpPr>
      <dsp:spPr>
        <a:xfrm>
          <a:off x="1906238" y="1512168"/>
          <a:ext cx="1575945" cy="2016224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  <a:latin typeface="+mj-lt"/>
              <a:cs typeface="Arial" pitchFamily="34" charset="0"/>
            </a:rPr>
            <a:t>Интервью с сотрудниками </a:t>
          </a:r>
          <a:endParaRPr lang="en-US" sz="1200" b="1" kern="1200" dirty="0" smtClean="0">
            <a:effectLst/>
            <a:latin typeface="+mj-lt"/>
            <a:cs typeface="Arial" pitchFamily="34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effectLst/>
              <a:latin typeface="+mj-lt"/>
              <a:cs typeface="Arial" pitchFamily="34" charset="0"/>
            </a:rPr>
            <a:t>TOYOTA</a:t>
          </a:r>
          <a:endParaRPr lang="ru-RU" sz="1400" b="1" kern="1200" dirty="0" smtClean="0">
            <a:effectLst/>
            <a:latin typeface="+mj-lt"/>
            <a:cs typeface="Arial" pitchFamily="34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  <a:latin typeface="+mj-lt"/>
              <a:cs typeface="Arial" pitchFamily="34" charset="0"/>
            </a:rPr>
            <a:t>И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effectLst/>
              <a:latin typeface="+mj-lt"/>
              <a:cs typeface="Arial" pitchFamily="34" charset="0"/>
            </a:rPr>
            <a:t>Тестирование</a:t>
          </a:r>
          <a:endParaRPr lang="ru-RU" sz="1200" b="1" kern="1200" dirty="0">
            <a:effectLst/>
            <a:latin typeface="+mj-lt"/>
            <a:cs typeface="Arial" pitchFamily="34" charset="0"/>
          </a:endParaRPr>
        </a:p>
      </dsp:txBody>
      <dsp:txXfrm>
        <a:off x="1906238" y="1512168"/>
        <a:ext cx="1575945" cy="2016224"/>
      </dsp:txXfrm>
    </dsp:sp>
    <dsp:sp modelId="{AFF57A83-27AA-4D23-916D-6AF92AFEFFB0}">
      <dsp:nvSpPr>
        <dsp:cNvPr id="0" name=""/>
        <dsp:cNvSpPr/>
      </dsp:nvSpPr>
      <dsp:spPr>
        <a:xfrm>
          <a:off x="3568944" y="1512168"/>
          <a:ext cx="1871372" cy="2016224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/>
              <a:latin typeface="+mj-lt"/>
              <a:cs typeface="Arial" pitchFamily="34" charset="0"/>
            </a:rPr>
            <a:t>Интервью  с начальниками отдела на заводе</a:t>
          </a:r>
        </a:p>
      </dsp:txBody>
      <dsp:txXfrm>
        <a:off x="3568944" y="1512168"/>
        <a:ext cx="1871372" cy="2016224"/>
      </dsp:txXfrm>
    </dsp:sp>
    <dsp:sp modelId="{119452B3-0766-4434-9254-DA956A9845DB}">
      <dsp:nvSpPr>
        <dsp:cNvPr id="0" name=""/>
        <dsp:cNvSpPr/>
      </dsp:nvSpPr>
      <dsp:spPr>
        <a:xfrm>
          <a:off x="5628881" y="1512168"/>
          <a:ext cx="1765482" cy="2016224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/>
              <a:latin typeface="+mj-lt"/>
              <a:cs typeface="Arial" pitchFamily="34" charset="0"/>
            </a:rPr>
            <a:t>Медицинский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effectLst/>
              <a:latin typeface="+mj-lt"/>
              <a:cs typeface="Arial" pitchFamily="34" charset="0"/>
            </a:rPr>
            <a:t>осмотр</a:t>
          </a:r>
          <a:endParaRPr lang="ru-RU" sz="1400" b="1" kern="1200" dirty="0">
            <a:effectLst/>
            <a:latin typeface="+mj-lt"/>
            <a:cs typeface="Arial" pitchFamily="34" charset="0"/>
          </a:endParaRPr>
        </a:p>
      </dsp:txBody>
      <dsp:txXfrm>
        <a:off x="5628881" y="1512168"/>
        <a:ext cx="1765482" cy="2016224"/>
      </dsp:txXfrm>
    </dsp:sp>
    <dsp:sp modelId="{50E8DB5B-4CE4-4E8E-8AED-C0A5C1393622}">
      <dsp:nvSpPr>
        <dsp:cNvPr id="0" name=""/>
        <dsp:cNvSpPr/>
      </dsp:nvSpPr>
      <dsp:spPr>
        <a:xfrm>
          <a:off x="7532026" y="1512168"/>
          <a:ext cx="1427055" cy="2016224"/>
        </a:xfrm>
        <a:prstGeom prst="roundRect">
          <a:avLst/>
        </a:prstGeom>
        <a:solidFill>
          <a:srgbClr val="C0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effectLst/>
              <a:latin typeface="+mj-lt"/>
              <a:cs typeface="Arial" pitchFamily="34" charset="0"/>
            </a:rPr>
            <a:t>Выход на работу</a:t>
          </a:r>
          <a:endParaRPr lang="ru-RU" sz="2000" b="1" kern="1200" dirty="0">
            <a:effectLst/>
            <a:latin typeface="+mj-lt"/>
            <a:cs typeface="Arial" pitchFamily="34" charset="0"/>
          </a:endParaRPr>
        </a:p>
      </dsp:txBody>
      <dsp:txXfrm>
        <a:off x="7532026" y="1512168"/>
        <a:ext cx="1427055" cy="20162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05.05.2014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7F6341-25D2-4356-86BD-FD7BE939331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ru-RU" smtClean="0"/>
              <a:t>05.05.2014</a:t>
            </a:r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3187AC-1C90-40B9-8576-A2819F44E9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To create a Quote Slide…</a:t>
            </a:r>
          </a:p>
          <a:p>
            <a:r>
              <a:rPr lang="en-US" dirty="0"/>
              <a:t>Copy and paste this slide into the right place in your presentation.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331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58775" y="701675"/>
            <a:ext cx="7943850" cy="822325"/>
          </a:xfrm>
        </p:spPr>
        <p:txBody>
          <a:bodyPr/>
          <a:lstStyle>
            <a:lvl1pPr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8775" y="1574800"/>
            <a:ext cx="7943850" cy="10160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pic>
        <p:nvPicPr>
          <p:cNvPr id="18436" name="Picture 4" descr="&#10;CSRedWord.jpg                                                  000067B7Nane                           BCBD9B18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9213" y="6302375"/>
            <a:ext cx="1150937" cy="215900"/>
          </a:xfrm>
          <a:prstGeom prst="rect">
            <a:avLst/>
          </a:prstGeom>
          <a:noFill/>
        </p:spPr>
      </p:pic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349250" y="6126163"/>
            <a:ext cx="8435975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8438" name="Picture 6" descr="&#10;CSRedWord.jpg                                                  000067B7Nane                           BCBD9B18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9213" y="6302375"/>
            <a:ext cx="1150937" cy="215900"/>
          </a:xfrm>
          <a:prstGeom prst="rect">
            <a:avLst/>
          </a:prstGeom>
          <a:noFill/>
        </p:spPr>
      </p:pic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349250" y="6126163"/>
            <a:ext cx="8435975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86538" y="495300"/>
            <a:ext cx="2024062" cy="52212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4350" y="495300"/>
            <a:ext cx="5919788" cy="52212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334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701833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928B457-B3CE-4B3E-852D-320DCF02506A}" type="datetime1">
              <a:rPr lang="ru-RU" smtClean="0"/>
              <a:pPr/>
              <a:t>01.07.2015</a:t>
            </a:fld>
            <a:endParaRPr lang="en-US" dirty="0"/>
          </a:p>
        </p:txBody>
      </p:sp>
      <p:sp>
        <p:nvSpPr>
          <p:cNvPr id="31334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701833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1335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701833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5622E0-5FEF-8146-B9EF-00B86C30386F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6219" y="359622"/>
            <a:ext cx="7435850" cy="137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218" y="2406386"/>
            <a:ext cx="7532688" cy="2142067"/>
          </a:xfrm>
        </p:spPr>
        <p:txBody>
          <a:bodyPr/>
          <a:lstStyle>
            <a:lvl1pPr marL="0" indent="0">
              <a:buFont typeface="Toyota Display" charset="0"/>
              <a:buNone/>
              <a:defRPr b="0" i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7231317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334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701833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F813B03-67F2-493C-90BE-D81BF78CAA9F}" type="datetime1">
              <a:rPr lang="ru-RU" smtClean="0"/>
              <a:pPr/>
              <a:t>01.07.2015</a:t>
            </a:fld>
            <a:endParaRPr lang="en-US" dirty="0"/>
          </a:p>
        </p:txBody>
      </p:sp>
      <p:sp>
        <p:nvSpPr>
          <p:cNvPr id="31334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701833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1335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701833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5622E0-5FEF-8146-B9EF-00B86C30386F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218" y="2406386"/>
            <a:ext cx="7532688" cy="2142067"/>
          </a:xfrm>
        </p:spPr>
        <p:txBody>
          <a:bodyPr/>
          <a:lstStyle>
            <a:lvl1pPr marL="0" indent="0">
              <a:buFont typeface="Toyota Display" charset="0"/>
              <a:buNone/>
              <a:defRPr b="0" i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6218" y="359834"/>
            <a:ext cx="7532688" cy="137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297270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334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701833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8589D93-D4E5-4E83-B474-68CEDEA399C3}" type="datetime1">
              <a:rPr lang="ru-RU" smtClean="0"/>
              <a:pPr/>
              <a:t>01.07.2015</a:t>
            </a:fld>
            <a:endParaRPr lang="en-US" dirty="0"/>
          </a:p>
        </p:txBody>
      </p:sp>
      <p:sp>
        <p:nvSpPr>
          <p:cNvPr id="31334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701833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1335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701833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5622E0-5FEF-8146-B9EF-00B86C30386F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218" y="2406386"/>
            <a:ext cx="7532688" cy="2142067"/>
          </a:xfrm>
        </p:spPr>
        <p:txBody>
          <a:bodyPr/>
          <a:lstStyle>
            <a:lvl1pPr marL="0" indent="0">
              <a:buFont typeface="Toyota Display" charset="0"/>
              <a:buNone/>
              <a:defRPr b="0" i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6218" y="359834"/>
            <a:ext cx="7532688" cy="137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031750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Slid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1334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701833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E943501-BB15-453A-8B31-50B289BE13E8}" type="datetime1">
              <a:rPr lang="ru-RU" smtClean="0"/>
              <a:pPr/>
              <a:t>01.07.2015</a:t>
            </a:fld>
            <a:endParaRPr lang="en-US" dirty="0"/>
          </a:p>
        </p:txBody>
      </p:sp>
      <p:sp>
        <p:nvSpPr>
          <p:cNvPr id="31334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7018338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1335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7018338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65622E0-5FEF-8146-B9EF-00B86C30386F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6219" y="359622"/>
            <a:ext cx="7435850" cy="1374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/>
              <a:t>Click to edit Master </a:t>
            </a:r>
            <a:r>
              <a:rPr lang="en-US" dirty="0" smtClean="0"/>
              <a:t>title</a:t>
            </a:r>
            <a:endParaRPr lang="en-US" dirty="0"/>
          </a:p>
        </p:txBody>
      </p:sp>
      <p:sp>
        <p:nvSpPr>
          <p:cNvPr id="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6218" y="2406386"/>
            <a:ext cx="7532688" cy="2142067"/>
          </a:xfrm>
        </p:spPr>
        <p:txBody>
          <a:bodyPr/>
          <a:lstStyle>
            <a:lvl1pPr marL="0" indent="0">
              <a:buFont typeface="Toyota Display" charset="0"/>
              <a:buNone/>
              <a:defRPr b="0" i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 noProof="0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037642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0700" y="1479550"/>
            <a:ext cx="3968750" cy="423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1479550"/>
            <a:ext cx="3968750" cy="42370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52425" y="365125"/>
            <a:ext cx="8432800" cy="5761038"/>
          </a:xfrm>
          <a:prstGeom prst="rect">
            <a:avLst/>
          </a:prstGeom>
          <a:solidFill>
            <a:srgbClr val="E6E6E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14350" y="495300"/>
            <a:ext cx="7793038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et modifiez le titre</a:t>
            </a:r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349250" y="6126163"/>
            <a:ext cx="8435975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7413" name="Picture 5" descr="&#10;CSRedWord.jpg                                                  000067B7Nane                           BCBD9B18: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69213" y="6302375"/>
            <a:ext cx="1150937" cy="215900"/>
          </a:xfrm>
          <a:prstGeom prst="rect">
            <a:avLst/>
          </a:prstGeom>
          <a:noFill/>
        </p:spPr>
      </p:pic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0700" y="1479550"/>
            <a:ext cx="8089900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Cliquez pour modifier les styles du texte du masque</a:t>
            </a:r>
          </a:p>
          <a:p>
            <a:pPr lvl="1"/>
            <a:r>
              <a:rPr lang="en-GB" smtClean="0"/>
              <a:t>Deuxième niveau</a:t>
            </a:r>
          </a:p>
          <a:p>
            <a:pPr lvl="2"/>
            <a:r>
              <a:rPr lang="en-GB" smtClean="0"/>
              <a:t>Troisième niveau</a:t>
            </a:r>
          </a:p>
          <a:p>
            <a:pPr lvl="3"/>
            <a:r>
              <a:rPr lang="en-GB" smtClean="0"/>
              <a:t>Quatrième niveau</a:t>
            </a:r>
          </a:p>
          <a:p>
            <a:pPr lvl="4"/>
            <a:r>
              <a:rPr lang="en-GB" smtClean="0"/>
              <a:t>Cinquième niveau</a:t>
            </a:r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52425" y="365125"/>
            <a:ext cx="8432800" cy="5761038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>
            <a:off x="349250" y="6126163"/>
            <a:ext cx="8435975" cy="0"/>
          </a:xfrm>
          <a:prstGeom prst="line">
            <a:avLst/>
          </a:prstGeom>
          <a:noFill/>
          <a:ln w="38100">
            <a:solidFill>
              <a:srgbClr val="B3B3B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pic>
        <p:nvPicPr>
          <p:cNvPr id="17418" name="Picture 10" descr="&#10;CSRedWord.jpg                                                  000067B7Nane                           BCBD9B18: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7669213" y="6302375"/>
            <a:ext cx="1150937" cy="215900"/>
          </a:xfrm>
          <a:prstGeom prst="rect">
            <a:avLst/>
          </a:prstGeom>
          <a:noFill/>
        </p:spPr>
      </p:pic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349250" y="6356350"/>
            <a:ext cx="5718175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fontAlgn="base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</a:pPr>
            <a:endParaRPr lang="en-GB" sz="800" baseline="-25000">
              <a:solidFill>
                <a:srgbClr val="B3B3B3"/>
              </a:solidFill>
            </a:endParaRPr>
          </a:p>
          <a:p>
            <a:pPr fontAlgn="base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</a:pPr>
            <a:r>
              <a:rPr lang="en-GB" sz="800">
                <a:solidFill>
                  <a:srgbClr val="B3B3B3"/>
                </a:solidFill>
              </a:rPr>
              <a:t>date </a:t>
            </a:r>
            <a:fld id="{26ABEBC3-7715-40AD-B2B5-E99BC22C8483}" type="datetime1">
              <a:rPr lang="en-GB" sz="800">
                <a:solidFill>
                  <a:srgbClr val="B3B3B3"/>
                </a:solidFill>
              </a:rPr>
              <a:pPr fontAlgn="base">
                <a:lnSpc>
                  <a:spcPct val="50000"/>
                </a:lnSpc>
                <a:spcBef>
                  <a:spcPct val="50000"/>
                </a:spcBef>
                <a:spcAft>
                  <a:spcPct val="0"/>
                </a:spcAft>
              </a:pPr>
              <a:t>01/07/2015</a:t>
            </a:fld>
            <a:r>
              <a:rPr lang="en-GB" sz="800">
                <a:solidFill>
                  <a:srgbClr val="B3B3B3"/>
                </a:solidFill>
              </a:rPr>
              <a:t> - page </a:t>
            </a:r>
            <a:fld id="{5A01358A-AFF8-4457-8A6D-04051668FB96}" type="slidenum">
              <a:rPr lang="en-GB" sz="800">
                <a:solidFill>
                  <a:srgbClr val="B3B3B3"/>
                </a:solidFill>
              </a:rPr>
              <a:pPr fontAlgn="base">
                <a:lnSpc>
                  <a:spcPct val="50000"/>
                </a:lnSpc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lang="en-GB" sz="800">
              <a:solidFill>
                <a:srgbClr val="B3B3B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transition spd="med">
    <p:wipe dir="r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</a:defRPr>
      </a:lvl9pPr>
    </p:titleStyle>
    <p:bodyStyle>
      <a:lvl1pPr marL="190500" indent="-190500" algn="l" rtl="0" eaLnBrk="1" fontAlgn="base" hangingPunct="1">
        <a:lnSpc>
          <a:spcPct val="125000"/>
        </a:lnSpc>
        <a:spcBef>
          <a:spcPct val="0"/>
        </a:spcBef>
        <a:spcAft>
          <a:spcPct val="50000"/>
        </a:spcAft>
        <a:buSzPct val="100000"/>
        <a:buChar char="•"/>
        <a:defRPr sz="19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190500" algn="l" rtl="0" eaLnBrk="1" fontAlgn="base" hangingPunct="1">
        <a:lnSpc>
          <a:spcPct val="125000"/>
        </a:lnSpc>
        <a:spcBef>
          <a:spcPct val="0"/>
        </a:spcBef>
        <a:spcAft>
          <a:spcPct val="50000"/>
        </a:spcAft>
        <a:buSzPct val="100000"/>
        <a:buChar char="-"/>
        <a:defRPr>
          <a:solidFill>
            <a:schemeClr val="tx1"/>
          </a:solidFill>
          <a:latin typeface="+mn-lt"/>
        </a:defRPr>
      </a:lvl2pPr>
      <a:lvl3pPr marL="952500" indent="-190500" algn="l" rtl="0" eaLnBrk="1" fontAlgn="base" hangingPunct="1">
        <a:lnSpc>
          <a:spcPct val="125000"/>
        </a:lnSpc>
        <a:spcBef>
          <a:spcPct val="0"/>
        </a:spcBef>
        <a:spcAft>
          <a:spcPct val="50000"/>
        </a:spcAft>
        <a:buSzPct val="100000"/>
        <a:buChar char="›"/>
        <a:defRPr sz="1700">
          <a:solidFill>
            <a:schemeClr val="tx1"/>
          </a:solidFill>
          <a:latin typeface="+mn-lt"/>
        </a:defRPr>
      </a:lvl3pPr>
      <a:lvl4pPr marL="1333500" indent="-190500" algn="l" rtl="0" eaLnBrk="1" fontAlgn="base" hangingPunct="1">
        <a:lnSpc>
          <a:spcPct val="125000"/>
        </a:lnSpc>
        <a:spcBef>
          <a:spcPct val="0"/>
        </a:spcBef>
        <a:spcAft>
          <a:spcPct val="50000"/>
        </a:spcAft>
        <a:buSzPct val="100000"/>
        <a:buFont typeface="Times"/>
        <a:buChar char="•"/>
        <a:defRPr sz="1600">
          <a:solidFill>
            <a:schemeClr val="tx1"/>
          </a:solidFill>
          <a:latin typeface="+mn-lt"/>
        </a:defRPr>
      </a:lvl4pPr>
      <a:lvl5pPr marL="1714500" indent="-190500" algn="l" rtl="0" eaLnBrk="1" fontAlgn="base" hangingPunct="1">
        <a:lnSpc>
          <a:spcPct val="125000"/>
        </a:lnSpc>
        <a:spcBef>
          <a:spcPct val="0"/>
        </a:spcBef>
        <a:spcAft>
          <a:spcPct val="50000"/>
        </a:spcAft>
        <a:buSzPct val="100000"/>
        <a:buChar char="-"/>
        <a:defRPr sz="1500">
          <a:solidFill>
            <a:schemeClr val="tx1"/>
          </a:solidFill>
          <a:latin typeface="+mn-lt"/>
        </a:defRPr>
      </a:lvl5pPr>
      <a:lvl6pPr marL="2171700" indent="-190500" algn="l" rtl="0" eaLnBrk="1" fontAlgn="base" hangingPunct="1">
        <a:lnSpc>
          <a:spcPct val="125000"/>
        </a:lnSpc>
        <a:spcBef>
          <a:spcPct val="0"/>
        </a:spcBef>
        <a:spcAft>
          <a:spcPct val="50000"/>
        </a:spcAft>
        <a:buSzPct val="100000"/>
        <a:buChar char="-"/>
        <a:defRPr sz="15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lnSpc>
          <a:spcPct val="125000"/>
        </a:lnSpc>
        <a:spcBef>
          <a:spcPct val="0"/>
        </a:spcBef>
        <a:spcAft>
          <a:spcPct val="50000"/>
        </a:spcAft>
        <a:buSzPct val="100000"/>
        <a:buChar char="-"/>
        <a:defRPr sz="15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lnSpc>
          <a:spcPct val="125000"/>
        </a:lnSpc>
        <a:spcBef>
          <a:spcPct val="0"/>
        </a:spcBef>
        <a:spcAft>
          <a:spcPct val="50000"/>
        </a:spcAft>
        <a:buSzPct val="100000"/>
        <a:buChar char="-"/>
        <a:defRPr sz="15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lnSpc>
          <a:spcPct val="125000"/>
        </a:lnSpc>
        <a:spcBef>
          <a:spcPct val="0"/>
        </a:spcBef>
        <a:spcAft>
          <a:spcPct val="50000"/>
        </a:spcAft>
        <a:buSzPct val="100000"/>
        <a:buChar char="-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/>
          <p:cNvSpPr txBox="1">
            <a:spLocks/>
          </p:cNvSpPr>
          <p:nvPr/>
        </p:nvSpPr>
        <p:spPr bwMode="auto">
          <a:xfrm>
            <a:off x="358775" y="260648"/>
            <a:ext cx="8317681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numCol="1"/>
          <a:lstStyle/>
          <a:p>
            <a:pPr algn="ctr">
              <a:buFont typeface="Toyota Display"/>
              <a:buNone/>
            </a:pPr>
            <a:endParaRPr lang="ru-RU" sz="6600" b="1" dirty="0" smtClean="0">
              <a:solidFill>
                <a:srgbClr val="C00000"/>
              </a:solidFill>
            </a:endParaRPr>
          </a:p>
          <a:p>
            <a:pPr algn="ctr">
              <a:buFont typeface="Toyota Display"/>
              <a:buNone/>
            </a:pPr>
            <a:r>
              <a:rPr lang="ru-RU" sz="6600" b="1" dirty="0" smtClean="0">
                <a:solidFill>
                  <a:srgbClr val="C00000"/>
                </a:solidFill>
              </a:rPr>
              <a:t>Вакансия </a:t>
            </a:r>
          </a:p>
          <a:p>
            <a:pPr algn="ctr">
              <a:buFont typeface="Toyota Display"/>
              <a:buNone/>
            </a:pPr>
            <a:r>
              <a:rPr lang="ru-RU" sz="6600" b="1" dirty="0" smtClean="0">
                <a:solidFill>
                  <a:srgbClr val="C00000"/>
                </a:solidFill>
              </a:rPr>
              <a:t>Техник по обслуживанию оборудования</a:t>
            </a:r>
            <a:endParaRPr lang="ru-RU" sz="5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79512" y="404664"/>
            <a:ext cx="8569325" cy="477054"/>
            <a:chOff x="29919" y="400554"/>
            <a:chExt cx="8790553" cy="392266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29919" y="400554"/>
              <a:ext cx="8716303" cy="392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500" b="1" dirty="0" smtClean="0">
                  <a:solidFill>
                    <a:srgbClr val="CC0000"/>
                  </a:solidFill>
                </a:rPr>
                <a:t>ПАКЕТ СОЦИАЛЬНО-МАТЕРИАЛЬНЫХ ЛЬГОТ</a:t>
              </a:r>
              <a:endParaRPr lang="ru-RU" sz="2500" b="1" dirty="0">
                <a:solidFill>
                  <a:srgbClr val="CC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1" name="Rectangle 22"/>
          <p:cNvSpPr>
            <a:spLocks noChangeArrowheads="1"/>
          </p:cNvSpPr>
          <p:nvPr/>
        </p:nvSpPr>
        <p:spPr bwMode="auto">
          <a:xfrm>
            <a:off x="714348" y="980728"/>
            <a:ext cx="796096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ru-RU" sz="2000" dirty="0">
                <a:solidFill>
                  <a:srgbClr val="000000"/>
                </a:solidFill>
                <a:latin typeface="+mn-lt"/>
              </a:rPr>
              <a:t> Добровольное медицинское страхование, 100% стоимости которого компания компенсирует полностью с первого дня </a:t>
            </a:r>
            <a:r>
              <a:rPr lang="ru-RU" sz="2000" dirty="0" smtClean="0">
                <a:solidFill>
                  <a:srgbClr val="000000"/>
                </a:solidFill>
                <a:latin typeface="+mn-lt"/>
              </a:rPr>
              <a:t>трудоустройства  на самого сотрудника и 50% на супругу и детей.</a:t>
            </a:r>
            <a:endParaRPr lang="en-US" sz="2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14348" y="1988840"/>
            <a:ext cx="4888564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</a:rPr>
              <a:t> Корпоративная </a:t>
            </a:r>
            <a:r>
              <a:rPr lang="ru-RU" sz="2000" dirty="0">
                <a:solidFill>
                  <a:srgbClr val="000000"/>
                </a:solidFill>
              </a:rPr>
              <a:t>развозка </a:t>
            </a:r>
            <a:r>
              <a:rPr lang="ru-RU" sz="2000" dirty="0" smtClean="0">
                <a:solidFill>
                  <a:srgbClr val="000000"/>
                </a:solidFill>
              </a:rPr>
              <a:t>сотрудников. Для сменного графика предназначена развозка от/до ст.м. Купчино и ст.м. Обухово.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</a:rPr>
              <a:t> По окончании </a:t>
            </a:r>
            <a:r>
              <a:rPr lang="en-US" sz="2000" dirty="0" smtClean="0">
                <a:solidFill>
                  <a:srgbClr val="000000"/>
                </a:solidFill>
              </a:rPr>
              <a:t>II</a:t>
            </a:r>
            <a:r>
              <a:rPr lang="ru-RU" sz="2000" dirty="0" smtClean="0">
                <a:solidFill>
                  <a:srgbClr val="000000"/>
                </a:solidFill>
              </a:rPr>
              <a:t> смены осуществляется развозка по адресам проживания сотрудников.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204864"/>
            <a:ext cx="3095873" cy="2320982"/>
          </a:xfrm>
          <a:prstGeom prst="rect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79512" y="404664"/>
            <a:ext cx="8569325" cy="523220"/>
            <a:chOff x="29919" y="400554"/>
            <a:chExt cx="8790553" cy="43022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29919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rgbClr val="CC0000"/>
                  </a:solidFill>
                </a:rPr>
                <a:t>ОТПУСК</a:t>
              </a:r>
              <a:endParaRPr lang="ru-RU" sz="2800" b="1" dirty="0">
                <a:solidFill>
                  <a:srgbClr val="CC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Rectangle 22"/>
          <p:cNvSpPr>
            <a:spLocks noChangeArrowheads="1"/>
          </p:cNvSpPr>
          <p:nvPr/>
        </p:nvSpPr>
        <p:spPr bwMode="auto">
          <a:xfrm>
            <a:off x="395536" y="908720"/>
            <a:ext cx="8424936" cy="503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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28 календарных дней</a:t>
            </a:r>
          </a:p>
          <a:p>
            <a:pPr indent="252000">
              <a:buFont typeface="Wingdings" pitchFamily="2" charset="2"/>
              <a:buChar char="Ø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Отпуск за работу во вредных условиях – 7 календарных дней.</a:t>
            </a:r>
          </a:p>
          <a:p>
            <a:pPr marL="266700" indent="-266700">
              <a:defRPr/>
            </a:pPr>
            <a:r>
              <a:rPr lang="ru-RU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	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Ежегодный основной оплачиваемый отпуск предоставляется Работникам с сохранением места работы и среднего заработка.</a:t>
            </a:r>
          </a:p>
          <a:p>
            <a:pPr marL="266700" indent="-266700">
              <a:defRPr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marL="266700" indent="-266700">
              <a:buFont typeface="Wingdings" pitchFamily="2" charset="2"/>
              <a:buChar char="ü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Ежегодный основной оплачиваемый отпуск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предоставляется Работникам         продолжительностью 28 календарных дней.</a:t>
            </a:r>
          </a:p>
          <a:p>
            <a:pPr marL="266700" indent="-266700">
              <a:buFont typeface="Wingdings" pitchFamily="2" charset="2"/>
              <a:buChar char="ü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Отдельным категориям сотрудников предоставляются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дополнительные дни  отпуска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за работу во вредных условиях труда:</a:t>
            </a:r>
          </a:p>
          <a:p>
            <a:pPr marL="548250" lvl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количество дней рассчитывается </a:t>
            </a:r>
            <a:r>
              <a:rPr lang="ru-RU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за фактически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отработанное время во вредных условиях труда (максимально – 7 дней)</a:t>
            </a:r>
          </a:p>
          <a:p>
            <a:pPr marL="548250" lvl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предоставляются  в году, следующем за расчетным 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    (т.е. за 201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год, отпуск предоставляется в 201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году)</a:t>
            </a:r>
          </a:p>
          <a:p>
            <a:pPr marL="548250" lvl="1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дни дополнительного отпуска присоединяются к ежегодному 			основному отпуску и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 делятся на части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indent="252000">
              <a:buFont typeface="Wingdings" pitchFamily="2" charset="2"/>
              <a:buChar char="Ø"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Отпуск предоставляется согласно графику отпусков, при этом 14 календарных дней используется во время коллективного отпуска.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79512" y="404664"/>
            <a:ext cx="8569325" cy="523220"/>
            <a:chOff x="29919" y="400554"/>
            <a:chExt cx="8790553" cy="430227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/>
            <p:cNvSpPr/>
            <p:nvPr/>
          </p:nvSpPr>
          <p:spPr>
            <a:xfrm>
              <a:off x="29919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rgbClr val="CC0000"/>
                  </a:solidFill>
                </a:rPr>
                <a:t>КАРЬЕРА</a:t>
              </a:r>
              <a:endParaRPr lang="ru-RU" sz="2800" b="1" dirty="0">
                <a:solidFill>
                  <a:srgbClr val="CC0000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13690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79512" y="404664"/>
            <a:ext cx="8569325" cy="523220"/>
            <a:chOff x="29919" y="400554"/>
            <a:chExt cx="8790553" cy="43022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29919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rgbClr val="CC0000"/>
                  </a:solidFill>
                </a:rPr>
                <a:t>ПОМИМО ВЫШЕПЕРЕЧИСЛЕННОГО…</a:t>
              </a:r>
              <a:endParaRPr lang="ru-RU" sz="2800" b="1" dirty="0">
                <a:solidFill>
                  <a:srgbClr val="CC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8" name="Picture 24" descr="MC900412042.WM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4437112"/>
            <a:ext cx="236061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2"/>
          <p:cNvSpPr>
            <a:spLocks noChangeArrowheads="1"/>
          </p:cNvSpPr>
          <p:nvPr/>
        </p:nvSpPr>
        <p:spPr bwMode="auto">
          <a:xfrm>
            <a:off x="683569" y="908720"/>
            <a:ext cx="4896544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2520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Arial Narrow" pitchFamily="34" charset="0"/>
                <a:sym typeface="Wingdings" pitchFamily="2" charset="2"/>
              </a:rPr>
              <a:t>Аренда</a:t>
            </a:r>
            <a:r>
              <a:rPr lang="ru-RU" sz="2000" dirty="0" smtClean="0">
                <a:latin typeface="Arial Narrow" pitchFamily="34" charset="0"/>
              </a:rPr>
              <a:t> </a:t>
            </a:r>
            <a:r>
              <a:rPr lang="ru-RU" sz="2000" dirty="0">
                <a:latin typeface="Arial Narrow" pitchFamily="34" charset="0"/>
              </a:rPr>
              <a:t>спортивного </a:t>
            </a:r>
            <a:r>
              <a:rPr lang="ru-RU" sz="2000" dirty="0" smtClean="0">
                <a:latin typeface="Arial Narrow" pitchFamily="34" charset="0"/>
              </a:rPr>
              <a:t>зала.</a:t>
            </a:r>
          </a:p>
          <a:p>
            <a:pPr indent="2520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Arial Narrow" pitchFamily="34" charset="0"/>
                <a:sym typeface="Wingdings" pitchFamily="2" charset="2"/>
              </a:rPr>
              <a:t>Собственное футбольное поле.</a:t>
            </a:r>
          </a:p>
          <a:p>
            <a:pPr indent="2520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Arial Narrow" pitchFamily="34" charset="0"/>
                <a:sym typeface="Wingdings" pitchFamily="2" charset="2"/>
              </a:rPr>
              <a:t>Корпоративные мероприятия (День Семьи, Новый год, Спортивные мероприятия).</a:t>
            </a:r>
            <a:endParaRPr lang="en-US" sz="2000" dirty="0" smtClean="0">
              <a:latin typeface="Arial Narrow" pitchFamily="34" charset="0"/>
              <a:sym typeface="Wingdings" pitchFamily="2" charset="2"/>
            </a:endParaRPr>
          </a:p>
          <a:p>
            <a:pPr indent="2520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Arial Narrow" pitchFamily="34" charset="0"/>
                <a:sym typeface="Wingdings" pitchFamily="2" charset="2"/>
              </a:rPr>
              <a:t>Новогодние подарки для детей сотрудников.</a:t>
            </a:r>
            <a:endParaRPr lang="en-US" sz="2000" dirty="0" smtClean="0">
              <a:latin typeface="Arial Narrow" pitchFamily="34" charset="0"/>
              <a:sym typeface="Wingdings" pitchFamily="2" charset="2"/>
            </a:endParaRPr>
          </a:p>
          <a:p>
            <a:pPr algn="just"/>
            <a:endParaRPr lang="en-US" sz="2000" dirty="0">
              <a:latin typeface="Arial Narrow" pitchFamily="34" charset="0"/>
            </a:endParaRPr>
          </a:p>
        </p:txBody>
      </p:sp>
      <p:pic>
        <p:nvPicPr>
          <p:cNvPr id="14" name="Picture 1" descr="cid:image001.jpg@01CCA36B.CFF304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980728"/>
            <a:ext cx="3312368" cy="22102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4221088"/>
            <a:ext cx="1932214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836712"/>
            <a:ext cx="8208912" cy="1944216"/>
          </a:xfrm>
        </p:spPr>
        <p:txBody>
          <a:bodyPr/>
          <a:lstStyle/>
          <a:p>
            <a:pPr marL="216000" indent="-216000">
              <a:lnSpc>
                <a:spcPct val="100000"/>
              </a:lnSpc>
              <a:spcAft>
                <a:spcPts val="0"/>
              </a:spcAft>
              <a:buSzPct val="110000"/>
              <a:buFont typeface="Wingdings" pitchFamily="2" charset="2"/>
              <a:buChar char="Ø"/>
              <a:defRPr/>
            </a:pPr>
            <a:r>
              <a:rPr lang="ru-RU" sz="1800" kern="1200" dirty="0" smtClean="0">
                <a:solidFill>
                  <a:srgbClr val="000000"/>
                </a:solidFill>
                <a:latin typeface="Arial" charset="0"/>
                <a:sym typeface="Wingdings" pitchFamily="2" charset="2"/>
              </a:rPr>
              <a:t>Каждый сотрудник имеет возможность участвовать </a:t>
            </a:r>
          </a:p>
          <a:p>
            <a:pPr marL="216000" indent="-216000">
              <a:lnSpc>
                <a:spcPct val="100000"/>
              </a:lnSpc>
              <a:spcAft>
                <a:spcPts val="0"/>
              </a:spcAft>
              <a:buSzPct val="110000"/>
              <a:buNone/>
              <a:defRPr/>
            </a:pPr>
            <a:r>
              <a:rPr lang="ru-RU" sz="1800" kern="1200" dirty="0" smtClean="0">
                <a:solidFill>
                  <a:srgbClr val="000000"/>
                </a:solidFill>
                <a:latin typeface="Arial" charset="0"/>
                <a:sym typeface="Wingdings" pitchFamily="2" charset="2"/>
              </a:rPr>
              <a:t>    в деятельности кружков качества.</a:t>
            </a:r>
          </a:p>
          <a:p>
            <a:pPr marL="216000" indent="-216000">
              <a:lnSpc>
                <a:spcPct val="100000"/>
              </a:lnSpc>
              <a:buSzPct val="110000"/>
              <a:buFont typeface="Wingdings" pitchFamily="2" charset="2"/>
              <a:buChar char="Ø"/>
              <a:defRPr/>
            </a:pPr>
            <a:r>
              <a:rPr lang="ru-RU" sz="1800" kern="1200" dirty="0" smtClean="0">
                <a:solidFill>
                  <a:srgbClr val="000000"/>
                </a:solidFill>
                <a:latin typeface="Arial" charset="0"/>
                <a:sym typeface="Wingdings" pitchFamily="2" charset="2"/>
              </a:rPr>
              <a:t>Кружок качества – это группа из 5-7 сотрудников, которая занимается выявлением проблем (качество, безопасность, стоимость и т.п.), их изучением, разработкой и внедрением контрмер.</a:t>
            </a:r>
          </a:p>
          <a:p>
            <a:pPr marL="216000" indent="-216000">
              <a:lnSpc>
                <a:spcPct val="100000"/>
              </a:lnSpc>
              <a:buSzPct val="110000"/>
              <a:buFont typeface="Wingdings" pitchFamily="2" charset="2"/>
              <a:buChar char="Ø"/>
              <a:defRPr/>
            </a:pPr>
            <a:r>
              <a:rPr lang="ru-RU" sz="1800" kern="1200" dirty="0" smtClean="0">
                <a:solidFill>
                  <a:srgbClr val="000000"/>
                </a:solidFill>
                <a:latin typeface="Arial" charset="0"/>
                <a:sym typeface="Wingdings" pitchFamily="2" charset="2"/>
              </a:rPr>
              <a:t>Победители общезаводской конференции имеют возможность участвовать в конференциях в Японии и Европе.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  <p:pic>
        <p:nvPicPr>
          <p:cNvPr id="5" name="Picture 231" descr="C:\Documents and Settings\balobkp\Desktop\QCC\QCC photo for Dima\Там ж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9440" y="2996953"/>
            <a:ext cx="4519750" cy="3096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4112" y="2924944"/>
            <a:ext cx="2073831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1" descr="DSC00015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5292080" y="2996952"/>
            <a:ext cx="2885508" cy="216024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444208" y="4437112"/>
            <a:ext cx="1699593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Aft>
                <a:spcPts val="1000"/>
              </a:spcAft>
              <a:defRPr/>
            </a:pPr>
            <a:r>
              <a:rPr lang="ru-RU" sz="1400" b="0" dirty="0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Собрание кружка качества цеха сварки</a:t>
            </a:r>
            <a:endParaRPr lang="ru-RU" sz="1400" dirty="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179512" y="404664"/>
            <a:ext cx="8569325" cy="461665"/>
            <a:chOff x="29919" y="400554"/>
            <a:chExt cx="8790553" cy="379612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29919" y="400554"/>
              <a:ext cx="8716303" cy="379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 smtClean="0">
                  <a:solidFill>
                    <a:srgbClr val="CC0000"/>
                  </a:solidFill>
                </a:rPr>
                <a:t>КРУЖКИ КАЧЕСТВА</a:t>
              </a:r>
              <a:endParaRPr lang="ru-RU" sz="2400" b="1" dirty="0">
                <a:solidFill>
                  <a:srgbClr val="CC0000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b="1" dirty="0">
                <a:solidFill>
                  <a:srgbClr val="FFFFFF"/>
                </a:solidFill>
              </a:endParaRPr>
            </a:p>
          </p:txBody>
        </p:sp>
      </p:grpSp>
      <p:pic>
        <p:nvPicPr>
          <p:cNvPr id="4" name="Picture 2" descr="C:\Documents and Settings\venzeleva\My Documents\QCC Activity\1st wave\QC Circle.bmp"/>
          <p:cNvPicPr>
            <a:picLocks noChangeAspect="1" noChangeArrowheads="1"/>
          </p:cNvPicPr>
          <p:nvPr/>
        </p:nvPicPr>
        <p:blipFill>
          <a:blip r:embed="rId5" cstate="print"/>
          <a:srcRect t="11563"/>
          <a:stretch>
            <a:fillRect/>
          </a:stretch>
        </p:blipFill>
        <p:spPr bwMode="auto">
          <a:xfrm>
            <a:off x="7632242" y="354691"/>
            <a:ext cx="1154600" cy="1074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 descr="S:\Main\Recruitment (Ladanyuk)\Presentation Park Inn\toyota 19 may 2013 04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97622"/>
            <a:ext cx="7704856" cy="5134133"/>
          </a:xfrm>
          <a:prstGeom prst="rect">
            <a:avLst/>
          </a:prstGeom>
          <a:noFill/>
        </p:spPr>
      </p:pic>
      <p:grpSp>
        <p:nvGrpSpPr>
          <p:cNvPr id="10" name="Group 8"/>
          <p:cNvGrpSpPr>
            <a:grpSpLocks/>
          </p:cNvGrpSpPr>
          <p:nvPr/>
        </p:nvGrpSpPr>
        <p:grpSpPr bwMode="auto">
          <a:xfrm>
            <a:off x="179512" y="404664"/>
            <a:ext cx="8569325" cy="523220"/>
            <a:chOff x="29919" y="400554"/>
            <a:chExt cx="8790553" cy="430227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29919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rgbClr val="CC0000"/>
                  </a:solidFill>
                </a:rPr>
                <a:t>КОРПОРАТИВНЫЕ МЕРОПРИЯТИЯ</a:t>
              </a:r>
              <a:endParaRPr lang="ru-RU" sz="2800" b="1" dirty="0">
                <a:solidFill>
                  <a:srgbClr val="CC0000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S:\Main\Recruitment (Ladanyuk)\Presentation Park Inn\NY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" y="548680"/>
            <a:ext cx="8003232" cy="5477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S:\Main\Recruitment (Ladanyuk)\Presentation Park Inn\NY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" y="548680"/>
            <a:ext cx="8003232" cy="5338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S:\Main\Recruitment (Ladanyuk)\Presentation Park Inn\3 мес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692696"/>
            <a:ext cx="7808943" cy="52027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S:\Main\Recruitment (Ladanyuk)\Presentation Park Inn\воллейбо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233" y="531794"/>
            <a:ext cx="8018215" cy="53454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99592" y="1700808"/>
            <a:ext cx="72008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Wingdings" pitchFamily="2" charset="2"/>
              <a:buChar char="v"/>
              <a:defRPr/>
            </a:pP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   В связи с расширением производства завод </a:t>
            </a:r>
            <a:r>
              <a:rPr lang="en-US" sz="2400" b="1" dirty="0" smtClean="0">
                <a:solidFill>
                  <a:srgbClr val="C00000"/>
                </a:solidFill>
                <a:latin typeface="Arial" charset="0"/>
              </a:rPr>
              <a:t>TOYOTA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 в Санкт-Петербурге приглашает </a:t>
            </a:r>
            <a:r>
              <a:rPr lang="ru-RU" sz="2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charset="0"/>
              </a:rPr>
              <a:t>на работу кандидатов на должность:</a:t>
            </a:r>
            <a:endParaRPr lang="ru-RU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Arial" charset="0"/>
            </a:endParaRPr>
          </a:p>
          <a:p>
            <a:pPr algn="ctr">
              <a:lnSpc>
                <a:spcPct val="150000"/>
              </a:lnSpc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" charset="0"/>
              </a:rPr>
              <a:t>«Техник по обслуживанию оборудования»</a:t>
            </a:r>
            <a:endParaRPr lang="ru-RU" sz="3600" b="1" dirty="0">
              <a:solidFill>
                <a:srgbClr val="C00000"/>
              </a:solidFill>
              <a:latin typeface="Arial" charset="0"/>
            </a:endParaRPr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179512" y="404664"/>
            <a:ext cx="8569325" cy="523220"/>
            <a:chOff x="29919" y="400554"/>
            <a:chExt cx="8790553" cy="430227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29919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800" b="1" dirty="0" smtClean="0">
                  <a:solidFill>
                    <a:srgbClr val="C00000"/>
                  </a:solidFill>
                  <a:latin typeface="Arial" charset="0"/>
                </a:rPr>
                <a:t>ВАКАНСИИ</a:t>
              </a:r>
              <a:endPara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79512" y="404664"/>
            <a:ext cx="8569325" cy="461665"/>
            <a:chOff x="29919" y="400554"/>
            <a:chExt cx="8790553" cy="379612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29919" y="400554"/>
              <a:ext cx="8716303" cy="379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 smtClean="0">
                  <a:solidFill>
                    <a:srgbClr val="CC0000"/>
                  </a:solidFill>
                </a:rPr>
                <a:t>НАМ ЕСТЬ ЧЕМ ГОРДИТЬСЯ!</a:t>
              </a:r>
              <a:endParaRPr lang="ru-RU" sz="2400" b="1" dirty="0">
                <a:solidFill>
                  <a:srgbClr val="CC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683568" y="976313"/>
            <a:ext cx="813658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700" b="1" dirty="0">
                <a:latin typeface="Arial Narrow" pitchFamily="34" charset="0"/>
              </a:rPr>
              <a:t> </a:t>
            </a:r>
            <a:r>
              <a:rPr lang="ru-RU" sz="2800" b="1" dirty="0">
                <a:latin typeface="Arial Narrow" pitchFamily="34" charset="0"/>
              </a:rPr>
              <a:t>В 201</a:t>
            </a:r>
            <a:r>
              <a:rPr lang="en-US" sz="2800" b="1" dirty="0">
                <a:latin typeface="Arial Narrow" pitchFamily="34" charset="0"/>
              </a:rPr>
              <a:t>4</a:t>
            </a:r>
            <a:r>
              <a:rPr lang="ru-RU" sz="2800" b="1" dirty="0">
                <a:latin typeface="Arial Narrow" pitchFamily="34" charset="0"/>
              </a:rPr>
              <a:t> году </a:t>
            </a:r>
            <a:r>
              <a:rPr lang="ru-RU" sz="2800" b="1" dirty="0" smtClean="0">
                <a:latin typeface="Arial Narrow" pitchFamily="34" charset="0"/>
              </a:rPr>
              <a:t>произошел запуск 2 </a:t>
            </a:r>
            <a:r>
              <a:rPr lang="ru-RU" sz="2800" b="1" dirty="0">
                <a:latin typeface="Arial Narrow" pitchFamily="34" charset="0"/>
              </a:rPr>
              <a:t>новых цехов: штамповки кузовных деталей и производства пластиковых деталей.</a:t>
            </a:r>
          </a:p>
        </p:txBody>
      </p:sp>
      <p:pic>
        <p:nvPicPr>
          <p:cNvPr id="9" name="Рисунок 94" descr="http://www.toyota-global.com/showroom/vehicle_gallery/all/images/g_h_rav4_6.jpg"/>
          <p:cNvPicPr/>
          <p:nvPr/>
        </p:nvPicPr>
        <p:blipFill>
          <a:blip r:embed="rId2" cstate="print"/>
          <a:srcRect r="3136"/>
          <a:stretch>
            <a:fillRect/>
          </a:stretch>
        </p:blipFill>
        <p:spPr bwMode="auto">
          <a:xfrm>
            <a:off x="5219700" y="2473325"/>
            <a:ext cx="3529013" cy="146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683568" y="2670175"/>
            <a:ext cx="4320232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Aft>
                <a:spcPts val="2400"/>
              </a:spcAft>
              <a:buClr>
                <a:srgbClr val="C00000"/>
              </a:buClr>
              <a:buFont typeface="Wingdings" pitchFamily="2" charset="2"/>
              <a:buChar char="v"/>
            </a:pPr>
            <a:r>
              <a:rPr lang="ru-RU" sz="2800" b="1" dirty="0">
                <a:latin typeface="Arial Narrow" pitchFamily="34" charset="0"/>
              </a:rPr>
              <a:t> На 2016 год запланирован запуск производства </a:t>
            </a:r>
            <a:r>
              <a:rPr lang="en-US" sz="2800" b="1" dirty="0">
                <a:latin typeface="Arial Narrow" pitchFamily="34" charset="0"/>
              </a:rPr>
              <a:t>Toyota Rav4</a:t>
            </a:r>
            <a:r>
              <a:rPr lang="ru-RU" sz="2800" b="1" dirty="0">
                <a:latin typeface="Arial Narrow" pitchFamily="34" charset="0"/>
              </a:rPr>
              <a:t>: 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79388" y="4272756"/>
            <a:ext cx="8640762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58775" algn="just">
              <a:spcAft>
                <a:spcPts val="600"/>
              </a:spcAft>
              <a:buFont typeface="Wingdings" pitchFamily="2" charset="2"/>
              <a:buChar char="ð"/>
            </a:pPr>
            <a:r>
              <a:rPr lang="ru-RU" sz="2800" b="1" dirty="0">
                <a:latin typeface="Arial Narrow" pitchFamily="34" charset="0"/>
              </a:rPr>
              <a:t> производственная мощность завода увеличится примерно в два раза</a:t>
            </a:r>
          </a:p>
          <a:p>
            <a:pPr marL="358775" algn="just">
              <a:spcAft>
                <a:spcPts val="2400"/>
              </a:spcAft>
              <a:buFont typeface="Wingdings" pitchFamily="2" charset="2"/>
              <a:buChar char="ð"/>
            </a:pPr>
            <a:r>
              <a:rPr lang="ru-RU" sz="2800" b="1" dirty="0">
                <a:latin typeface="Arial Narrow" pitchFamily="34" charset="0"/>
              </a:rPr>
              <a:t> будет создано около 600 новых рабочих мест</a:t>
            </a:r>
            <a:endParaRPr lang="en-US" sz="2800" b="1" dirty="0"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TMMR final.jpg"/>
          <p:cNvPicPr>
            <a:picLocks noChangeAspect="1"/>
          </p:cNvPicPr>
          <p:nvPr/>
        </p:nvPicPr>
        <p:blipFill>
          <a:blip r:embed="rId3" cstate="print"/>
          <a:srcRect l="4038" t="4364" r="3008" b="4285"/>
          <a:stretch>
            <a:fillRect/>
          </a:stretch>
        </p:blipFill>
        <p:spPr>
          <a:xfrm>
            <a:off x="966157" y="1412776"/>
            <a:ext cx="7134235" cy="4392488"/>
          </a:xfrm>
          <a:prstGeom prst="rect">
            <a:avLst/>
          </a:prstGeom>
        </p:spPr>
      </p:pic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179512" y="404664"/>
            <a:ext cx="8569325" cy="523220"/>
            <a:chOff x="29919" y="400554"/>
            <a:chExt cx="8790553" cy="430227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>
            <a:xfrm>
              <a:off x="29919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rgbClr val="CC0000"/>
                  </a:solidFill>
                </a:rPr>
                <a:t>ЦЕННОСТИ КОМПАНИИ</a:t>
              </a:r>
              <a:endParaRPr lang="ru-RU" sz="2800" b="1" dirty="0">
                <a:solidFill>
                  <a:srgbClr val="CC0000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b="1" dirty="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1950" y="285750"/>
            <a:ext cx="7635875" cy="1628774"/>
          </a:xfrm>
        </p:spPr>
        <p:txBody>
          <a:bodyPr/>
          <a:lstStyle/>
          <a:p>
            <a:r>
              <a:rPr lang="ru-RU" sz="5000" dirty="0" smtClean="0">
                <a:ln w="19050">
                  <a:solidFill>
                    <a:schemeClr val="tx1"/>
                  </a:solidFill>
                </a:ln>
                <a:latin typeface="Toyota Display" charset="0"/>
                <a:ea typeface="ＭＳ Ｐゴシック" charset="0"/>
                <a:cs typeface="ＭＳ Ｐゴシック" charset="0"/>
              </a:rPr>
              <a:t>БЕЗОПАСНОЕ ПРОИЗВОДСТВО</a:t>
            </a:r>
            <a:endParaRPr lang="en-US" sz="5000" dirty="0">
              <a:ln w="19050">
                <a:solidFill>
                  <a:schemeClr val="tx1"/>
                </a:solidFill>
              </a:ln>
              <a:latin typeface="Toyota Display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" name="Picture 5" descr="безопасное производство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1914523"/>
            <a:ext cx="6000750" cy="479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1853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61950" y="381000"/>
            <a:ext cx="7635875" cy="981075"/>
          </a:xfrm>
        </p:spPr>
        <p:txBody>
          <a:bodyPr/>
          <a:lstStyle/>
          <a:p>
            <a:r>
              <a:rPr lang="ru-RU" sz="5000" dirty="0" smtClean="0">
                <a:ln w="19050">
                  <a:solidFill>
                    <a:schemeClr val="tx1"/>
                  </a:solidFill>
                </a:ln>
                <a:latin typeface="Toyota Display" charset="0"/>
                <a:ea typeface="ＭＳ Ｐゴシック" charset="0"/>
                <a:cs typeface="ＭＳ Ｐゴシック" charset="0"/>
              </a:rPr>
              <a:t>ВЫСОКОЕ КАЧЕСТВО</a:t>
            </a:r>
            <a:endParaRPr lang="en-US" sz="5000" dirty="0">
              <a:ln w="19050">
                <a:solidFill>
                  <a:schemeClr val="tx1"/>
                </a:solidFill>
              </a:ln>
              <a:latin typeface="Toyota Display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" name="Picture 5" descr="высокое качеств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8833" y="1238250"/>
            <a:ext cx="6541172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1950" y="390525"/>
            <a:ext cx="7635875" cy="1628774"/>
          </a:xfrm>
        </p:spPr>
        <p:txBody>
          <a:bodyPr/>
          <a:lstStyle/>
          <a:p>
            <a:r>
              <a:rPr lang="ru-RU" sz="5000" dirty="0" smtClean="0">
                <a:ln w="19050">
                  <a:solidFill>
                    <a:schemeClr val="tx1"/>
                  </a:solidFill>
                </a:ln>
                <a:latin typeface="Toyota Display" charset="0"/>
                <a:ea typeface="ＭＳ Ｐゴシック" charset="0"/>
                <a:cs typeface="ＭＳ Ｐゴシック" charset="0"/>
              </a:rPr>
              <a:t>УВАЖЕНИЕ</a:t>
            </a:r>
            <a:endParaRPr lang="en-US" sz="5000" dirty="0">
              <a:ln w="19050">
                <a:solidFill>
                  <a:schemeClr val="tx1"/>
                </a:solidFill>
              </a:ln>
              <a:latin typeface="Toyota Display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" name="Picture 5" descr="уважени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7137" y="1533524"/>
            <a:ext cx="7545014" cy="469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598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61950" y="447675"/>
            <a:ext cx="7635875" cy="962025"/>
          </a:xfrm>
        </p:spPr>
        <p:txBody>
          <a:bodyPr/>
          <a:lstStyle/>
          <a:p>
            <a:r>
              <a:rPr lang="ru-RU" sz="5000" dirty="0" smtClean="0">
                <a:ln w="15875">
                  <a:solidFill>
                    <a:schemeClr val="tx1"/>
                  </a:solidFill>
                </a:ln>
                <a:latin typeface="Toyota Display" charset="0"/>
                <a:ea typeface="ＭＳ Ｐゴシック" charset="0"/>
                <a:cs typeface="ＭＳ Ｐゴシック" charset="0"/>
              </a:rPr>
              <a:t>СТАБИЛЬНОСТЬ</a:t>
            </a:r>
            <a:endParaRPr lang="en-US" sz="5000" dirty="0">
              <a:ln w="15875">
                <a:solidFill>
                  <a:schemeClr val="tx1"/>
                </a:solidFill>
              </a:ln>
              <a:latin typeface="Toyota Display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7" name="Picture 6" descr="стабильность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5" y="1599198"/>
            <a:ext cx="7934325" cy="478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279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Just in tim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836712"/>
            <a:ext cx="2159598" cy="1918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79512" y="404664"/>
            <a:ext cx="8569325" cy="523220"/>
            <a:chOff x="29919" y="400554"/>
            <a:chExt cx="8790553" cy="43022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29919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rgbClr val="CC0000"/>
                  </a:solidFill>
                </a:rPr>
                <a:t>ЭТАПЫ ТРУДОУСТРОЙСТВА</a:t>
              </a:r>
              <a:endParaRPr lang="ru-RU" sz="2800" b="1" dirty="0">
                <a:solidFill>
                  <a:srgbClr val="CC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b="1" dirty="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9" name="Diagram 8"/>
          <p:cNvGraphicFramePr/>
          <p:nvPr/>
        </p:nvGraphicFramePr>
        <p:xfrm>
          <a:off x="72008" y="1484784"/>
          <a:ext cx="896448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395536" y="404664"/>
            <a:ext cx="8496944" cy="523220"/>
            <a:chOff x="251520" y="400554"/>
            <a:chExt cx="8716303" cy="43022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251520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rgbClr val="CC0000"/>
                  </a:solidFill>
                </a:rPr>
                <a:t>ТРЕБОВАНИЯ К КАНДИДАТАМ</a:t>
              </a:r>
              <a:endParaRPr lang="ru-RU" sz="2800" b="1" dirty="0">
                <a:solidFill>
                  <a:srgbClr val="CC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539552" y="1556792"/>
            <a:ext cx="8064896" cy="3743325"/>
          </a:xfrm>
        </p:spPr>
        <p:txBody>
          <a:bodyPr/>
          <a:lstStyle/>
          <a:p>
            <a:pPr lvl="0"/>
            <a:endParaRPr lang="ru-RU" sz="1800" dirty="0" smtClean="0"/>
          </a:p>
          <a:p>
            <a:pPr lvl="0">
              <a:buNone/>
            </a:pPr>
            <a:endParaRPr lang="ru-RU" sz="1800" dirty="0" smtClean="0"/>
          </a:p>
          <a:p>
            <a:pPr lvl="0"/>
            <a:r>
              <a:rPr lang="ru-RU" sz="1800" dirty="0" smtClean="0"/>
              <a:t>техническое образование (высшее/среднее специальное);</a:t>
            </a:r>
          </a:p>
          <a:p>
            <a:pPr lvl="0"/>
            <a:r>
              <a:rPr lang="ru-RU" sz="1800" dirty="0" smtClean="0"/>
              <a:t>хорошие знания по электрике/электротехнике;</a:t>
            </a:r>
          </a:p>
          <a:p>
            <a:pPr lvl="0"/>
            <a:r>
              <a:rPr lang="ru-RU" sz="1800" dirty="0" smtClean="0"/>
              <a:t>опыт работы по обслуживанию оборудования;</a:t>
            </a:r>
          </a:p>
          <a:p>
            <a:endParaRPr lang="ru-RU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600" dirty="0" smtClean="0"/>
              <a:t>техническое обслуживание конвейерного оборудования;</a:t>
            </a:r>
          </a:p>
          <a:p>
            <a:pPr lvl="0"/>
            <a:r>
              <a:rPr lang="ru-RU" sz="1600" dirty="0" smtClean="0"/>
              <a:t>выполнение текущих ремонтных работ;</a:t>
            </a:r>
          </a:p>
          <a:p>
            <a:pPr lvl="0"/>
            <a:r>
              <a:rPr lang="ru-RU" sz="1600" dirty="0" smtClean="0"/>
              <a:t>контроль  работы оборудования при плановых обходах;</a:t>
            </a:r>
          </a:p>
          <a:p>
            <a:pPr lvl="0"/>
            <a:r>
              <a:rPr lang="ru-RU" sz="1600" dirty="0" smtClean="0"/>
              <a:t>слежение за параметрами оборудования в течение рабочего времени;</a:t>
            </a:r>
          </a:p>
          <a:p>
            <a:pPr lvl="0"/>
            <a:r>
              <a:rPr lang="ru-RU" sz="1600" dirty="0" smtClean="0"/>
              <a:t>участие в своевременном выполнении  плана планово-предупредительного ремонта и обслуживания;</a:t>
            </a:r>
          </a:p>
          <a:p>
            <a:pPr lvl="0"/>
            <a:r>
              <a:rPr lang="ru-RU" sz="1600" dirty="0" smtClean="0"/>
              <a:t>принятие мер по устранению простоев оборудования;</a:t>
            </a:r>
          </a:p>
          <a:p>
            <a:pPr lvl="0"/>
            <a:r>
              <a:rPr lang="ru-RU" sz="1600" dirty="0" smtClean="0"/>
              <a:t>участие в рабочих группах по подготовке и реализации проектов и решений, направленных на совершенствование процессов и достижение задач структурного подразделения и Компании.</a:t>
            </a:r>
          </a:p>
          <a:p>
            <a:endParaRPr lang="ru-RU" sz="1600" dirty="0"/>
          </a:p>
        </p:txBody>
      </p:sp>
      <p:sp>
        <p:nvSpPr>
          <p:cNvPr id="4" name="Rectangle 3"/>
          <p:cNvSpPr/>
          <p:nvPr/>
        </p:nvSpPr>
        <p:spPr bwMode="auto">
          <a:xfrm>
            <a:off x="323528" y="404664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CC0000"/>
                </a:solidFill>
              </a:rPr>
              <a:t>ОБЯЗАННОСТИ</a:t>
            </a:r>
            <a:endParaRPr lang="ru-RU" sz="2800" b="1" dirty="0">
              <a:solidFill>
                <a:srgbClr val="CC000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465173" y="836711"/>
            <a:ext cx="8283664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auto">
          <a:xfrm>
            <a:off x="8327922" y="661628"/>
            <a:ext cx="420915" cy="175083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800" b="1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700" y="476672"/>
            <a:ext cx="8089900" cy="5616624"/>
          </a:xfrm>
        </p:spPr>
        <p:txBody>
          <a:bodyPr/>
          <a:lstStyle/>
          <a:p>
            <a:pPr algn="ctr">
              <a:buNone/>
            </a:pPr>
            <a:endParaRPr lang="ru-RU" sz="6000" b="1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u-RU" sz="7200" b="1" dirty="0" smtClean="0">
                <a:solidFill>
                  <a:srgbClr val="C00000"/>
                </a:solidFill>
                <a:latin typeface="Arial Black" pitchFamily="34" charset="0"/>
              </a:rPr>
              <a:t>Условия</a:t>
            </a:r>
            <a:endParaRPr lang="ru-RU" sz="7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79512" y="404664"/>
            <a:ext cx="8569325" cy="523220"/>
            <a:chOff x="29919" y="400554"/>
            <a:chExt cx="8790553" cy="430227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29919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rgbClr val="CC0000"/>
                  </a:solidFill>
                </a:rPr>
                <a:t>ДИСЦИПЛИНА</a:t>
              </a:r>
              <a:endParaRPr lang="ru-RU" sz="2800" b="1" dirty="0">
                <a:solidFill>
                  <a:srgbClr val="CC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755576" y="908050"/>
            <a:ext cx="6459630" cy="532926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sz="2000" b="1" dirty="0" smtClean="0">
                <a:solidFill>
                  <a:srgbClr val="C00000"/>
                </a:solidFill>
              </a:rPr>
              <a:t>В компании установлена строгая дисциплина для сотрудников.</a:t>
            </a:r>
          </a:p>
          <a:p>
            <a:pPr eaLnBrk="1" hangingPunct="1">
              <a:buFontTx/>
              <a:buNone/>
              <a:defRPr/>
            </a:pPr>
            <a:r>
              <a:rPr lang="ru-RU" sz="2400" b="1" u="sng" dirty="0" smtClean="0">
                <a:solidFill>
                  <a:srgbClr val="C00000"/>
                </a:solidFill>
              </a:rPr>
              <a:t>ЗАПРЕЩЕНО</a:t>
            </a:r>
            <a:r>
              <a:rPr lang="ru-RU" sz="2400" u="sng" dirty="0" smtClean="0"/>
              <a:t> (влечет за собой увольнение):</a:t>
            </a:r>
          </a:p>
          <a:p>
            <a:pPr marL="0" indent="252000">
              <a:buFont typeface="Wingdings" pitchFamily="2" charset="2"/>
              <a:buChar char="Ø"/>
              <a:defRPr/>
            </a:pPr>
            <a:r>
              <a:rPr lang="ru-RU" sz="2000" kern="1200" dirty="0" smtClean="0"/>
              <a:t>Отсутствие на рабочем месте без уважительной причины (официально оформленного больничного листа, отпуска), в т.ч. опоздания на работу даже на 5 минут.</a:t>
            </a:r>
          </a:p>
          <a:p>
            <a:pPr marL="0" indent="252000">
              <a:buFont typeface="Wingdings" pitchFamily="2" charset="2"/>
              <a:buChar char="Ø"/>
              <a:defRPr/>
            </a:pPr>
            <a:r>
              <a:rPr lang="ru-RU" sz="2000" kern="1200" dirty="0" smtClean="0"/>
              <a:t>Явка на работу в алкогольном (ином) опьянении - от 0,17 г/л в выдыхаемом воздухе (1-2 банки пива накануне вечером).</a:t>
            </a:r>
          </a:p>
          <a:p>
            <a:pPr marL="0" indent="252000">
              <a:buFont typeface="Wingdings" pitchFamily="2" charset="2"/>
              <a:buChar char="Ø"/>
              <a:defRPr/>
            </a:pPr>
            <a:r>
              <a:rPr lang="ru-RU" sz="2000" kern="1200" dirty="0" smtClean="0"/>
              <a:t>Разговоры по телефону, курение во время производственного процесса.</a:t>
            </a:r>
          </a:p>
          <a:p>
            <a:pPr eaLnBrk="1" hangingPunct="1">
              <a:buFontTx/>
              <a:buNone/>
              <a:defRPr/>
            </a:pPr>
            <a:r>
              <a:rPr lang="ru-RU" sz="2400" kern="1200" dirty="0" smtClean="0"/>
              <a:t>      </a:t>
            </a:r>
          </a:p>
          <a:p>
            <a:pPr marL="457200" indent="-457200" eaLnBrk="1" hangingPunct="1">
              <a:buFontTx/>
              <a:buNone/>
              <a:defRPr/>
            </a:pPr>
            <a:r>
              <a:rPr lang="ru-RU" sz="2400" dirty="0" smtClean="0"/>
              <a:t>                                                                                                                                            </a:t>
            </a:r>
            <a:endParaRPr lang="ru-RU" sz="2400" dirty="0"/>
          </a:p>
        </p:txBody>
      </p:sp>
      <p:pic>
        <p:nvPicPr>
          <p:cNvPr id="9" name="Picture 8" descr="3d-chelovechek-5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84477" y="1412776"/>
            <a:ext cx="1708003" cy="24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179512" y="404664"/>
            <a:ext cx="8569325" cy="523220"/>
            <a:chOff x="29919" y="400554"/>
            <a:chExt cx="8790553" cy="430227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29919" y="400554"/>
              <a:ext cx="8716303" cy="4302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800" b="1" dirty="0" smtClean="0">
                  <a:solidFill>
                    <a:srgbClr val="CC0000"/>
                  </a:solidFill>
                </a:rPr>
                <a:t>ГРАФИК РАБОТЫ</a:t>
              </a:r>
              <a:endParaRPr lang="ru-RU" sz="2800" b="1" dirty="0">
                <a:solidFill>
                  <a:srgbClr val="CC0000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8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>
            <a:off x="2411760" y="836712"/>
            <a:ext cx="49685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3 смены (ротация каждую неделю):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7308812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79512" y="404664"/>
            <a:ext cx="8569325" cy="461665"/>
            <a:chOff x="29919" y="400554"/>
            <a:chExt cx="8790553" cy="379612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/>
            <p:cNvSpPr/>
            <p:nvPr/>
          </p:nvSpPr>
          <p:spPr>
            <a:xfrm>
              <a:off x="29919" y="400554"/>
              <a:ext cx="8716303" cy="3796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 smtClean="0">
                  <a:solidFill>
                    <a:srgbClr val="CC0000"/>
                  </a:solidFill>
                </a:rPr>
                <a:t>СОВОКУПНЫЙ ЕЖЕМЕСЯЧНЫЙ ДОХОД ТЕХНИКА</a:t>
              </a:r>
              <a:endParaRPr lang="ru-RU" sz="2400" b="1" dirty="0">
                <a:solidFill>
                  <a:srgbClr val="CC0000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683568" y="1052736"/>
            <a:ext cx="4391843" cy="553998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000" b="1" dirty="0">
                <a:latin typeface="Arial Narrow" pitchFamily="34" charset="0"/>
              </a:rPr>
              <a:t>Оклад – </a:t>
            </a:r>
            <a:r>
              <a:rPr lang="ru-RU" sz="3000" b="1" dirty="0" smtClean="0">
                <a:latin typeface="Arial Narrow" pitchFamily="34" charset="0"/>
              </a:rPr>
              <a:t>4</a:t>
            </a:r>
            <a:r>
              <a:rPr lang="ru-RU" sz="3000" b="1" dirty="0" smtClean="0">
                <a:latin typeface="Arial Narrow" pitchFamily="34" charset="0"/>
              </a:rPr>
              <a:t>7</a:t>
            </a:r>
            <a:r>
              <a:rPr lang="ru-RU" sz="3000" b="1" dirty="0" smtClean="0">
                <a:latin typeface="Arial Narrow" pitchFamily="34" charset="0"/>
              </a:rPr>
              <a:t> </a:t>
            </a:r>
            <a:r>
              <a:rPr lang="ru-RU" sz="3000" b="1" dirty="0" smtClean="0">
                <a:latin typeface="Arial Narrow" pitchFamily="34" charset="0"/>
              </a:rPr>
              <a:t>000</a:t>
            </a:r>
            <a:endParaRPr lang="ru-RU" sz="3000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3568" y="1844824"/>
            <a:ext cx="4391844" cy="4770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500" b="1" dirty="0">
                <a:latin typeface="Arial Narrow" pitchFamily="34" charset="0"/>
              </a:rPr>
              <a:t>Доплата за ночные часы – </a:t>
            </a:r>
            <a:r>
              <a:rPr lang="ru-RU" sz="2500" b="1" dirty="0" smtClean="0">
                <a:latin typeface="Arial Narrow" pitchFamily="34" charset="0"/>
              </a:rPr>
              <a:t>5 000</a:t>
            </a:r>
            <a:endParaRPr lang="ru-RU" sz="2500" b="1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2564904"/>
            <a:ext cx="4394349" cy="4770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500" b="1" dirty="0">
                <a:latin typeface="Arial Narrow" pitchFamily="34" charset="0"/>
              </a:rPr>
              <a:t>Доплата за вредность – </a:t>
            </a:r>
            <a:r>
              <a:rPr lang="ru-RU" sz="2500" b="1" dirty="0" smtClean="0">
                <a:latin typeface="Arial Narrow" pitchFamily="34" charset="0"/>
              </a:rPr>
              <a:t>2 760</a:t>
            </a:r>
            <a:endParaRPr lang="ru-RU" sz="2500" b="1" dirty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4212" y="3816042"/>
            <a:ext cx="4391843" cy="4770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500" b="1" dirty="0" smtClean="0">
                <a:latin typeface="Arial Narrow" pitchFamily="34" charset="0"/>
              </a:rPr>
              <a:t>ДМС </a:t>
            </a:r>
            <a:r>
              <a:rPr lang="ru-RU" sz="2500" b="1" dirty="0">
                <a:latin typeface="Arial Narrow" pitchFamily="34" charset="0"/>
              </a:rPr>
              <a:t>+ </a:t>
            </a:r>
            <a:r>
              <a:rPr lang="ru-RU" sz="2500" b="1" dirty="0" err="1">
                <a:latin typeface="Arial Narrow" pitchFamily="34" charset="0"/>
              </a:rPr>
              <a:t>Несч.случай</a:t>
            </a:r>
            <a:r>
              <a:rPr lang="ru-RU" sz="2500" b="1" dirty="0">
                <a:latin typeface="Arial Narrow" pitchFamily="34" charset="0"/>
              </a:rPr>
              <a:t> – 2 251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4212" y="4392106"/>
            <a:ext cx="4391843" cy="477054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500" b="1" dirty="0">
                <a:latin typeface="Arial Narrow" pitchFamily="34" charset="0"/>
              </a:rPr>
              <a:t>Питание – 5 649</a:t>
            </a:r>
          </a:p>
        </p:txBody>
      </p:sp>
      <p:grpSp>
        <p:nvGrpSpPr>
          <p:cNvPr id="14" name="Group 19"/>
          <p:cNvGrpSpPr>
            <a:grpSpLocks/>
          </p:cNvGrpSpPr>
          <p:nvPr/>
        </p:nvGrpSpPr>
        <p:grpSpPr bwMode="auto">
          <a:xfrm>
            <a:off x="306116" y="1266548"/>
            <a:ext cx="521468" cy="3305029"/>
            <a:chOff x="4499379" y="1122303"/>
            <a:chExt cx="520803" cy="3305217"/>
          </a:xfrm>
        </p:grpSpPr>
        <p:sp>
          <p:nvSpPr>
            <p:cNvPr id="15" name="TextBox 8"/>
            <p:cNvSpPr txBox="1">
              <a:spLocks noChangeArrowheads="1"/>
            </p:cNvSpPr>
            <p:nvPr/>
          </p:nvSpPr>
          <p:spPr bwMode="auto">
            <a:xfrm>
              <a:off x="4499379" y="1122303"/>
              <a:ext cx="504056" cy="523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A80000"/>
                  </a:solidFill>
                  <a:latin typeface="Arial Narrow" pitchFamily="34" charset="0"/>
                </a:rPr>
                <a:t>+</a:t>
              </a:r>
            </a:p>
          </p:txBody>
        </p:sp>
        <p:sp>
          <p:nvSpPr>
            <p:cNvPr id="16" name="TextBox 15"/>
            <p:cNvSpPr txBox="1">
              <a:spLocks noChangeArrowheads="1"/>
            </p:cNvSpPr>
            <p:nvPr/>
          </p:nvSpPr>
          <p:spPr bwMode="auto">
            <a:xfrm>
              <a:off x="4500021" y="1700613"/>
              <a:ext cx="504056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A80000"/>
                  </a:solidFill>
                  <a:latin typeface="Arial Narrow" pitchFamily="34" charset="0"/>
                </a:rPr>
                <a:t>+</a:t>
              </a:r>
            </a:p>
          </p:txBody>
        </p:sp>
        <p:sp>
          <p:nvSpPr>
            <p:cNvPr id="17" name="TextBox 16"/>
            <p:cNvSpPr txBox="1">
              <a:spLocks noChangeArrowheads="1"/>
            </p:cNvSpPr>
            <p:nvPr/>
          </p:nvSpPr>
          <p:spPr bwMode="auto">
            <a:xfrm>
              <a:off x="4500021" y="2215714"/>
              <a:ext cx="504056" cy="523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A80000"/>
                  </a:solidFill>
                  <a:latin typeface="Arial Narrow" pitchFamily="34" charset="0"/>
                </a:rPr>
                <a:t>+</a:t>
              </a:r>
            </a:p>
          </p:txBody>
        </p:sp>
        <p:sp>
          <p:nvSpPr>
            <p:cNvPr id="18" name="TextBox 17"/>
            <p:cNvSpPr txBox="1">
              <a:spLocks noChangeArrowheads="1"/>
            </p:cNvSpPr>
            <p:nvPr/>
          </p:nvSpPr>
          <p:spPr bwMode="auto">
            <a:xfrm>
              <a:off x="4516127" y="3904299"/>
              <a:ext cx="504055" cy="523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800" b="1" dirty="0">
                  <a:solidFill>
                    <a:srgbClr val="A80000"/>
                  </a:solidFill>
                  <a:latin typeface="Arial Narrow" pitchFamily="34" charset="0"/>
                </a:rPr>
                <a:t>+</a:t>
              </a:r>
            </a:p>
          </p:txBody>
        </p:sp>
      </p:grpSp>
      <p:sp>
        <p:nvSpPr>
          <p:cNvPr id="20" name="Right Arrow 23"/>
          <p:cNvSpPr>
            <a:spLocks noChangeArrowheads="1"/>
          </p:cNvSpPr>
          <p:nvPr/>
        </p:nvSpPr>
        <p:spPr bwMode="auto">
          <a:xfrm>
            <a:off x="5436096" y="1844824"/>
            <a:ext cx="719138" cy="43204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31750" algn="ctr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1400" b="1">
              <a:solidFill>
                <a:srgbClr val="00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87616" y="1683851"/>
            <a:ext cx="3060848" cy="1673141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A80000"/>
                </a:solidFill>
                <a:latin typeface="Arial Narrow" pitchFamily="34" charset="0"/>
              </a:rPr>
              <a:t>ИТОГО:</a:t>
            </a:r>
          </a:p>
          <a:p>
            <a:pPr algn="ctr">
              <a:defRPr/>
            </a:pPr>
            <a:r>
              <a:rPr lang="ru-RU" sz="4800" b="1" dirty="0" smtClean="0">
                <a:solidFill>
                  <a:srgbClr val="A80000"/>
                </a:solidFill>
                <a:latin typeface="Arial Narrow" pitchFamily="34" charset="0"/>
              </a:rPr>
              <a:t>54 </a:t>
            </a:r>
            <a:r>
              <a:rPr lang="ru-RU" sz="4800" b="1" dirty="0" smtClean="0">
                <a:solidFill>
                  <a:srgbClr val="A80000"/>
                </a:solidFill>
                <a:latin typeface="Arial Narrow" pitchFamily="34" charset="0"/>
              </a:rPr>
              <a:t>760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руб</a:t>
            </a:r>
            <a:endParaRPr lang="ru-RU" sz="2800" b="1" dirty="0" smtClean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До вычета налогов</a:t>
            </a:r>
            <a:endParaRPr lang="ru-RU" sz="2000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115616" y="5013176"/>
            <a:ext cx="7200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ТАКЖЕ, пользуясь корпоративной развозкой, </a:t>
            </a:r>
            <a:r>
              <a:rPr lang="ru-RU" sz="29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Вы экономите от 3000 до 6 000 рублей ЕЖЕМЕСЯЧНО</a:t>
            </a:r>
          </a:p>
        </p:txBody>
      </p:sp>
      <p:sp>
        <p:nvSpPr>
          <p:cNvPr id="23" name="Right Brace 22"/>
          <p:cNvSpPr/>
          <p:nvPr/>
        </p:nvSpPr>
        <p:spPr bwMode="auto">
          <a:xfrm>
            <a:off x="5004048" y="908720"/>
            <a:ext cx="360040" cy="2304256"/>
          </a:xfrm>
          <a:prstGeom prst="rightBrace">
            <a:avLst>
              <a:gd name="adj1" fmla="val 72591"/>
              <a:gd name="adj2" fmla="val 50000"/>
            </a:avLst>
          </a:prstGeom>
          <a:noFill/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24" name="Right Brace 23"/>
          <p:cNvSpPr/>
          <p:nvPr/>
        </p:nvSpPr>
        <p:spPr bwMode="auto">
          <a:xfrm>
            <a:off x="5148064" y="908720"/>
            <a:ext cx="360040" cy="3960440"/>
          </a:xfrm>
          <a:prstGeom prst="rightBrace">
            <a:avLst>
              <a:gd name="adj1" fmla="val 72591"/>
              <a:gd name="adj2" fmla="val 70936"/>
            </a:avLst>
          </a:prstGeom>
          <a:noFill/>
          <a:ln w="317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"/>
            </a:endParaRPr>
          </a:p>
        </p:txBody>
      </p:sp>
      <p:sp>
        <p:nvSpPr>
          <p:cNvPr id="25" name="Right Arrow 23"/>
          <p:cNvSpPr>
            <a:spLocks noChangeArrowheads="1"/>
          </p:cNvSpPr>
          <p:nvPr/>
        </p:nvSpPr>
        <p:spPr bwMode="auto">
          <a:xfrm>
            <a:off x="5508104" y="3501008"/>
            <a:ext cx="719138" cy="43204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00000"/>
          </a:solidFill>
          <a:ln w="31750" algn="ctr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ru-RU" sz="1400" b="1">
              <a:solidFill>
                <a:srgbClr val="00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87616" y="3431787"/>
            <a:ext cx="3060848" cy="1365365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36000" tIns="36000" rIns="36000" bIns="36000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A80000"/>
                </a:solidFill>
                <a:latin typeface="Arial Narrow" pitchFamily="34" charset="0"/>
              </a:rPr>
              <a:t>ИТОГО:</a:t>
            </a:r>
          </a:p>
          <a:p>
            <a:pPr algn="ctr">
              <a:defRPr/>
            </a:pPr>
            <a:r>
              <a:rPr lang="ru-RU" sz="4800" b="1" dirty="0" smtClean="0">
                <a:solidFill>
                  <a:srgbClr val="A80000"/>
                </a:solidFill>
                <a:latin typeface="Arial Narrow" pitchFamily="34" charset="0"/>
              </a:rPr>
              <a:t>62 </a:t>
            </a:r>
            <a:r>
              <a:rPr lang="ru-RU" sz="4800" b="1" dirty="0" smtClean="0">
                <a:solidFill>
                  <a:srgbClr val="A80000"/>
                </a:solidFill>
                <a:latin typeface="Arial Narrow" pitchFamily="34" charset="0"/>
              </a:rPr>
              <a:t>660 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руб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</a:t>
            </a:r>
            <a:endParaRPr lang="ru-RU" sz="2800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339752" y="3212976"/>
            <a:ext cx="504700" cy="523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A80000"/>
                </a:solidFill>
                <a:latin typeface="Arial Narrow" pitchFamily="34" charset="0"/>
              </a:rPr>
              <a:t>+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Столовая2[1]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4143380"/>
            <a:ext cx="3571900" cy="201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8"/>
          <p:cNvGrpSpPr>
            <a:grpSpLocks/>
          </p:cNvGrpSpPr>
          <p:nvPr/>
        </p:nvGrpSpPr>
        <p:grpSpPr bwMode="auto">
          <a:xfrm>
            <a:off x="179512" y="404664"/>
            <a:ext cx="8569325" cy="477054"/>
            <a:chOff x="29919" y="400554"/>
            <a:chExt cx="8790553" cy="392266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322955" y="755812"/>
              <a:ext cx="8497517" cy="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ectangle 7"/>
            <p:cNvSpPr/>
            <p:nvPr/>
          </p:nvSpPr>
          <p:spPr>
            <a:xfrm>
              <a:off x="29919" y="400554"/>
              <a:ext cx="8716303" cy="3922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500" b="1" dirty="0" smtClean="0">
                  <a:solidFill>
                    <a:srgbClr val="CC0000"/>
                  </a:solidFill>
                </a:rPr>
                <a:t>ПАКЕТ СОЦИАЛЬНО-МАТЕРИАЛЬНЫХ ЛЬГОТ</a:t>
              </a:r>
              <a:endParaRPr lang="ru-RU" sz="2500" b="1" dirty="0">
                <a:solidFill>
                  <a:srgbClr val="CC0000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8388691" y="611847"/>
              <a:ext cx="431781" cy="143965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2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785786" y="1071546"/>
            <a:ext cx="778674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2000" dirty="0" smtClean="0">
                <a:solidFill>
                  <a:srgbClr val="000000"/>
                </a:solidFill>
                <a:latin typeface="+mn-lt"/>
              </a:rPr>
              <a:t> 100% компенсация </a:t>
            </a:r>
            <a:r>
              <a:rPr lang="ru-RU" sz="2000" dirty="0">
                <a:solidFill>
                  <a:srgbClr val="000000"/>
                </a:solidFill>
                <a:latin typeface="+mn-lt"/>
              </a:rPr>
              <a:t>питания в корпоративной </a:t>
            </a:r>
            <a:r>
              <a:rPr lang="ru-RU" sz="2000" dirty="0" smtClean="0">
                <a:solidFill>
                  <a:srgbClr val="000000"/>
                </a:solidFill>
                <a:latin typeface="+mn-lt"/>
              </a:rPr>
              <a:t>столовой. </a:t>
            </a:r>
            <a:endParaRPr lang="ru-RU" sz="2000" dirty="0">
              <a:solidFill>
                <a:srgbClr val="000000"/>
              </a:solidFill>
              <a:latin typeface="+mn-lt"/>
            </a:endParaRPr>
          </a:p>
          <a:p>
            <a:pPr>
              <a:buFont typeface="Wingdings" pitchFamily="2" charset="2"/>
              <a:buChar char="Ø"/>
              <a:defRPr/>
            </a:pPr>
            <a:endParaRPr lang="en-US" sz="2000" b="1" dirty="0">
              <a:solidFill>
                <a:srgbClr val="000066"/>
              </a:solidFill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1428736"/>
            <a:ext cx="4429156" cy="2778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eme2">
  <a:themeElements>
    <a:clrScheme name="Custom 1">
      <a:dk1>
        <a:srgbClr val="000000"/>
      </a:dk1>
      <a:lt1>
        <a:srgbClr val="FFFFFF"/>
      </a:lt1>
      <a:dk2>
        <a:srgbClr val="CF142B"/>
      </a:dk2>
      <a:lt2>
        <a:srgbClr val="E6E5E4"/>
      </a:lt2>
      <a:accent1>
        <a:srgbClr val="C2C0C2"/>
      </a:accent1>
      <a:accent2>
        <a:srgbClr val="E0DFE0"/>
      </a:accent2>
      <a:accent3>
        <a:srgbClr val="FFFFFF"/>
      </a:accent3>
      <a:accent4>
        <a:srgbClr val="000000"/>
      </a:accent4>
      <a:accent5>
        <a:srgbClr val="B8B7B8"/>
      </a:accent5>
      <a:accent6>
        <a:srgbClr val="BBB1A6"/>
      </a:accent6>
      <a:hlink>
        <a:srgbClr val="CF142B"/>
      </a:hlink>
      <a:folHlink>
        <a:srgbClr val="000000"/>
      </a:folHlink>
    </a:clrScheme>
    <a:fontScheme name="Basic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Basic 1">
        <a:dk1>
          <a:srgbClr val="000000"/>
        </a:dk1>
        <a:lt1>
          <a:srgbClr val="FFFFFF"/>
        </a:lt1>
        <a:dk2>
          <a:srgbClr val="CF142B"/>
        </a:dk2>
        <a:lt2>
          <a:srgbClr val="C2BFBD"/>
        </a:lt2>
        <a:accent1>
          <a:srgbClr val="666366"/>
        </a:accent1>
        <a:accent2>
          <a:srgbClr val="CFC4B8"/>
        </a:accent2>
        <a:accent3>
          <a:srgbClr val="FFFFFF"/>
        </a:accent3>
        <a:accent4>
          <a:srgbClr val="000000"/>
        </a:accent4>
        <a:accent5>
          <a:srgbClr val="B8B7B8"/>
        </a:accent5>
        <a:accent6>
          <a:srgbClr val="BBB1A6"/>
        </a:accent6>
        <a:hlink>
          <a:srgbClr val="CF142B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sic 2">
        <a:dk1>
          <a:srgbClr val="000000"/>
        </a:dk1>
        <a:lt1>
          <a:srgbClr val="FFFFFF"/>
        </a:lt1>
        <a:dk2>
          <a:srgbClr val="CF142B"/>
        </a:dk2>
        <a:lt2>
          <a:srgbClr val="C2BFBD"/>
        </a:lt2>
        <a:accent1>
          <a:srgbClr val="29176B"/>
        </a:accent1>
        <a:accent2>
          <a:srgbClr val="4012A6"/>
        </a:accent2>
        <a:accent3>
          <a:srgbClr val="FFFFFF"/>
        </a:accent3>
        <a:accent4>
          <a:srgbClr val="000000"/>
        </a:accent4>
        <a:accent5>
          <a:srgbClr val="ACABBA"/>
        </a:accent5>
        <a:accent6>
          <a:srgbClr val="390F96"/>
        </a:accent6>
        <a:hlink>
          <a:srgbClr val="426BBA"/>
        </a:hlink>
        <a:folHlink>
          <a:srgbClr val="B3C7E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sic 3">
        <a:dk1>
          <a:srgbClr val="000000"/>
        </a:dk1>
        <a:lt1>
          <a:srgbClr val="FFFFFF"/>
        </a:lt1>
        <a:dk2>
          <a:srgbClr val="CF142B"/>
        </a:dk2>
        <a:lt2>
          <a:srgbClr val="C2BFBD"/>
        </a:lt2>
        <a:accent1>
          <a:srgbClr val="00292E"/>
        </a:accent1>
        <a:accent2>
          <a:srgbClr val="005257"/>
        </a:accent2>
        <a:accent3>
          <a:srgbClr val="FFFFFF"/>
        </a:accent3>
        <a:accent4>
          <a:srgbClr val="000000"/>
        </a:accent4>
        <a:accent5>
          <a:srgbClr val="AAACAD"/>
        </a:accent5>
        <a:accent6>
          <a:srgbClr val="00494E"/>
        </a:accent6>
        <a:hlink>
          <a:srgbClr val="61BF1A"/>
        </a:hlink>
        <a:folHlink>
          <a:srgbClr val="C2B50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sic 4">
        <a:dk1>
          <a:srgbClr val="000000"/>
        </a:dk1>
        <a:lt1>
          <a:srgbClr val="FFFFFF"/>
        </a:lt1>
        <a:dk2>
          <a:srgbClr val="CF142B"/>
        </a:dk2>
        <a:lt2>
          <a:srgbClr val="C2BFBD"/>
        </a:lt2>
        <a:accent1>
          <a:srgbClr val="4A4512"/>
        </a:accent1>
        <a:accent2>
          <a:srgbClr val="9E9952"/>
        </a:accent2>
        <a:accent3>
          <a:srgbClr val="FFFFFF"/>
        </a:accent3>
        <a:accent4>
          <a:srgbClr val="000000"/>
        </a:accent4>
        <a:accent5>
          <a:srgbClr val="B1B0AA"/>
        </a:accent5>
        <a:accent6>
          <a:srgbClr val="8F8A49"/>
        </a:accent6>
        <a:hlink>
          <a:srgbClr val="C9C7A6"/>
        </a:hlink>
        <a:folHlink>
          <a:srgbClr val="B3540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1971</TotalTime>
  <Words>488</Words>
  <Application>Microsoft Office PowerPoint</Application>
  <PresentationFormat>Экран (4:3)</PresentationFormat>
  <Paragraphs>101</Paragraphs>
  <Slides>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Theme2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БЕЗОПАСНОЕ ПРОИЗВОДСТВО</vt:lpstr>
      <vt:lpstr>ВЫСОКОЕ КАЧЕСТВО</vt:lpstr>
      <vt:lpstr>УВАЖЕНИЕ</vt:lpstr>
      <vt:lpstr>СТАБИЛЬНОСТЬ</vt:lpstr>
      <vt:lpstr>Слайд 26</vt:lpstr>
    </vt:vector>
  </TitlesOfParts>
  <Company>TMMR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nazarnv</dc:creator>
  <cp:lastModifiedBy>j.dedenko</cp:lastModifiedBy>
  <cp:revision>181</cp:revision>
  <dcterms:created xsi:type="dcterms:W3CDTF">2014-04-21T09:34:39Z</dcterms:created>
  <dcterms:modified xsi:type="dcterms:W3CDTF">2015-07-01T14:58:24Z</dcterms:modified>
</cp:coreProperties>
</file>