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2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1" r:id="rId17"/>
    <p:sldId id="274" r:id="rId18"/>
    <p:sldId id="273" r:id="rId19"/>
    <p:sldId id="276" r:id="rId20"/>
    <p:sldId id="278" r:id="rId21"/>
    <p:sldId id="277" r:id="rId22"/>
    <p:sldId id="279" r:id="rId23"/>
    <p:sldId id="280" r:id="rId24"/>
    <p:sldId id="28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76" autoAdjust="0"/>
    <p:restoredTop sz="94611" autoAdjust="0"/>
  </p:normalViewPr>
  <p:slideViewPr>
    <p:cSldViewPr>
      <p:cViewPr varScale="1">
        <p:scale>
          <a:sx n="84" d="100"/>
          <a:sy n="84" d="100"/>
        </p:scale>
        <p:origin x="-134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ED8E1B-14A9-4112-B35C-875973F00328}" type="datetimeFigureOut">
              <a:rPr lang="ru-RU" smtClean="0"/>
              <a:pPr/>
              <a:t>16.11.2015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AA9CFE-47D6-43EE-96EA-254D1AA130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A9CFE-47D6-43EE-96EA-254D1AA130E1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A9CFE-47D6-43EE-96EA-254D1AA130E1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A9CFE-47D6-43EE-96EA-254D1AA130E1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A9CFE-47D6-43EE-96EA-254D1AA130E1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A9CFE-47D6-43EE-96EA-254D1AA130E1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A9CFE-47D6-43EE-96EA-254D1AA130E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A9CFE-47D6-43EE-96EA-254D1AA130E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A9CFE-47D6-43EE-96EA-254D1AA130E1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A9CFE-47D6-43EE-96EA-254D1AA130E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A9CFE-47D6-43EE-96EA-254D1AA130E1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A9CFE-47D6-43EE-96EA-254D1AA130E1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A9CFE-47D6-43EE-96EA-254D1AA130E1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A9CFE-47D6-43EE-96EA-254D1AA130E1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98F1F-8883-4E31-9257-1D44947C4B65}" type="datetimeFigureOut">
              <a:rPr lang="ru-RU" smtClean="0"/>
              <a:pPr/>
              <a:t>16.11.2015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7F64-AA58-4150-97B8-28E86887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98F1F-8883-4E31-9257-1D44947C4B65}" type="datetimeFigureOut">
              <a:rPr lang="ru-RU" smtClean="0"/>
              <a:pPr/>
              <a:t>16.11.2015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7F64-AA58-4150-97B8-28E86887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98F1F-8883-4E31-9257-1D44947C4B65}" type="datetimeFigureOut">
              <a:rPr lang="ru-RU" smtClean="0"/>
              <a:pPr/>
              <a:t>16.11.2015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7F64-AA58-4150-97B8-28E86887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98F1F-8883-4E31-9257-1D44947C4B65}" type="datetimeFigureOut">
              <a:rPr lang="ru-RU" smtClean="0"/>
              <a:pPr/>
              <a:t>16.11.2015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7F64-AA58-4150-97B8-28E86887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98F1F-8883-4E31-9257-1D44947C4B65}" type="datetimeFigureOut">
              <a:rPr lang="ru-RU" smtClean="0"/>
              <a:pPr/>
              <a:t>16.11.2015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7F64-AA58-4150-97B8-28E86887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98F1F-8883-4E31-9257-1D44947C4B65}" type="datetimeFigureOut">
              <a:rPr lang="ru-RU" smtClean="0"/>
              <a:pPr/>
              <a:t>16.11.2015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7F64-AA58-4150-97B8-28E86887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98F1F-8883-4E31-9257-1D44947C4B65}" type="datetimeFigureOut">
              <a:rPr lang="ru-RU" smtClean="0"/>
              <a:pPr/>
              <a:t>16.11.2015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7F64-AA58-4150-97B8-28E86887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98F1F-8883-4E31-9257-1D44947C4B65}" type="datetimeFigureOut">
              <a:rPr lang="ru-RU" smtClean="0"/>
              <a:pPr/>
              <a:t>16.11.2015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7F64-AA58-4150-97B8-28E86887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98F1F-8883-4E31-9257-1D44947C4B65}" type="datetimeFigureOut">
              <a:rPr lang="ru-RU" smtClean="0"/>
              <a:pPr/>
              <a:t>16.11.2015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7F64-AA58-4150-97B8-28E86887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98F1F-8883-4E31-9257-1D44947C4B65}" type="datetimeFigureOut">
              <a:rPr lang="ru-RU" smtClean="0"/>
              <a:pPr/>
              <a:t>16.11.2015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7F64-AA58-4150-97B8-28E86887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98F1F-8883-4E31-9257-1D44947C4B65}" type="datetimeFigureOut">
              <a:rPr lang="ru-RU" smtClean="0"/>
              <a:pPr/>
              <a:t>16.11.2015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7F64-AA58-4150-97B8-28E86887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D98F1F-8883-4E31-9257-1D44947C4B65}" type="datetimeFigureOut">
              <a:rPr lang="ru-RU" smtClean="0"/>
              <a:pPr/>
              <a:t>16.11.2015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57F64-AA58-4150-97B8-28E8688731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youtube.com/watch?v=XmkvyXqWpI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mailto:batki_scole@mail.ru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gif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Батьковская начальная школа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000108"/>
            <a:ext cx="85725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Одним из первых декретов Советской власти, изданных в первые месяцы после Октябрьской революции, стал декрет "О ликвидации неграмотности". Во исполнение этого декрета еще в годы Гражданской войны в Батьках открыли начальную школу, размещенную в спешно построенном бараке.</a:t>
            </a:r>
            <a:r>
              <a:rPr lang="en-US" sz="1400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cs typeface="Arial" pitchFamily="34" charset="0"/>
              </a:rPr>
              <a:t>В четырех классах учили детей чтению, письму и счету. После окончания начальной школы ребята продолжали обучение в Вялсах, где в начале 20-х была построена двухэтажная деревянная семилетняя школа.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72462" y="6215082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9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  <p:pic>
        <p:nvPicPr>
          <p:cNvPr id="8" name="Рисунок 7" descr="Рожнов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92" y="2714620"/>
            <a:ext cx="2017184" cy="257176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TextBox 9"/>
          <p:cNvSpPr txBox="1"/>
          <p:nvPr/>
        </p:nvSpPr>
        <p:spPr>
          <a:xfrm>
            <a:off x="428596" y="2500306"/>
            <a:ext cx="657229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Учителями батьковской начальной школы в разные годы были: Анастасия Павловна Белорекова, Раиса Александровна Симагина, Анна Александровна Рожнова. Многим поколениям они дали путевку в жизнь, навечно оставшись в памяти своих учеников. Ведь самую первую учительницу никогда не забывают...</a:t>
            </a:r>
          </a:p>
          <a:p>
            <a:endParaRPr lang="ru-RU" sz="1400" dirty="0" smtClean="0">
              <a:latin typeface="Verdana" pitchFamily="34" charset="0"/>
              <a:cs typeface="Arial" pitchFamily="34" charset="0"/>
            </a:endParaRPr>
          </a:p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Старейшей учительницей батьковской начальной школы,      начавшей свой подвижнический труд еще в далеком 1940-м году, была Анна Александровна Рожнова (на фото). Учила ребят выводить первые буквы и цифры, читать и писать. Тяжело было в те годы, ведь в одном помещении находились ученики всех классов сразу: попробуй уследить за всеми! Но справлялась, никогда не жаловалась на трудности. Великая Отечественная война забрала у Анны Александровны четырех братьев, но не сломила ее. Назло все невзгодам и превратностям судьбы  Анна Александровна продолжала как и прежде учить деревенских ребят, помогала своим многочисленным племянникам и прожила долгую и достойную жизнь</a:t>
            </a:r>
            <a:r>
              <a:rPr lang="ru-RU" sz="1400" dirty="0" smtClean="0">
                <a:latin typeface="Verdana" pitchFamily="34" charset="0"/>
                <a:cs typeface="Arial" pitchFamily="34" charset="0"/>
              </a:rPr>
              <a:t>.</a:t>
            </a:r>
            <a:endParaRPr lang="ru-RU" sz="1400" dirty="0" smtClean="0">
              <a:latin typeface="Verdana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Вклад нашего поселка в Победу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000109"/>
            <a:ext cx="5572164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Тяжелейшим испытанием для нашей страны стала Великая Отечественная война. За годы войны из Рязанской области было призвано более 300 тысяч человек. Половина из них - 150 тысяч человек - не вернулась с фронта. 9000 тысяч уроженцев Сасово и Сасовского района (самый высокий показатель среди всех районов области!) погибли или пропали без вести на полях сражений. </a:t>
            </a:r>
          </a:p>
          <a:p>
            <a:pPr algn="just"/>
            <a:endParaRPr lang="ru-RU" sz="1400" dirty="0" smtClean="0">
              <a:latin typeface="Verdana" pitchFamily="34" charset="0"/>
              <a:cs typeface="Arial" pitchFamily="34" charset="0"/>
            </a:endParaRPr>
          </a:p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Чтобы оценить вклад нашего небольшого поселка в общую Победу над фашизмом, надо подойти к установленному возле школы памятнику воинам,      павшим в годы войны (на фото), и прочитать записанные на мемориальных таблицах имена наших земляков - участников ВОВ, погибших на фронте - 23 имени и умерших уже после войны - 49 имен. Каждый год мы проводим памятные мероприятия в честь наших героев-односельчан, завоевавших для нас право жить и учиться в свободной стране.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01024" y="6215082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10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  <p:pic>
        <p:nvPicPr>
          <p:cNvPr id="11" name="Рисунок 10" descr="P12007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1000108"/>
            <a:ext cx="3000395" cy="407196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2" name="TextBox 11"/>
          <p:cNvSpPr txBox="1"/>
          <p:nvPr/>
        </p:nvSpPr>
        <p:spPr>
          <a:xfrm>
            <a:off x="428596" y="5000636"/>
            <a:ext cx="82868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1400" dirty="0" smtClean="0">
                <a:latin typeface="Verdana" pitchFamily="34" charset="0"/>
              </a:rPr>
              <a:t>Вклад нашего поселка в Победу не ограничивался призывом мужчин на фронт. Большую работу на благо Родины проводили в годы войны и те, кто оставался в тылу. Андреевский завод продолжал работать на нужды страны, женщины </a:t>
            </a:r>
          </a:p>
          <a:p>
            <a:r>
              <a:rPr lang="ru-RU" sz="1400" dirty="0" smtClean="0">
                <a:latin typeface="Verdana" pitchFamily="34" charset="0"/>
              </a:rPr>
              <a:t>взяли на себя мужскую работу, дети помогали взрослым и продолжали учиться. Победа была выстрадана всем поселком!</a:t>
            </a:r>
            <a:endParaRPr lang="ru-RU" sz="1400" dirty="0">
              <a:latin typeface="Verdana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Батьки в послевоенные годы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01024" y="621508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1</a:t>
            </a:r>
            <a:r>
              <a:rPr lang="en-US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1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1000108"/>
            <a:ext cx="85011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</a:rPr>
              <a:t>В послевоенные годы батьковское население продолжает расти, а вместе с ним растет и экономика поселка. Андреевский спиртзавод наращивает обороты производства, совершенствует материально-техническую базу. Появляются два крупных совхоза: "Андреевский", специализирующийся на откорме крупного рогатого скота, и "Батьковский", специализирующийся на молочном животноводстве и выращивании картофеля (в обороте у совхоза находилось 3200 гектаров земли). Большие надои молока стали основой для образования молочно-перерабатывающего завода, выпускавшего сыр, сметану и масло. </a:t>
            </a:r>
            <a:endParaRPr lang="ru-RU" sz="1400" dirty="0">
              <a:latin typeface="Verdan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628" y="3000372"/>
            <a:ext cx="392909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</a:rPr>
              <a:t>Появляются объекты социального и культурного назначения: с 1963 года начал функционировать туберкулезный санаторий "Сасово", в 1974 году в Батьках открылась восьмилетняя школа, в 70-80-е годы был построен ряд 18-квартирных двухэтажных домов и большой Дом культуры. Вплоть до начала перестройки поселок Батьки уверенно смотрел в будущее, давая работу всем свои жителям.</a:t>
            </a:r>
            <a:endParaRPr lang="ru-RU" sz="1400" dirty="0">
              <a:latin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5715016"/>
            <a:ext cx="70723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Verdana" pitchFamily="34" charset="0"/>
              </a:rPr>
              <a:t>Рассмотрим подробнее историю и современное состояние главных социальных объектов поселка: санатория, основной школы и Дома культуры.</a:t>
            </a:r>
            <a:endParaRPr lang="ru-RU" sz="1400" dirty="0">
              <a:latin typeface="Verdana" pitchFamily="34" charset="0"/>
            </a:endParaRPr>
          </a:p>
        </p:txBody>
      </p:sp>
      <p:pic>
        <p:nvPicPr>
          <p:cNvPr id="13" name="Рисунок 12" descr="IMG_00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2928934"/>
            <a:ext cx="4429156" cy="2733303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Санаторий «Сасово»: история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8596" y="1000108"/>
            <a:ext cx="471490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</a:rPr>
              <a:t>Идея постройки оздоровительного учреждения в большой сосновой роще почти на берегу водоема возникла у жителей поселка еще в 50-е годы, долго обсуждалась и наконец была реализована в жизнь в 1959 году. Вначале в большом и красивом здании был размещен пионерский лагерь, затем дом отдыха для рабочих совхоза, а в 1963 году был образован областной туберкулезный санаторий "Сасово". </a:t>
            </a:r>
          </a:p>
          <a:p>
            <a:pPr algn="just"/>
            <a:endParaRPr lang="ru-RU" sz="1400" dirty="0" smtClean="0">
              <a:latin typeface="Verdana" pitchFamily="34" charset="0"/>
            </a:endParaRPr>
          </a:p>
          <a:p>
            <a:pPr algn="just"/>
            <a:r>
              <a:rPr lang="ru-RU" sz="1400" dirty="0" smtClean="0">
                <a:latin typeface="Verdana" pitchFamily="34" charset="0"/>
              </a:rPr>
              <a:t>Санаторий был рассчитан на 120 больных туберкулезом легких. В конце 70-х закрывается санаторий "Красное" в Михайловском районе и больных туберкулезом костей переводят в санаторий "Сасово". Количество коек для больных постепенно сокращается: 80-е годы - 100 коек, 90-е годы - 80 (увы, сокращение мест стало  следствием не уменьшения числа больных, а результатом экономических трудностей).</a:t>
            </a:r>
            <a:endParaRPr lang="ru-RU" sz="1400" dirty="0"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01024" y="621508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12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5786" y="1142984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5500702"/>
            <a:ext cx="66437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Verdana" pitchFamily="34" charset="0"/>
              </a:rPr>
              <a:t>Чтобы узнать о современном состоянии санатория, мы с Олегом Владимировичем теплым осенним деньком отправились в сосновую рощу, где среди высоких деревьев уютно расположилось старое двухэтажное здание. </a:t>
            </a:r>
            <a:endParaRPr lang="ru-RU" sz="1400" dirty="0">
              <a:latin typeface="Verdana" pitchFamily="34" charset="0"/>
            </a:endParaRPr>
          </a:p>
        </p:txBody>
      </p:sp>
      <p:pic>
        <p:nvPicPr>
          <p:cNvPr id="10" name="Рисунок 9" descr="Санаторий_черно-белый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1000108"/>
            <a:ext cx="3643338" cy="437200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Санаторий «Сасово» сегодня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01024" y="621508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1</a:t>
            </a:r>
            <a:r>
              <a:rPr lang="en-US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3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785794"/>
            <a:ext cx="55721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400" dirty="0" smtClean="0">
              <a:latin typeface="Verdana" pitchFamily="34" charset="0"/>
            </a:endParaRPr>
          </a:p>
          <a:p>
            <a:pPr algn="just"/>
            <a:r>
              <a:rPr lang="ru-RU" sz="1400" dirty="0" smtClean="0">
                <a:latin typeface="Verdana" pitchFamily="34" charset="0"/>
              </a:rPr>
              <a:t>Бабье лето в этом году выдалось очень теплое, так что даже рано утром не чувствуется никакой прохлады. С приездом учителя мы еще до начала занятий отправляемся в санаторий. По дороге замечаем двух рыбаков, полностью погруженных в свое занятие: это пациенты санатория. В пруду обитают красноглазка, лещ, карась, плотва, окунь, щука. </a:t>
            </a:r>
          </a:p>
        </p:txBody>
      </p:sp>
      <p:pic>
        <p:nvPicPr>
          <p:cNvPr id="8" name="Рисунок 7" descr="P12009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0" y="2714620"/>
            <a:ext cx="3643338" cy="242889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1" name="TextBox 10"/>
          <p:cNvSpPr txBox="1"/>
          <p:nvPr/>
        </p:nvSpPr>
        <p:spPr>
          <a:xfrm>
            <a:off x="428596" y="2857496"/>
            <a:ext cx="48577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</a:rPr>
              <a:t>Рыбалка - не единственное развлечение отдыхающих. Подходя к центральному входу видим трех мужчин, один из которых приветливо машет нам рукой. Знакомимся. "Хорошо тут, красиво, - говорит самой молодой из них, - можно и книжку в тишине почитать, и в волейбол на пляже сыграть, и уху после рыбалки сварить, а грибов здесь сколько: подосиновики, подберезовики,  маслята, боровики!" </a:t>
            </a:r>
            <a:endParaRPr lang="ru-RU" sz="1400" dirty="0">
              <a:latin typeface="Verdan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596" y="5143512"/>
            <a:ext cx="80724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Verdana" pitchFamily="34" charset="0"/>
              </a:rPr>
              <a:t>Заходим внутрь. Медсестра Любовь Михайловна Шлыкова рассказывает о современном положении санатория: "Сегодня санаторий оснащен всем необходимым оборудованием и рассчитан на 40 человек, которые едут                                 к нам со всей области, лечение продолжается около года, возглавляет                 учреждение Михаил Рахмильевич Агишевский". </a:t>
            </a:r>
          </a:p>
          <a:p>
            <a:r>
              <a:rPr lang="ru-RU" sz="1400" dirty="0" smtClean="0">
                <a:latin typeface="Verdana" pitchFamily="34" charset="0"/>
              </a:rPr>
              <a:t>Делаем фото на память и желаем всему санаторию здоровья и долголетия!</a:t>
            </a:r>
            <a:endParaRPr lang="ru-RU" sz="1400" dirty="0">
              <a:latin typeface="Verdana" pitchFamily="34" charset="0"/>
            </a:endParaRPr>
          </a:p>
        </p:txBody>
      </p:sp>
      <p:pic>
        <p:nvPicPr>
          <p:cNvPr id="17" name="Рисунок 16" descr="P120089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5074" y="928670"/>
            <a:ext cx="2714644" cy="171451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Старая школа в Вялсах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928670"/>
            <a:ext cx="84296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В первые послевоенные десятилетия юные жители нашего поселка продолжали получать неполное среднее образование в старой деревянной школе в Вялсах. Ходили в соседнее село пешком, обучаясь в две смены. Было несколько параллельных классов, каждый из которых насчитывал до 45 человек. Рядом со школой находился садово-огородный участок, действовала отдельная мастерская, была построена спортивная площадка. Детей тогда не кормили в столовой: работал платный буфет.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01024" y="621508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14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2500306"/>
            <a:ext cx="400052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Много замечательных учителей отдали вялсинской школе лучшие годы своей жизни: Виктор Григорьевич Анохин, Раиса Петровна Анохина, Любовь Ивановна Афонькина, Александра Андреевна Вагина, Мария Александр-на Коврова, Александра Ивановна Моисеева, Василий Павлович Кленин, Валентина Ивановна Трипольская, Анна Ивановна Плисова, Михаил Алексеевич Рогачиков и другие. Многие из них впоследствии после закрытия средней школы в Вялсах перешли в новую 8-летнюю школу в Батьках. </a:t>
            </a:r>
          </a:p>
        </p:txBody>
      </p:sp>
      <p:pic>
        <p:nvPicPr>
          <p:cNvPr id="12" name="Рисунок 11" descr="IMG_0006 коп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2571744"/>
            <a:ext cx="4357718" cy="2928958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3" name="TextBox 12"/>
          <p:cNvSpPr txBox="1"/>
          <p:nvPr/>
        </p:nvSpPr>
        <p:spPr>
          <a:xfrm>
            <a:off x="428596" y="5715016"/>
            <a:ext cx="72152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Verdana" pitchFamily="34" charset="0"/>
              </a:rPr>
              <a:t>В вялсинской школе учился известный уроженец нашего поселка будущий нейрохирург, заслуженный деятель науки РФ Вячеслав Владимирович Переседов (1945—1997).</a:t>
            </a:r>
            <a:endParaRPr lang="ru-RU" sz="1400" dirty="0">
              <a:latin typeface="Verdana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Батьковская основная школа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01024" y="621508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1</a:t>
            </a:r>
            <a:r>
              <a:rPr lang="en-US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5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928670"/>
            <a:ext cx="857256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</a:rPr>
              <a:t>В 1974 году в нашем поселке открылась собственная восьмилетняя (сегодня девятилетняя) школа. Одноэтажное кирпичное строение достраивалось несколько раз и приобрело современный вид в 1981 году, когда был сооружен большой спортивный зал. Работать в Батьках стали учителя из вялсинской школы, которая вскоре была закрыта.</a:t>
            </a:r>
          </a:p>
          <a:p>
            <a:pPr algn="just"/>
            <a:endParaRPr lang="ru-RU" sz="1400" dirty="0" smtClean="0">
              <a:latin typeface="Verdana" pitchFamily="34" charset="0"/>
            </a:endParaRPr>
          </a:p>
          <a:p>
            <a:pPr algn="just"/>
            <a:r>
              <a:rPr lang="ru-RU" sz="1400" dirty="0" smtClean="0">
                <a:latin typeface="Verdana" pitchFamily="34" charset="0"/>
              </a:rPr>
              <a:t>Много работы было проделано за прошедшие сорок лет, много ребят получили свои аттестаты. В числе первых выпускников школы была Ольга Михайловна Поэстова - будущий поэт и исследователь вялсинского края. Другие ученицы школы, получив высшее образование, вернулись в родной поселок и стали работать учителями. Возглавляет девятилетку сегодня Наталья Ивановна Костина - ровесница нашей школы. Работают у нас и молодые учителя, средний возраст педсостава - 39 лет.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43702" y="3500438"/>
            <a:ext cx="21431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Verdana" pitchFamily="34" charset="0"/>
              </a:rPr>
              <a:t>Этим летом школу побелили и покрасили. Работали учителя, родители, помогали неравнодушные люди. Посмотрите, какой красавицей стала наша школа</a:t>
            </a:r>
            <a:r>
              <a:rPr lang="ru-RU" sz="1400" dirty="0" smtClean="0">
                <a:latin typeface="Verdana" pitchFamily="34" charset="0"/>
              </a:rPr>
              <a:t>!</a:t>
            </a:r>
            <a:endParaRPr lang="ru-RU" sz="1400" dirty="0" smtClean="0">
              <a:latin typeface="Verdana" pitchFamily="34" charset="0"/>
            </a:endParaRPr>
          </a:p>
        </p:txBody>
      </p:sp>
      <p:pic>
        <p:nvPicPr>
          <p:cNvPr id="14" name="Рисунок 13" descr="P12009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3500438"/>
            <a:ext cx="6107779" cy="285752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Дом культуры и творчества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000108"/>
            <a:ext cx="40005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Вместе с новой школой в Батьках был построен Дом культуры. В большом и просторном помещении расположились библиотека и концертный зал, в котором проходили конкурсы худож. самодеят-сти, различные праздники, торжественные собрания. Не сосчитать</a:t>
            </a:r>
            <a:r>
              <a:rPr lang="en-US" sz="1400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cs typeface="Arial" pitchFamily="34" charset="0"/>
              </a:rPr>
              <a:t>сколько выступлений было проведено в клубе за много лет, а для нас он стал еще и излюбленных местом отдыха: рядом с ДК оборудовано несколько удобных столов и скамеечек.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01024" y="621508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1</a:t>
            </a:r>
            <a:r>
              <a:rPr lang="en-US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6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  <p:pic>
        <p:nvPicPr>
          <p:cNvPr id="6" name="Рисунок 5" descr="P12009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1643050"/>
            <a:ext cx="4214842" cy="286713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 descr="P120066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3857628"/>
            <a:ext cx="4000528" cy="242889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2" name="TextBox 11"/>
          <p:cNvSpPr txBox="1"/>
          <p:nvPr/>
        </p:nvSpPr>
        <p:spPr>
          <a:xfrm>
            <a:off x="4714876" y="1000108"/>
            <a:ext cx="407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Verdana" pitchFamily="34" charset="0"/>
              </a:rPr>
              <a:t>Такую красоту хоть </a:t>
            </a:r>
          </a:p>
          <a:p>
            <a:pPr algn="ctr"/>
            <a:r>
              <a:rPr lang="ru-RU" sz="1400" dirty="0" smtClean="0">
                <a:latin typeface="Verdana" pitchFamily="34" charset="0"/>
              </a:rPr>
              <a:t>на фотоконкурс посылай!</a:t>
            </a:r>
            <a:endParaRPr lang="ru-RU" sz="1400" dirty="0">
              <a:latin typeface="Verdan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4876" y="4714884"/>
            <a:ext cx="400052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Verdana" pitchFamily="34" charset="0"/>
              </a:rPr>
              <a:t>Народное творчество – не единственное предназначение клуба, заезжие артисты и даже дрессированные цирковые животные выступают в том же самом концертом зале.</a:t>
            </a:r>
            <a:endParaRPr lang="ru-RU" sz="1400" dirty="0">
              <a:latin typeface="Verdana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Батьки после распада СССР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000109"/>
            <a:ext cx="5429288" cy="5500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Трагические события распада СССР, затронувшие весь наш народ, все населенные пункты страны, особенно тяжело отразились на российской деревне. Уничтожение промышленности и сельского хозяйства, падение уровня жизни, а самое главное - обезлюживание - стали страшной реальностью большинства российских сел. Не стал здесь исключением и наш поселок. </a:t>
            </a:r>
          </a:p>
          <a:p>
            <a:pPr algn="just"/>
            <a:endParaRPr lang="ru-RU" sz="1400" dirty="0" smtClean="0">
              <a:latin typeface="Verdana" pitchFamily="34" charset="0"/>
              <a:cs typeface="Arial" pitchFamily="34" charset="0"/>
            </a:endParaRPr>
          </a:p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Еще в конце 80-х годов был закрыт молочный завод. На месте бывших совхозов возникла компания "Батьки", о результатах деятельности которой можно судить по заброшенных фермам и зарастающим мелколесьем сельхозугодиям. В 2008 году компания бесславно скончалась, а еще через несколько лет прекратил свое существование Андреевский спиртзавод - промышленное сердце поселка. </a:t>
            </a:r>
          </a:p>
          <a:p>
            <a:pPr algn="just"/>
            <a:endParaRPr lang="ru-RU" sz="1400" dirty="0" smtClean="0">
              <a:latin typeface="Verdana" pitchFamily="34" charset="0"/>
              <a:cs typeface="Arial" pitchFamily="34" charset="0"/>
            </a:endParaRPr>
          </a:p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Численность населения сегодня неуклонно снижается. Отсутствие работы лишает Батьки будущего, способствуя дальнейшему опустению села. </a:t>
            </a:r>
          </a:p>
          <a:p>
            <a:pPr algn="just"/>
            <a:endParaRPr lang="ru-RU" sz="1400" dirty="0" smtClean="0">
              <a:latin typeface="Verdana" pitchFamily="34" charset="0"/>
              <a:cs typeface="Arial" pitchFamily="34" charset="0"/>
            </a:endParaRPr>
          </a:p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Есть ли выход из этого страшного положения? В поисках ответа на этот вопрос мы с Олегом Владимировичем отправились к главе </a:t>
            </a:r>
            <a:r>
              <a:rPr lang="ru-RU" sz="1400" dirty="0" smtClean="0">
                <a:latin typeface="Verdana" pitchFamily="34" charset="0"/>
                <a:cs typeface="Arial" pitchFamily="34" charset="0"/>
              </a:rPr>
              <a:t>поселения. </a:t>
            </a:r>
            <a:endParaRPr lang="en-US" sz="1400" dirty="0" smtClean="0">
              <a:latin typeface="Verdana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01024" y="621508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17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  <p:pic>
        <p:nvPicPr>
          <p:cNvPr id="16" name="Рисунок 15" descr="P12008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1357298"/>
            <a:ext cx="2381267" cy="1785950"/>
          </a:xfrm>
          <a:prstGeom prst="rect">
            <a:avLst/>
          </a:prstGeom>
          <a:ln w="228600" cap="sq" cmpd="thickThin">
            <a:solidFill>
              <a:schemeClr val="tx1"/>
            </a:solidFill>
            <a:prstDash val="solid"/>
            <a:miter lim="800000"/>
          </a:ln>
          <a:effectLst>
            <a:innerShdw blurRad="76200">
              <a:srgbClr val="000000"/>
            </a:innerShdw>
            <a:reflection blurRad="6350" stA="50000" endA="295" endPos="92000" dist="101600" dir="5400000" sy="-100000" algn="bl" rotWithShape="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Встреча с главой поселения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000109"/>
            <a:ext cx="85011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В скромной квартире одной из двухэтажек на центральной улице расположилась администрация Батьковского поселения. Ничем не выделяется ее местонахождение и  только приклеенный листок на двери извещает о том, что здесь находится сельский муниципалитет. Уже год поселение возглавляет Рустем Назыфович Тактаров, до последнего времени работавший местным лесничим.  В назначенное время входим в его рабочий кабинет, объясняем цель работы и излагаем свой непростой вопрос.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01024" y="621508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18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2500306"/>
            <a:ext cx="621510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- Главная проблема села, - говорит Рустем Назыфович, выслушав наш вопрос, - это проблема занятости населения. Чтобы молодежь оставалась на селе, чтобы люди потянулись в Батьки, надо дать сельчанам возможность работать и достойно зарабатывать. Мы способны решать и успешно решаем многие бытовые проблемы населения, но поднять производство своими силами мы, к сожалению, не можем. Нужна сознательная воля руководства страны, всесторонняя и решительная поддержка со стороны государства. Муниципальных средств не хватает даже на поддержание действующей инфраструктуры, куда уж там говорить о строительстве новых социальных объектов...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8596" y="5072074"/>
            <a:ext cx="74295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Verdana" pitchFamily="34" charset="0"/>
              </a:rPr>
              <a:t>- А из конкретных проблем села какая сегодня является самой важной?</a:t>
            </a:r>
          </a:p>
          <a:p>
            <a:endParaRPr lang="ru-RU" sz="1400" dirty="0" smtClean="0">
              <a:latin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</a:rPr>
              <a:t>- Гидросооружение наше давно ждет ремонта: нижние щиты плотины находятся в неудовлетворительном состоянии и подлежат замене. Вопрос в деньгах: на ремонт требуются большие средства, которых нет в бюджете. На сегодня - это самая актуальная наша проблема.</a:t>
            </a:r>
            <a:endParaRPr lang="ru-RU" sz="1400" dirty="0">
              <a:latin typeface="Verdana" pitchFamily="34" charset="0"/>
            </a:endParaRPr>
          </a:p>
        </p:txBody>
      </p:sp>
      <p:pic>
        <p:nvPicPr>
          <p:cNvPr id="14" name="Рисунок 13" descr="P12009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15140" y="2428868"/>
            <a:ext cx="2231919" cy="258898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Я, мои друзья и наставники 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000109"/>
            <a:ext cx="5500726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Здравствуйте! Меня зовут Айгюн. Это красивое и необычное в наших краях имя означает "луна и солнце". В астрологии два светила противоположны друг друга, но в своем случае я этой разности совершенно не чувствую. Я веселая, беззаботная, открытая и удалая девчонка. Лето люблю больше всего на свете, а радость от яркого солнца днем ничуть не мешает мне вечером любоваться нашим прудом, залитым очаровательным лунным светом. </a:t>
            </a:r>
          </a:p>
          <a:p>
            <a:pPr algn="just"/>
            <a:endParaRPr lang="ru-RU" sz="1400" dirty="0" smtClean="0">
              <a:latin typeface="Verdana" pitchFamily="34" charset="0"/>
              <a:cs typeface="Arial" pitchFamily="34" charset="0"/>
            </a:endParaRPr>
          </a:p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Я учусь в 7-м классе Батьковской основной школы. Вместе со мной сидят на уроках мои друзья - непоседливый озорник Данила и упрямая мечтательница Ксюша. Все школьные годы мы были не разлей вода, и когда я решила участвовать в конкурсе презентаций, мои одноклассники не только сразу поддержали меня, но и приняли участие в сборе материалов и фотосъемке по интересным местам.</a:t>
            </a:r>
          </a:p>
          <a:p>
            <a:endParaRPr lang="ru-RU" sz="1400" dirty="0" smtClean="0">
              <a:latin typeface="Verdana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8596" y="5072074"/>
            <a:ext cx="842968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Большую помощь в работе над проектом оказал мой учитель истории - Олег Владимирович Мамаев. Вместе с ним мы сделали несколько сотен снимков для презентации, собрали нужный материал и взяли интервью у сельчан. Другим наставником стала для меня учитель математики Раиса Петровна Анохина, </a:t>
            </a:r>
          </a:p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которая не только предоставила старые фотографии из жизни села, но и </a:t>
            </a:r>
          </a:p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рассказала много того, о чем нельзя узнать ни в интернете, ни в библиотеке. </a:t>
            </a:r>
          </a:p>
          <a:p>
            <a:endParaRPr lang="ru-RU" dirty="0"/>
          </a:p>
        </p:txBody>
      </p:sp>
      <p:pic>
        <p:nvPicPr>
          <p:cNvPr id="17" name="Рисунок 16" descr="P12007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73683">
            <a:off x="5991337" y="3156034"/>
            <a:ext cx="2889020" cy="184846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8" name="Рисунок 17" descr="P120076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43702" y="857232"/>
            <a:ext cx="1928826" cy="215283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8072462" y="6215082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1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Замечательные люди поселка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000109"/>
            <a:ext cx="84296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Встреча с главой администрации не прояснила будущее поселка. Вопрос о судьбе моей малой родины остается открытым, но надежд на перемены к лучшему не так уж много. Избегая категоричных выводов, Рустем Назыфович проговорился о главном: никаких производственных предприятий в Батьках строить не планируется. Что это значит для нашего поселка - прекрасно понимают даже</a:t>
            </a:r>
            <a:r>
              <a:rPr lang="en-US" sz="1400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cs typeface="Arial" pitchFamily="34" charset="0"/>
              </a:rPr>
              <a:t>первоклассники...</a:t>
            </a:r>
          </a:p>
          <a:p>
            <a:pPr algn="just"/>
            <a:endParaRPr lang="ru-RU" sz="1400" dirty="0" smtClean="0">
              <a:latin typeface="Verdana" pitchFamily="34" charset="0"/>
              <a:cs typeface="Arial" pitchFamily="34" charset="0"/>
            </a:endParaRPr>
          </a:p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Между тем жизнь продолжается несмотря на все свои трудности. И если большую половину батьковского населения составляют инвалиды и пенсионеры, то оставшаяся часть  - простые люди труда, благодаря ежедневной работе которых мы, дети, можем радоваться и смеяться, учиться и отдыхать, жить, не зная нужды. Рассказом о нашем главном богатстве - о замечательных людях поселка - я бы хотела завершить презентацию.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01024" y="621508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19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  <p:pic>
        <p:nvPicPr>
          <p:cNvPr id="6" name="Рисунок 5" descr="P12009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3714752"/>
            <a:ext cx="3000396" cy="26561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714744" y="4000504"/>
            <a:ext cx="507209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</a:rPr>
              <a:t>Главным социальным объектом поселка известным далеко за пределами Сасовского района является наш санаторий. Сегодня в нем работает тридцать человек - все местные жители. На фото лучшие сотрудники учреждения: санитарка Светлана Владимировна Драволина и медсестра с 45-летним стажем Любовь Михайловна </a:t>
            </a:r>
            <a:r>
              <a:rPr lang="ru-RU" sz="1400" dirty="0" smtClean="0">
                <a:latin typeface="Verdana" pitchFamily="34" charset="0"/>
              </a:rPr>
              <a:t>Шлыкова</a:t>
            </a:r>
            <a:r>
              <a:rPr lang="en-US" sz="1400" dirty="0" smtClean="0">
                <a:latin typeface="Verdana" pitchFamily="34" charset="0"/>
              </a:rPr>
              <a:t>.</a:t>
            </a:r>
            <a:endParaRPr lang="ru-RU" sz="1400" dirty="0">
              <a:latin typeface="Verdana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Замечательные люди поселка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7620" y="1000108"/>
            <a:ext cx="50720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Нагрузка у нас в школе неслабая: каждый день по 5-6, а то и по 7 уроков подряд. С таким ритмами быстро устаешь и восстановить силы нам помогают два школьных завтрака после второго и четвертого уроков. Столовая находится совсем рядом, обслуживание быстрое, а пища всегда свежая и вкусная. Спасибо нашим дорогим кормильцам! На фото: повар Надежда Егоровна Афонина и завхоз Лидия Михайловна </a:t>
            </a:r>
            <a:r>
              <a:rPr lang="ru-RU" sz="1400" dirty="0" err="1" smtClean="0">
                <a:latin typeface="Verdana" pitchFamily="34" charset="0"/>
                <a:cs typeface="Arial" pitchFamily="34" charset="0"/>
              </a:rPr>
              <a:t>Кленина</a:t>
            </a:r>
            <a:r>
              <a:rPr lang="en-US" sz="1400" dirty="0" smtClean="0">
                <a:latin typeface="Verdana" pitchFamily="34" charset="0"/>
                <a:cs typeface="Arial" pitchFamily="34" charset="0"/>
              </a:rPr>
              <a:t>.</a:t>
            </a:r>
            <a:endParaRPr lang="ru-RU" sz="1400" dirty="0" smtClean="0">
              <a:latin typeface="Verdana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01024" y="621508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20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3214686"/>
            <a:ext cx="54292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</a:rPr>
              <a:t>Труд уборщиц один из самых тяжелых и неблагодарных, но именно благодаря ему ежедневно поддерживается чистота и свежесть в школьных классах, а мы сохраняем то, что согласно русской пословице нельзя купить ни за какие деньги - наше здоровье. Спасибо за вашу работу и терпение! На фото технические служащие школы: Раиса Петровна Костина и Елена Михайловна Гладких. </a:t>
            </a:r>
            <a:endParaRPr lang="ru-RU" sz="1400" dirty="0">
              <a:latin typeface="Verdana" pitchFamily="34" charset="0"/>
            </a:endParaRPr>
          </a:p>
        </p:txBody>
      </p:sp>
      <p:pic>
        <p:nvPicPr>
          <p:cNvPr id="10" name="Рисунок 9" descr="P12100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59" y="3138092"/>
            <a:ext cx="2714645" cy="18625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428596" y="5072074"/>
            <a:ext cx="7143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</a:rPr>
              <a:t>Санитарки, повара и уборщицы - профессии физического труда, а профессия учителя - умственного. Но значит ли это, что быть учителем легче? Оказывается, что не только не легче, но и во многом гораздо труднее. Вследствие стрессовых ситуаций и нервного напряжения профессия учителя является одной из самых опасных для жизни! На следующем слайде – рассказ об учителях нашей школы.</a:t>
            </a:r>
          </a:p>
        </p:txBody>
      </p:sp>
      <p:pic>
        <p:nvPicPr>
          <p:cNvPr id="9" name="Рисунок 8" descr="P121002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2" y="1071546"/>
            <a:ext cx="3071834" cy="1989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Замечательные люди поселка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8860" y="1000108"/>
            <a:ext cx="650085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Когда в 1974 году Батьках открылась 8-летняя школа, в нее перешли работать вялсинские учителя и среди них учитель физики и математики Раиса Петровна Анохина. Начав свою педагогическую деятельность еще в начале 60-х (на фото), Раиса Петровна вышла на заслуженный отдых в 1995 году. А два года назад вновь вернулась в школу и преподает у нас те же предметы, что и 50 лет назад. Здоровья и еще долгих лет жизни нашему любимому учителю!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01024" y="621508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2</a:t>
            </a:r>
            <a:r>
              <a:rPr lang="en-US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1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  <p:pic>
        <p:nvPicPr>
          <p:cNvPr id="9" name="Рисунок 8" descr="Копия IMG_0001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000108"/>
            <a:ext cx="1730816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P12101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2928934"/>
            <a:ext cx="1658964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P121009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86050" y="2928934"/>
            <a:ext cx="1648570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P121014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628" y="2928934"/>
            <a:ext cx="1643074" cy="1747521"/>
          </a:xfrm>
          <a:prstGeom prst="roundRect">
            <a:avLst>
              <a:gd name="adj" fmla="val 1115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 descr="P121013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15206" y="2928934"/>
            <a:ext cx="1571636" cy="1762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TextBox 15"/>
          <p:cNvSpPr txBox="1"/>
          <p:nvPr/>
        </p:nvSpPr>
        <p:spPr>
          <a:xfrm>
            <a:off x="357158" y="4929198"/>
            <a:ext cx="864399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</a:rPr>
              <a:t>Ученицей Раисы Петровны была Наталья Ивановна Костина, которая возглавляет нашу школу</a:t>
            </a:r>
            <a:r>
              <a:rPr lang="en-US" sz="1400" dirty="0" smtClean="0">
                <a:latin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</a:rPr>
              <a:t>сегодня.</a:t>
            </a:r>
            <a:r>
              <a:rPr lang="en-US" sz="1400" dirty="0" smtClean="0">
                <a:latin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</a:rPr>
              <a:t>Завучем и учителем начальных классов является Ольга Владимировна Яньшина. На третьем фото Галина Викторовна Беляева – учитель физкультуры, ОБЖ и мой классный руководитель. Павел Сергеевич Яринюк учит нас географии </a:t>
            </a:r>
          </a:p>
          <a:p>
            <a:pPr algn="just"/>
            <a:r>
              <a:rPr lang="ru-RU" sz="1400" dirty="0" smtClean="0">
                <a:latin typeface="Verdana" pitchFamily="34" charset="0"/>
              </a:rPr>
              <a:t>и биологии, а в свободное время любит интересоваться краеведением:</a:t>
            </a:r>
          </a:p>
          <a:p>
            <a:pPr algn="just"/>
            <a:r>
              <a:rPr lang="ru-RU" sz="1400" dirty="0" smtClean="0">
                <a:latin typeface="Verdana" pitchFamily="34" charset="0"/>
              </a:rPr>
              <a:t>для Википедии им создан ряд статей о нашем поселении, а на сайте </a:t>
            </a:r>
            <a:r>
              <a:rPr lang="en-US" sz="1400" dirty="0" smtClean="0">
                <a:latin typeface="Verdana" pitchFamily="34" charset="0"/>
              </a:rPr>
              <a:t>Panoramio</a:t>
            </a:r>
            <a:endParaRPr lang="ru-RU" sz="1400" dirty="0" smtClean="0">
              <a:latin typeface="Verdana" pitchFamily="34" charset="0"/>
            </a:endParaRPr>
          </a:p>
          <a:p>
            <a:pPr algn="just"/>
            <a:r>
              <a:rPr lang="ru-RU" sz="1400" dirty="0" smtClean="0">
                <a:latin typeface="Verdana" pitchFamily="34" charset="0"/>
              </a:rPr>
              <a:t>собран большой фотоархив, содержащий снимки многих сел Сасовского района.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И исчезнет слово «Прощай»…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857232"/>
            <a:ext cx="835824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Моя презентация подошла к концу. С чувством легкой грусти, но и с радостью тоже я завершаю свою работу, на исполнение которой ушел целый месяц. Хочется верить, что на 20 слайдах презентации я сумела не просто передать определенную совокупность фактов, но и вложить в нее нечто большее - частичку самой себя. Нельзя быть безучастным к судьбе своей малой родины, к тому, что происходит вокруг. И я верю, что не смотря на все трудности и проблемы, наш поселок не исчезнет с лица Земли! Лучше всего это прекрасное чувство веры выразила наша землячка Ольга Михайловна Поэстова в одном из своих стихотворений: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01024" y="621508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22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2714620"/>
            <a:ext cx="42862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500" i="1" dirty="0" smtClean="0">
                <a:latin typeface="Verdana" pitchFamily="34" charset="0"/>
              </a:rPr>
              <a:t>Сколько было потерь – и не счесть</a:t>
            </a:r>
          </a:p>
          <a:p>
            <a:pPr algn="just"/>
            <a:r>
              <a:rPr lang="ru-RU" sz="1500" i="1" dirty="0" smtClean="0">
                <a:latin typeface="Verdana" pitchFamily="34" charset="0"/>
              </a:rPr>
              <a:t>Сколько было дорог – не измерить.</a:t>
            </a:r>
          </a:p>
          <a:p>
            <a:pPr algn="just"/>
            <a:r>
              <a:rPr lang="ru-RU" sz="1500" i="1" dirty="0" smtClean="0">
                <a:latin typeface="Verdana" pitchFamily="34" charset="0"/>
              </a:rPr>
              <a:t>Все же в завтрашний светлый день</a:t>
            </a:r>
          </a:p>
          <a:p>
            <a:pPr algn="just"/>
            <a:r>
              <a:rPr lang="ru-RU" sz="1500" i="1" dirty="0" smtClean="0">
                <a:latin typeface="Verdana" pitchFamily="34" charset="0"/>
              </a:rPr>
              <a:t>Все равно продолжаю верить.</a:t>
            </a:r>
          </a:p>
          <a:p>
            <a:pPr algn="just"/>
            <a:r>
              <a:rPr lang="ru-RU" sz="1500" i="1" dirty="0" smtClean="0">
                <a:latin typeface="Verdana" pitchFamily="34" charset="0"/>
              </a:rPr>
              <a:t>А иначе и жить нельзя:</a:t>
            </a:r>
          </a:p>
          <a:p>
            <a:pPr algn="just"/>
            <a:r>
              <a:rPr lang="ru-RU" sz="1500" i="1" dirty="0" smtClean="0">
                <a:latin typeface="Verdana" pitchFamily="34" charset="0"/>
              </a:rPr>
              <a:t>Краски мира погаснут разом.</a:t>
            </a:r>
          </a:p>
          <a:p>
            <a:pPr algn="just"/>
            <a:r>
              <a:rPr lang="ru-RU" sz="1500" i="1" dirty="0" smtClean="0">
                <a:latin typeface="Verdana" pitchFamily="34" charset="0"/>
              </a:rPr>
              <a:t>Верю в солнце, в мечту, в тебя</a:t>
            </a:r>
          </a:p>
          <a:p>
            <a:pPr algn="just"/>
            <a:r>
              <a:rPr lang="ru-RU" sz="1500" i="1" dirty="0" smtClean="0">
                <a:latin typeface="Verdana" pitchFamily="34" charset="0"/>
              </a:rPr>
              <a:t>В человеческий верю разум.</a:t>
            </a:r>
          </a:p>
          <a:p>
            <a:pPr algn="just"/>
            <a:r>
              <a:rPr lang="ru-RU" sz="1500" i="1" dirty="0" smtClean="0">
                <a:latin typeface="Verdana" pitchFamily="34" charset="0"/>
              </a:rPr>
              <a:t>Все обиды и горе – прочь.</a:t>
            </a:r>
          </a:p>
          <a:p>
            <a:pPr algn="just"/>
            <a:r>
              <a:rPr lang="ru-RU" sz="1500" i="1" dirty="0" smtClean="0">
                <a:latin typeface="Verdana" pitchFamily="34" charset="0"/>
              </a:rPr>
              <a:t>Все сотрется с лица – мироздания.</a:t>
            </a:r>
          </a:p>
          <a:p>
            <a:pPr algn="just"/>
            <a:r>
              <a:rPr lang="ru-RU" sz="1500" i="1" dirty="0" smtClean="0">
                <a:latin typeface="Verdana" pitchFamily="34" charset="0"/>
              </a:rPr>
              <a:t>И исчезнет слово «Прощай», </a:t>
            </a:r>
          </a:p>
          <a:p>
            <a:pPr algn="just"/>
            <a:r>
              <a:rPr lang="ru-RU" sz="1500" i="1" dirty="0" smtClean="0">
                <a:latin typeface="Verdana" pitchFamily="34" charset="0"/>
              </a:rPr>
              <a:t>И останется – «До свидания!»</a:t>
            </a:r>
            <a:endParaRPr lang="ru-RU" sz="1500" i="1" dirty="0">
              <a:latin typeface="Verdan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5643578"/>
            <a:ext cx="73581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Verdana" pitchFamily="34" charset="0"/>
              </a:rPr>
              <a:t>P. S.</a:t>
            </a:r>
            <a:r>
              <a:rPr lang="ru-RU" sz="1400" dirty="0" smtClean="0">
                <a:latin typeface="Verdana" pitchFamily="34" charset="0"/>
              </a:rPr>
              <a:t> Те, кому понравилась презентация, могут продлить и дополнить свои впечатления просмотром красивого слайдшоу: музыкального видео с фотографиями (которые не вошли в презентацию) «Батьки – село мое родное»:</a:t>
            </a:r>
            <a:r>
              <a:rPr lang="en-US" sz="1400" dirty="0" smtClean="0">
                <a:latin typeface="Verdana" pitchFamily="34" charset="0"/>
              </a:rPr>
              <a:t> </a:t>
            </a:r>
            <a:r>
              <a:rPr lang="en-US" sz="1400" dirty="0" smtClean="0">
                <a:latin typeface="Verdana" pitchFamily="34" charset="0"/>
                <a:hlinkClick r:id="rId4"/>
              </a:rPr>
              <a:t>http://www.youtube.com/watch?v=XmkvyXqWpIg</a:t>
            </a:r>
            <a:r>
              <a:rPr lang="en-US" sz="1400" dirty="0" smtClean="0">
                <a:latin typeface="Verdana" pitchFamily="34" charset="0"/>
              </a:rPr>
              <a:t> </a:t>
            </a:r>
            <a:endParaRPr lang="ru-RU" sz="1400" dirty="0">
              <a:latin typeface="Verdana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latin typeface="Verdana" pitchFamily="34" charset="0"/>
                <a:cs typeface="Arial" pitchFamily="34" charset="0"/>
              </a:rPr>
              <a:t>Информация</a:t>
            </a:r>
            <a:endParaRPr lang="ru-RU" sz="2400" b="1" i="1" dirty="0">
              <a:latin typeface="Verdana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000108"/>
            <a:ext cx="321471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Verdana" pitchFamily="34" charset="0"/>
                <a:cs typeface="Arial" pitchFamily="34" charset="0"/>
              </a:rPr>
              <a:t>Автор: </a:t>
            </a:r>
          </a:p>
          <a:p>
            <a:endParaRPr lang="ru-RU" sz="1400" b="1" dirty="0" smtClean="0">
              <a:latin typeface="Verdana" pitchFamily="34" charset="0"/>
              <a:cs typeface="Arial" pitchFamily="34" charset="0"/>
            </a:endParaRPr>
          </a:p>
          <a:p>
            <a:r>
              <a:rPr lang="ru-RU" sz="1400" dirty="0" smtClean="0">
                <a:latin typeface="Verdana" pitchFamily="34" charset="0"/>
                <a:cs typeface="Arial" pitchFamily="34" charset="0"/>
              </a:rPr>
              <a:t>Айгюн Гусейновна Трушина,</a:t>
            </a:r>
            <a:r>
              <a:rPr lang="en-US" sz="1400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cs typeface="Arial" pitchFamily="34" charset="0"/>
              </a:rPr>
              <a:t>              13 лет, ученица 7 класса «Батьковской основной общеобразовательной школы».</a:t>
            </a:r>
          </a:p>
          <a:p>
            <a:endParaRPr lang="ru-RU" sz="1400" dirty="0" smtClean="0">
              <a:latin typeface="Verdana" pitchFamily="34" charset="0"/>
              <a:cs typeface="Arial" pitchFamily="34" charset="0"/>
            </a:endParaRPr>
          </a:p>
          <a:p>
            <a:r>
              <a:rPr lang="ru-RU" sz="1400" b="1" dirty="0" smtClean="0">
                <a:latin typeface="Verdana" pitchFamily="34" charset="0"/>
                <a:cs typeface="Arial" pitchFamily="34" charset="0"/>
              </a:rPr>
              <a:t>Контактные данные школы:</a:t>
            </a:r>
          </a:p>
          <a:p>
            <a:endParaRPr lang="ru-RU" sz="1400" b="1" dirty="0" smtClean="0">
              <a:latin typeface="Verdana" pitchFamily="34" charset="0"/>
              <a:cs typeface="Arial" pitchFamily="34" charset="0"/>
            </a:endParaRPr>
          </a:p>
          <a:p>
            <a:r>
              <a:rPr lang="ru-RU" sz="1400" dirty="0" smtClean="0">
                <a:latin typeface="Verdana" pitchFamily="34" charset="0"/>
                <a:cs typeface="Arial" pitchFamily="34" charset="0"/>
              </a:rPr>
              <a:t>Адрес:  </a:t>
            </a:r>
            <a:r>
              <a:rPr lang="ru-RU" sz="1400" dirty="0" smtClean="0">
                <a:latin typeface="Verdana" pitchFamily="34" charset="0"/>
              </a:rPr>
              <a:t>391451, Рязанская область, Сасовский район,                       п. Батьки, ул. Школьная, д. 1.</a:t>
            </a:r>
          </a:p>
          <a:p>
            <a:r>
              <a:rPr lang="ru-RU" sz="1400" dirty="0" smtClean="0">
                <a:latin typeface="Verdana" pitchFamily="34" charset="0"/>
              </a:rPr>
              <a:t>Телефон: 8(49133)9-42-81.</a:t>
            </a:r>
            <a:br>
              <a:rPr lang="ru-RU" sz="1400" dirty="0" smtClean="0">
                <a:latin typeface="Verdana" pitchFamily="34" charset="0"/>
              </a:rPr>
            </a:br>
            <a:r>
              <a:rPr lang="ru-RU" sz="1400" dirty="0" smtClean="0">
                <a:latin typeface="Verdana" pitchFamily="34" charset="0"/>
              </a:rPr>
              <a:t>Сайт: </a:t>
            </a:r>
            <a:r>
              <a:rPr lang="en-US" sz="1400" dirty="0" smtClean="0">
                <a:latin typeface="Verdana" pitchFamily="34" charset="0"/>
              </a:rPr>
              <a:t>http://batkischool.ucoz.ru</a:t>
            </a:r>
            <a:br>
              <a:rPr lang="en-US" sz="1400" dirty="0" smtClean="0">
                <a:latin typeface="Verdana" pitchFamily="34" charset="0"/>
              </a:rPr>
            </a:br>
            <a:r>
              <a:rPr lang="ru-RU" sz="1400" dirty="0" smtClean="0">
                <a:latin typeface="Verdana" pitchFamily="34" charset="0"/>
              </a:rPr>
              <a:t>Электронная</a:t>
            </a:r>
            <a:r>
              <a:rPr lang="en-US" sz="1400" dirty="0" smtClean="0">
                <a:latin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</a:rPr>
              <a:t>почта:                 </a:t>
            </a:r>
            <a:endParaRPr lang="en-US" sz="1400" dirty="0" smtClean="0">
              <a:latin typeface="Verdana" pitchFamily="34" charset="0"/>
            </a:endParaRPr>
          </a:p>
          <a:p>
            <a:r>
              <a:rPr lang="en-US" sz="1400" u="sng" dirty="0" smtClean="0">
                <a:latin typeface="Verdana" pitchFamily="34" charset="0"/>
                <a:hlinkClick r:id="rId3"/>
              </a:rPr>
              <a:t>batki_scole@mail.ru</a:t>
            </a:r>
            <a:endParaRPr lang="ru-RU" sz="1400" u="sng" dirty="0" smtClean="0">
              <a:latin typeface="Verdana" pitchFamily="34" charset="0"/>
            </a:endParaRPr>
          </a:p>
          <a:p>
            <a:endParaRPr lang="ru-RU" sz="1400" u="sng" dirty="0" smtClean="0">
              <a:latin typeface="Verdana" pitchFamily="34" charset="0"/>
            </a:endParaRPr>
          </a:p>
          <a:p>
            <a:r>
              <a:rPr lang="ru-RU" sz="1400" b="1" dirty="0" smtClean="0">
                <a:latin typeface="Verdana" pitchFamily="34" charset="0"/>
              </a:rPr>
              <a:t>Руководитель:</a:t>
            </a:r>
          </a:p>
          <a:p>
            <a:endParaRPr lang="ru-RU" sz="1400" u="sng" dirty="0" smtClean="0">
              <a:latin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</a:rPr>
              <a:t>Олег Владимирович Мамаев, учитель истории и обществознания</a:t>
            </a:r>
          </a:p>
        </p:txBody>
      </p:sp>
      <p:pic>
        <p:nvPicPr>
          <p:cNvPr id="10" name="Рисунок 9" descr="P12006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1934" y="1071546"/>
            <a:ext cx="4571221" cy="4357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Содержание презентации 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000109"/>
            <a:ext cx="51435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В этой презентации я расскажу о нашем поселке - о Батьках. Здесь я родилась и пошла в школу, здесь моя семья и друзья, здесь мой родной дом. Одним словом, Батьки - это моя жизнь. Между тем надежной исторической информации о поселке очень мало, в краеведческом смысле Батьки почти совсем не изучены. Поэтому приступая к работе над презентацией я с самого начала ставила своей целью не просто создать проект для районного конкурса, но, прежде всего, внести свой скромный, но личный вклад в изучение родного края. Насколько это получилось, судить читателям</a:t>
            </a:r>
            <a:r>
              <a:rPr lang="ru-RU" sz="1400" dirty="0" smtClean="0">
                <a:latin typeface="Verdana" pitchFamily="34" charset="0"/>
                <a:cs typeface="Arial" pitchFamily="34" charset="0"/>
              </a:rPr>
              <a:t>.</a:t>
            </a:r>
            <a:endParaRPr lang="ru-RU" sz="1400" dirty="0" smtClean="0">
              <a:latin typeface="Verdana" pitchFamily="34" charset="0"/>
              <a:cs typeface="Arial" pitchFamily="34" charset="0"/>
            </a:endParaRPr>
          </a:p>
        </p:txBody>
      </p:sp>
      <p:pic>
        <p:nvPicPr>
          <p:cNvPr id="9" name="Рисунок 8" descr="P120076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1000108"/>
            <a:ext cx="3008292" cy="242889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Рисунок 11" descr="P121009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54780" y="3571876"/>
            <a:ext cx="3044579" cy="192882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" name="TextBox 9"/>
          <p:cNvSpPr txBox="1"/>
          <p:nvPr/>
        </p:nvSpPr>
        <p:spPr>
          <a:xfrm>
            <a:off x="428596" y="3786190"/>
            <a:ext cx="5286412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На 20 слайдах презентации изложена краткая история села, рассказано о замечательных людях и их работе, в ярких красках запечатлена природа края, честно показаны современное положение села и его проблемы. Презентация включает в себя большой объем текста, написанного не в тезисной, а в литературной форме  (что ориентирует презентацию не столько на массовый просмотр, сколько на </a:t>
            </a:r>
            <a:r>
              <a:rPr lang="ru-RU" sz="1400" i="1" dirty="0" smtClean="0">
                <a:latin typeface="Verdana" pitchFamily="34" charset="0"/>
                <a:cs typeface="Arial" pitchFamily="34" charset="0"/>
              </a:rPr>
              <a:t>индивидуальное чтение </a:t>
            </a:r>
            <a:r>
              <a:rPr lang="ru-RU" sz="1400" dirty="0" smtClean="0">
                <a:latin typeface="Verdana" pitchFamily="34" charset="0"/>
                <a:cs typeface="Arial" pitchFamily="34" charset="0"/>
              </a:rPr>
              <a:t>с экрана компьютера), а также фотографии, которые появляются с помощью анимации. Смена слайдов осуществляется щелчком мыши (анимация происходит автоматически).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72462" y="6215082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2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Батьки: статус и географическое положение 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pic>
        <p:nvPicPr>
          <p:cNvPr id="10" name="Рисунок 9" descr="P12006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1071546"/>
            <a:ext cx="2643206" cy="179714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Рисунок 13" descr="P121028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36" y="2500306"/>
            <a:ext cx="2643206" cy="146422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9" name="Рисунок 18" descr="yyyyyyyy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34" y="4071942"/>
            <a:ext cx="3048020" cy="228601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TextBox 7"/>
          <p:cNvSpPr txBox="1"/>
          <p:nvPr/>
        </p:nvSpPr>
        <p:spPr>
          <a:xfrm>
            <a:off x="3786182" y="4143380"/>
            <a:ext cx="500066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Verdana" pitchFamily="34" charset="0"/>
                <a:cs typeface="Arial" pitchFamily="34" charset="0"/>
              </a:rPr>
              <a:t>Поселок стоит на левом берегу реки Вялсы (правый приток Цны), из которой вырастает образованный плотиной пруд - подлинная жемчужина нашего края. Не сосчитать сколько раз мы с друзьями ныряли в его чудесную воду, сколько радости нам доставляло плескаться у пляжа, пытаясь поймать рыбок руками!                          Пруд - одно из главных батьковских </a:t>
            </a:r>
          </a:p>
          <a:p>
            <a:r>
              <a:rPr lang="ru-RU" sz="1400" dirty="0" smtClean="0">
                <a:latin typeface="Verdana" pitchFamily="34" charset="0"/>
                <a:cs typeface="Arial" pitchFamily="34" charset="0"/>
              </a:rPr>
              <a:t>богатств. Наши предки создали его и                            наша задача сохранить его чистым и прозрачным! </a:t>
            </a:r>
            <a:endParaRPr lang="ru-RU" sz="1400" dirty="0">
              <a:latin typeface="Verdana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3000372"/>
            <a:ext cx="57864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Батьки находятся в 18 километрах к юго-востоку от города Сасово. Связь с райцентром осуществляется маршрутом Сасово-Арга (летом - Сасово-Ключи). Небольшие автобусы и "маршрутки"  ходят два раза в день. </a:t>
            </a:r>
            <a:endParaRPr lang="ru-RU" sz="1400" dirty="0">
              <a:latin typeface="Verdana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86116" y="1142984"/>
            <a:ext cx="550072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Поселок Батьки является центром одноименного поселения Сасовского района, в который входят 8 населенных пунктов: с. Арга, п. Батьки, п. Бугровой (упразднен), с. Вялсы, д. Ивановка, с. Ключи, д. Черная Речка, с. Шурмашь. Площадь – 1172 кв. км.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72462" y="6215082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3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Природа нашего поселка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000109"/>
            <a:ext cx="435771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Живописный пруд - не единственное наше богатство, другим батьковским чудом является изумрудный сосновый лес, встречающий гостей нашего поселка на самом подъезде к Батькам. На 25-30 метров взметнулись в небо величественные хвойные красавицы - наша батьковская гордость и предмет зависти сельчан из других деревень и поселков. Чистый свежий воздух, легкий хруст веток под ногами и море сосновых шишек, рассыпанных под деревьями - ощущения от всего этого трудно передать словами! </a:t>
            </a:r>
          </a:p>
        </p:txBody>
      </p:sp>
      <p:pic>
        <p:nvPicPr>
          <p:cNvPr id="6" name="Рисунок 5" descr="P12008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1071546"/>
            <a:ext cx="4071967" cy="277546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TextBox 6"/>
          <p:cNvSpPr txBox="1"/>
          <p:nvPr/>
        </p:nvSpPr>
        <p:spPr>
          <a:xfrm>
            <a:off x="428596" y="4000504"/>
            <a:ext cx="514353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Из крупных животных в окрестных лесах обитают лоси, кабаны и косули. Однако встретить копытных можно нечасто, гораздо выше вероятность натолкнуться на ужей и гадюк, которые в изобилии расплодились не только в лесах, но и в самом поселке. Лично мне в животном мире больше всего нравятся ежики. Недавно мы сжигали ботву на пришкольном огородном участке и случайно обнаружили в одной из мусорных куч живой колючий клубочек и, не удержавшись, устроили фотосессию со зверьком</a:t>
            </a:r>
            <a:r>
              <a:rPr lang="ru-RU" sz="1400" dirty="0" smtClean="0">
                <a:latin typeface="Verdana" pitchFamily="34" charset="0"/>
                <a:cs typeface="Arial" pitchFamily="34" charset="0"/>
              </a:rPr>
              <a:t>!</a:t>
            </a:r>
            <a:endParaRPr lang="ru-RU" sz="1400" dirty="0" smtClean="0">
              <a:latin typeface="Verdana" pitchFamily="34" charset="0"/>
              <a:cs typeface="Arial" pitchFamily="34" charset="0"/>
            </a:endParaRPr>
          </a:p>
        </p:txBody>
      </p:sp>
      <p:pic>
        <p:nvPicPr>
          <p:cNvPr id="14" name="Рисунок 13" descr="P12102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69728" y="4000504"/>
            <a:ext cx="1966606" cy="200026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7" name="Рисунок 16" descr="P121023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72396" y="4000504"/>
            <a:ext cx="1414914" cy="157163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TextBox 7"/>
          <p:cNvSpPr txBox="1"/>
          <p:nvPr/>
        </p:nvSpPr>
        <p:spPr>
          <a:xfrm>
            <a:off x="8072462" y="6215082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4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Происхождение названия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000108"/>
            <a:ext cx="82868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 smtClean="0">
              <a:latin typeface="Verdana" pitchFamily="34" charset="0"/>
              <a:cs typeface="Arial" pitchFamily="34" charset="0"/>
            </a:endParaRPr>
          </a:p>
          <a:p>
            <a:endParaRPr lang="ru-RU" sz="1400" dirty="0" smtClean="0">
              <a:latin typeface="Verdana" pitchFamily="34" charset="0"/>
              <a:cs typeface="Arial" pitchFamily="34" charset="0"/>
            </a:endParaRPr>
          </a:p>
          <a:p>
            <a:endParaRPr lang="ru-RU" sz="1400" dirty="0" smtClean="0">
              <a:latin typeface="Verdana" pitchFamily="34" charset="0"/>
              <a:cs typeface="Arial" pitchFamily="34" charset="0"/>
            </a:endParaRPr>
          </a:p>
          <a:p>
            <a:endParaRPr lang="ru-RU" sz="1400" dirty="0" smtClean="0">
              <a:latin typeface="Verdana" pitchFamily="34" charset="0"/>
              <a:cs typeface="Arial" pitchFamily="34" charset="0"/>
            </a:endParaRPr>
          </a:p>
          <a:p>
            <a:endParaRPr lang="ru-RU" sz="1400" dirty="0" smtClean="0">
              <a:latin typeface="Verdana" pitchFamily="34" charset="0"/>
              <a:cs typeface="Arial" pitchFamily="34" charset="0"/>
            </a:endParaRPr>
          </a:p>
          <a:p>
            <a:endParaRPr lang="ru-RU" sz="1400" dirty="0" smtClean="0">
              <a:latin typeface="Verdana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8596" y="5429264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 smtClean="0">
              <a:latin typeface="Verdana" pitchFamily="34" charset="0"/>
              <a:cs typeface="Arial" pitchFamily="34" charset="0"/>
            </a:endParaRPr>
          </a:p>
          <a:p>
            <a:r>
              <a:rPr lang="ru-RU" sz="1400" dirty="0" smtClean="0">
                <a:latin typeface="Verdana" pitchFamily="34" charset="0"/>
              </a:rPr>
              <a:t>Более истинной считается первая точка зрения, а год основания </a:t>
            </a:r>
          </a:p>
          <a:p>
            <a:r>
              <a:rPr lang="ru-RU" sz="1400" dirty="0" smtClean="0">
                <a:latin typeface="Verdana" pitchFamily="34" charset="0"/>
              </a:rPr>
              <a:t>батьковского завода стал отправной точкой истории поселка. </a:t>
            </a:r>
            <a:r>
              <a:rPr lang="en-US" sz="1400" dirty="0" smtClean="0">
                <a:latin typeface="Verdana" pitchFamily="34" charset="0"/>
              </a:rPr>
              <a:t>                                                  </a:t>
            </a:r>
            <a:r>
              <a:rPr lang="ru-RU" sz="1400" dirty="0" smtClean="0">
                <a:latin typeface="Verdana" pitchFamily="34" charset="0"/>
              </a:rPr>
              <a:t>В 2012 году опираясь именно на эту дату Батьки отметили свое 145-летие.</a:t>
            </a:r>
            <a:endParaRPr lang="ru-RU" sz="1400" dirty="0">
              <a:latin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72462" y="6215082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5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928670"/>
            <a:ext cx="842968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Листая старые газетные вырезки, посвященные прошлому Сасовского района, я подметила одну интересную особенность. У малочисленных и вроде бы неприметных сел, входящих сегодня в состав нашего поселения, оказывается, очень богатая и древняя история. Например, село Вялсы, насчитывающее сегодня около 150 человек, возникло в конце 17 века. Арга, где проживает 50 человек, появилась еще в начале Смутного времени. А вот центр поселения поселок Батьки, численность которого составляет около 500 человек, возник только во второй половине 19 века, да и то лишь в качестве безымянного хутора!</a:t>
            </a:r>
            <a:r>
              <a:rPr lang="en-US" sz="1400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cs typeface="Arial" pitchFamily="34" charset="0"/>
              </a:rPr>
              <a:t>У каждого села своя история и своя судьба.</a:t>
            </a:r>
          </a:p>
          <a:p>
            <a:pPr algn="just"/>
            <a:endParaRPr lang="ru-RU" sz="1400" dirty="0" smtClean="0">
              <a:latin typeface="Verdana" pitchFamily="34" charset="0"/>
              <a:cs typeface="Arial" pitchFamily="34" charset="0"/>
            </a:endParaRPr>
          </a:p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Что же означает слово «Батьки»? На этот счет есть две основных версии.</a:t>
            </a:r>
          </a:p>
          <a:p>
            <a:pPr algn="just"/>
            <a:endParaRPr lang="ru-RU" sz="1400" dirty="0" smtClean="0">
              <a:latin typeface="Verdana" pitchFamily="34" charset="0"/>
              <a:cs typeface="Arial" pitchFamily="34" charset="0"/>
            </a:endParaRPr>
          </a:p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1. По мнению А. Р. Малинова «в 1871 (1867, 1868 - ?) году на хуторе в пойме реки Вялсы был построен винокуренный завод. Завод имел номер 61 и в то же время назывался Андреевским, по имени хозяина графа Андрея Евграфовича Воронцова-Вельяминова. Говорят, граф до того был хорош,  добр и уважителен к рабочим, что меж собой они называли его «батей», а потом и поселок стал называться Батьки». </a:t>
            </a:r>
          </a:p>
          <a:p>
            <a:pPr algn="just"/>
            <a:endParaRPr lang="ru-RU" sz="1400" dirty="0" smtClean="0">
              <a:latin typeface="Verdana" pitchFamily="34" charset="0"/>
              <a:cs typeface="Arial" pitchFamily="34" charset="0"/>
            </a:endParaRPr>
          </a:p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2. По мнению Н. В. Божьева название "Батьки" имеет тюркское происхождение                 ("бат" - погружаться, нырять и "кия" - холм, обрыв, склон). Дословно: "нырять со склона", "погружаться с холма". В другом варианте название поселения может                             звучать как "Баткак" - "болото, жидкий грунт, ил".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Воронцовы и Андреевский завод 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000108"/>
            <a:ext cx="4786346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Как уже было сказано, основателем винокуренного завода на вялсинском хуторе стал граф Андрей Евграфович из старинного дворянского рода Воронцовых-Вельяминовых. После его смерти батьковским имением, входившим тогда в Ново-Березовскую волость Шацкого уезда Тамбовской губернии, завладел его сын Константин, который унаследовав предприимчивость отца, не перенял, к сожалению, его доброго нрава. На заводе был установлен режим жестокой эксплуатации: рабочий день начинался в четыре утра, а заканчивался в девять вечера. Выжимая из рабочих все соки, наследники Константина довели годовой оборот завода до 105 тысяч рублей. В 1913 году на заводе имелось два двигателя мощностью в 20 л.с. и работало 43 рабочих.</a:t>
            </a:r>
          </a:p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______________________________________</a:t>
            </a:r>
          </a:p>
          <a:p>
            <a:pPr algn="just"/>
            <a:endParaRPr lang="ru-RU" sz="1400" dirty="0" smtClean="0">
              <a:latin typeface="Verdana" pitchFamily="34" charset="0"/>
              <a:cs typeface="Arial" pitchFamily="34" charset="0"/>
            </a:endParaRPr>
          </a:p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Мне не удалось найти старых снимков завода, но они и не нужны, ведь его внешнее строение почти не изменилось за 140 лет. Добавилось только несколько пристроек.  Это фото сделано в этом году, когда завод уже перестал работать.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72462" y="6215082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6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  <p:pic>
        <p:nvPicPr>
          <p:cNvPr id="8" name="Рисунок 7" descr="P12007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3000371"/>
            <a:ext cx="3643338" cy="257751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 descr="Welyaminov_5-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77732" y="1000109"/>
            <a:ext cx="3649474" cy="1857387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Батьки в годы революций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000109"/>
            <a:ext cx="471490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  <a:cs typeface="Arial" pitchFamily="34" charset="0"/>
              </a:rPr>
              <a:t>В годы первой русской революции Батьки становятся известными благодаря телеграммам тамбовского губернатора фон-дер Лауница, который требовал в 1905 году "самыми решительными мерами прекратить" вспыхнувшие в Батьках беспорядки, "не стесняясь действием оружия". Народное неповиновение было подавлено, но жить за чужой счет Воронцовым оставалось недолго. В 1917 году имение Воронцова было разграблено местными жителями, завод национализирован большевиками, а Батьки начали новую страницу своей истории.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72462" y="6215082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7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  <p:pic>
        <p:nvPicPr>
          <p:cNvPr id="12" name="Рисунок 11" descr="P12006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857628"/>
            <a:ext cx="3714776" cy="272126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3" name="TextBox 12"/>
          <p:cNvSpPr txBox="1"/>
          <p:nvPr/>
        </p:nvSpPr>
        <p:spPr>
          <a:xfrm>
            <a:off x="4643438" y="4286256"/>
            <a:ext cx="392909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Verdana" pitchFamily="34" charset="0"/>
              </a:rPr>
              <a:t>От прошлых времен сохранилось до наших дней полуразрушенное двухэтажное кирпичное здание, в котором до революции жили слуги Воронцовых. В советское время здание использовалось для нужд "Батьковского" совхоза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8" name="Рисунок 7" descr="P120066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1000108"/>
            <a:ext cx="3643338" cy="2863531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Verdana" pitchFamily="34" charset="0"/>
                <a:cs typeface="Arial" pitchFamily="34" charset="0"/>
              </a:rPr>
              <a:t>Батьки в межвоенный период</a:t>
            </a:r>
            <a:endParaRPr lang="ru-RU" sz="2400" b="1" i="1" dirty="0">
              <a:solidFill>
                <a:srgbClr val="FF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72462" y="6215082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bg1">
                    <a:lumMod val="65000"/>
                  </a:schemeClr>
                </a:solidFill>
                <a:latin typeface="Verdana" pitchFamily="34" charset="0"/>
              </a:rPr>
              <a:t>8</a:t>
            </a:r>
            <a:endParaRPr lang="ru-RU" sz="2400" b="1" i="1" dirty="0">
              <a:solidFill>
                <a:schemeClr val="bg1">
                  <a:lumMod val="65000"/>
                </a:schemeClr>
              </a:solidFill>
              <a:latin typeface="Verdan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1000108"/>
            <a:ext cx="8286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</a:rPr>
              <a:t>После Октябрьской революции 1917 года Андреевский завод перешел под контроль государства, однако Гражданская война и послевоенная разруха оказались для него тяжелым испытанием. В 1923 году его оборудование включало 1 двигатель, который обслуживало всего двое рабочих. Завод бездействовал... </a:t>
            </a:r>
          </a:p>
        </p:txBody>
      </p:sp>
      <p:pic>
        <p:nvPicPr>
          <p:cNvPr id="6" name="Рисунок 5" descr="Насыпь бывшей узкоколейки_27.11.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6446" y="1928802"/>
            <a:ext cx="3071834" cy="350046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TextBox 7"/>
          <p:cNvSpPr txBox="1"/>
          <p:nvPr/>
        </p:nvSpPr>
        <p:spPr>
          <a:xfrm>
            <a:off x="428596" y="2071678"/>
            <a:ext cx="521497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Verdana" pitchFamily="34" charset="0"/>
              </a:rPr>
              <a:t>Второе дыхание открылось у завода в 30-е годы, когда развитие индустрии стало главной задачей государства. Спасаясь от голода и коллективизации, в Батьки приехало тогда много новых жителей, стремившихся получить место на заводе, который в этот период быстро наращивает свои мощности. Сырьем для производства были зерно, свекла, картофель. В качестве топлива использовался торф, который доставляли по специально построенной узкоколейке из Тюрлюковских торфоразработок  (дорога была разобрана в начале 80-х в связи с переходом завода на другой вид топлива). Спирт выпускался двух видов: спирт-сырец и спирт-ректификат. К концу 30-х годов завод выдавал 30-35 декалитров спирта в сутки.</a:t>
            </a:r>
            <a:endParaRPr lang="ru-RU" sz="1400" dirty="0">
              <a:latin typeface="Verdan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5500702"/>
            <a:ext cx="75724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Verdana" pitchFamily="34" charset="0"/>
              </a:rPr>
              <a:t>Рост населения поселка, увеличение производства и напряженная обстановка предвоенных лет - все это требовало широкого развития образования в Батьках. Центром просвещения и культуры в Вялсинском сельсовете                       (в который входили тогда Батьки) стали начальная и семилетняя школы.</a:t>
            </a:r>
            <a:endParaRPr lang="ru-RU" sz="1400" dirty="0">
              <a:latin typeface="Verdana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4085</TotalTime>
  <Words>4130</Words>
  <Application>Microsoft Office PowerPoint</Application>
  <PresentationFormat>Экран (4:3)</PresentationFormat>
  <Paragraphs>179</Paragraphs>
  <Slides>24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Я, мои друзья и наставники </vt:lpstr>
      <vt:lpstr>Содержание презентации </vt:lpstr>
      <vt:lpstr>Батьки: статус и географическое положение </vt:lpstr>
      <vt:lpstr>Природа нашего поселка</vt:lpstr>
      <vt:lpstr>Происхождение названия</vt:lpstr>
      <vt:lpstr>Воронцовы и Андреевский завод </vt:lpstr>
      <vt:lpstr>Батьки в годы революций</vt:lpstr>
      <vt:lpstr>Батьки в межвоенный период</vt:lpstr>
      <vt:lpstr>Батьковская начальная школа</vt:lpstr>
      <vt:lpstr>Вклад нашего поселка в Победу</vt:lpstr>
      <vt:lpstr>Батьки в послевоенные годы</vt:lpstr>
      <vt:lpstr>Санаторий «Сасово»: история</vt:lpstr>
      <vt:lpstr>Санаторий «Сасово» сегодня</vt:lpstr>
      <vt:lpstr>Старая школа в Вялсах</vt:lpstr>
      <vt:lpstr>Батьковская основная школа</vt:lpstr>
      <vt:lpstr>Дом культуры и творчества</vt:lpstr>
      <vt:lpstr>Батьки после распада СССР</vt:lpstr>
      <vt:lpstr>Встреча с главой поселения</vt:lpstr>
      <vt:lpstr>Замечательные люди поселка</vt:lpstr>
      <vt:lpstr>Замечательные люди поселка</vt:lpstr>
      <vt:lpstr>Замечательные люди поселка</vt:lpstr>
      <vt:lpstr>И исчезнет слово «Прощай»…</vt:lpstr>
      <vt:lpstr>Информация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494</cp:revision>
  <dcterms:created xsi:type="dcterms:W3CDTF">2015-09-26T12:32:29Z</dcterms:created>
  <dcterms:modified xsi:type="dcterms:W3CDTF">2015-11-16T10:47:15Z</dcterms:modified>
</cp:coreProperties>
</file>