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3"/>
  </p:notesMasterIdLst>
  <p:sldIdLst>
    <p:sldId id="256" r:id="rId2"/>
    <p:sldId id="277" r:id="rId3"/>
    <p:sldId id="291" r:id="rId4"/>
    <p:sldId id="278" r:id="rId5"/>
    <p:sldId id="259" r:id="rId6"/>
    <p:sldId id="260" r:id="rId7"/>
    <p:sldId id="261" r:id="rId8"/>
    <p:sldId id="262" r:id="rId9"/>
    <p:sldId id="263" r:id="rId10"/>
    <p:sldId id="279" r:id="rId11"/>
    <p:sldId id="264" r:id="rId12"/>
    <p:sldId id="281" r:id="rId13"/>
    <p:sldId id="282" r:id="rId14"/>
    <p:sldId id="288" r:id="rId15"/>
    <p:sldId id="283" r:id="rId16"/>
    <p:sldId id="284" r:id="rId17"/>
    <p:sldId id="289" r:id="rId18"/>
    <p:sldId id="285" r:id="rId19"/>
    <p:sldId id="286" r:id="rId20"/>
    <p:sldId id="28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9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E7902-6F30-43BA-8D17-E683A2272F5B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090F2-15BA-4669-BA4C-1A5284FB82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090F2-15BA-4669-BA4C-1A5284FB82F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090F2-15BA-4669-BA4C-1A5284FB82F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7E3BB5-406C-4F31-8EDA-08CAB5010DB3}" type="datetimeFigureOut">
              <a:rPr lang="ru-RU" smtClean="0"/>
              <a:t>11.11.2015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CCD867-FC06-46B3-A2FA-3FCBD6745A2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285860"/>
            <a:ext cx="7215238" cy="3000396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 на тему: </a:t>
            </a:r>
            <a:br>
              <a:rPr lang="ru-RU" dirty="0" smtClean="0"/>
            </a:br>
            <a:r>
              <a:rPr lang="ru-RU" dirty="0" smtClean="0"/>
              <a:t>«Теория познания»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642918"/>
            <a:ext cx="3601782" cy="629092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КМПО РАНХиГС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4071942"/>
            <a:ext cx="30787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Выполнил студент 2 курса 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Группы 21р-14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Чебатков  Влад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5072074"/>
            <a:ext cx="3454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Маскарина</a:t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Татьяна Алексеевна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5" grpId="1"/>
      <p:bldP spid="6" grpId="0" build="allAtOnce"/>
      <p:bldP spid="6" grpI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488" y="357166"/>
            <a:ext cx="309634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Философы</a:t>
            </a:r>
            <a:endParaRPr lang="ru-RU" sz="3600" b="1" dirty="0"/>
          </a:p>
        </p:txBody>
      </p:sp>
      <p:sp>
        <p:nvSpPr>
          <p:cNvPr id="5" name="Овал 4"/>
          <p:cNvSpPr/>
          <p:nvPr/>
        </p:nvSpPr>
        <p:spPr>
          <a:xfrm>
            <a:off x="0" y="2008790"/>
            <a:ext cx="2500298" cy="30632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Эмпирики </a:t>
            </a:r>
            <a:r>
              <a:rPr lang="ru-RU" dirty="0" smtClean="0"/>
              <a:t>– признают чувственный опыт источником знаний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215074" y="1857364"/>
            <a:ext cx="2928926" cy="33575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Рационалисты</a:t>
            </a:r>
            <a:r>
              <a:rPr lang="ru-RU" dirty="0" smtClean="0"/>
              <a:t> </a:t>
            </a:r>
            <a:r>
              <a:rPr lang="ru-RU" dirty="0"/>
              <a:t>-</a:t>
            </a:r>
            <a:r>
              <a:rPr lang="ru-RU" dirty="0" smtClean="0"/>
              <a:t>считают </a:t>
            </a:r>
            <a:r>
              <a:rPr lang="ru-RU" dirty="0" smtClean="0"/>
              <a:t>разум основой познания</a:t>
            </a:r>
            <a:endParaRPr lang="ru-RU" dirty="0"/>
          </a:p>
        </p:txBody>
      </p:sp>
      <p:cxnSp>
        <p:nvCxnSpPr>
          <p:cNvPr id="8" name="Прямая соединительная линия 7"/>
          <p:cNvCxnSpPr>
            <a:endCxn id="5" idx="7"/>
          </p:cNvCxnSpPr>
          <p:nvPr/>
        </p:nvCxnSpPr>
        <p:spPr>
          <a:xfrm rot="5400000">
            <a:off x="2017202" y="1331358"/>
            <a:ext cx="1242975" cy="10091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6" idx="1"/>
          </p:cNvCxnSpPr>
          <p:nvPr/>
        </p:nvCxnSpPr>
        <p:spPr>
          <a:xfrm rot="16200000" flipH="1">
            <a:off x="5433588" y="1138652"/>
            <a:ext cx="1348963" cy="1071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1367" y="2214554"/>
            <a:ext cx="3450831" cy="4490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3112866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1736" y="857232"/>
            <a:ext cx="3995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Процесс познания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132" y="2006156"/>
            <a:ext cx="259228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 живого созерцания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55476" y="2006156"/>
            <a:ext cx="259228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абстрактному мышлению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2000240"/>
            <a:ext cx="259228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 практике</a:t>
            </a:r>
            <a:endParaRPr lang="ru-RU" dirty="0"/>
          </a:p>
        </p:txBody>
      </p:sp>
      <p:sp>
        <p:nvSpPr>
          <p:cNvPr id="8" name="Лента лицом вверх 7"/>
          <p:cNvSpPr/>
          <p:nvPr/>
        </p:nvSpPr>
        <p:spPr>
          <a:xfrm>
            <a:off x="0" y="3643314"/>
            <a:ext cx="9144000" cy="1772816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Цель познания </a:t>
            </a:r>
            <a:r>
              <a:rPr lang="ru-RU" dirty="0" smtClean="0"/>
              <a:t>– в достижении истины, в правильном, достоверном знании об окружающей действительности.</a:t>
            </a:r>
            <a:endParaRPr lang="ru-RU" dirty="0"/>
          </a:p>
        </p:txBody>
      </p:sp>
      <p:cxnSp>
        <p:nvCxnSpPr>
          <p:cNvPr id="9" name="Прямая соединительная линия 8"/>
          <p:cNvCxnSpPr>
            <a:stCxn id="5" idx="3"/>
            <a:endCxn id="6" idx="1"/>
          </p:cNvCxnSpPr>
          <p:nvPr/>
        </p:nvCxnSpPr>
        <p:spPr>
          <a:xfrm>
            <a:off x="2751420" y="247420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6" idx="3"/>
            <a:endCxn id="7" idx="1"/>
          </p:cNvCxnSpPr>
          <p:nvPr/>
        </p:nvCxnSpPr>
        <p:spPr>
          <a:xfrm flipV="1">
            <a:off x="5847764" y="2468292"/>
            <a:ext cx="438748" cy="5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mph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5643578"/>
            <a:ext cx="9179456" cy="105273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Правда</a:t>
            </a:r>
            <a:r>
              <a:rPr lang="ru-RU" b="1" dirty="0" smtClean="0"/>
              <a:t>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истина в отношениях между людьми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0" y="1000108"/>
            <a:ext cx="9179456" cy="13407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Истина</a:t>
            </a:r>
            <a:r>
              <a:rPr lang="ru-RU" b="1" dirty="0" smtClean="0"/>
              <a:t> –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соответствие между самой действительностью и нашими мыслями о действительности (Аристотель</a:t>
            </a:r>
            <a:r>
              <a:rPr lang="ru-RU" b="1" dirty="0" smtClean="0"/>
              <a:t>).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420888"/>
            <a:ext cx="519778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Истина = правда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3929066"/>
            <a:ext cx="1946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 науке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56176" y="3939153"/>
            <a:ext cx="2383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В морали</a:t>
            </a:r>
            <a:endParaRPr lang="ru-RU" sz="4000" b="1" dirty="0"/>
          </a:p>
        </p:txBody>
      </p:sp>
      <p:cxnSp>
        <p:nvCxnSpPr>
          <p:cNvPr id="9" name="Соединительная линия уступом 8"/>
          <p:cNvCxnSpPr>
            <a:stCxn id="5" idx="3"/>
            <a:endCxn id="7" idx="0"/>
          </p:cNvCxnSpPr>
          <p:nvPr/>
        </p:nvCxnSpPr>
        <p:spPr>
          <a:xfrm>
            <a:off x="6912260" y="2996952"/>
            <a:ext cx="435589" cy="94220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>
            <a:stCxn id="5" idx="1"/>
          </p:cNvCxnSpPr>
          <p:nvPr/>
        </p:nvCxnSpPr>
        <p:spPr>
          <a:xfrm rot="10800000" flipV="1">
            <a:off x="1285852" y="2996952"/>
            <a:ext cx="428628" cy="10749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78838978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9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 build="allAtOnce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4612" y="1357298"/>
            <a:ext cx="367240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Истина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000371"/>
            <a:ext cx="2304256" cy="2685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Объективна </a:t>
            </a:r>
            <a:r>
              <a:rPr lang="ru-RU" dirty="0" smtClean="0"/>
              <a:t>_________________ то есть существует независимо от человека (от людей)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98688" y="2836322"/>
            <a:ext cx="2304256" cy="302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Конкретна </a:t>
            </a:r>
            <a:r>
              <a:rPr lang="ru-RU" dirty="0" smtClean="0"/>
              <a:t>__________________То есть всегда относится к определенной, конкретной области действительности в конкретное время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67040" y="2869465"/>
            <a:ext cx="2304256" cy="2685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Субъективна </a:t>
            </a:r>
            <a:r>
              <a:rPr lang="ru-RU" dirty="0" smtClean="0"/>
              <a:t>________________ То есть носителем истины является субъект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>
            <a:stCxn id="4" idx="2"/>
            <a:endCxn id="7" idx="0"/>
          </p:cNvCxnSpPr>
          <p:nvPr/>
        </p:nvCxnSpPr>
        <p:spPr>
          <a:xfrm rot="5400000">
            <a:off x="4243352" y="2528858"/>
            <a:ext cx="6149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1"/>
          </p:cNvCxnSpPr>
          <p:nvPr/>
        </p:nvCxnSpPr>
        <p:spPr>
          <a:xfrm rot="10800000" flipV="1">
            <a:off x="1214414" y="1789346"/>
            <a:ext cx="1500198" cy="1211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4" idx="3"/>
            <a:endCxn id="8" idx="0"/>
          </p:cNvCxnSpPr>
          <p:nvPr/>
        </p:nvCxnSpPr>
        <p:spPr>
          <a:xfrm>
            <a:off x="6387020" y="1789346"/>
            <a:ext cx="1332148" cy="1080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9233088">
            <a:off x="920423" y="2072827"/>
            <a:ext cx="1838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содержанию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 rot="2481257">
            <a:off x="6591050" y="1890347"/>
            <a:ext cx="1149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 форме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945600" y="2248801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</a:t>
            </a:r>
          </a:p>
          <a:p>
            <a:r>
              <a:rPr lang="ru-RU" dirty="0" smtClean="0"/>
              <a:t>применению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102238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>
            <a:off x="857224" y="857232"/>
            <a:ext cx="3929090" cy="1143008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286124"/>
            <a:ext cx="2366574" cy="2211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Относительная </a:t>
            </a:r>
            <a:r>
              <a:rPr lang="ru-RU" dirty="0" smtClean="0"/>
              <a:t>_______________ Неполное, ограниченное знание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3214686"/>
            <a:ext cx="2662396" cy="2230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Абсолютная </a:t>
            </a:r>
            <a:r>
              <a:rPr lang="ru-RU" dirty="0" smtClean="0"/>
              <a:t>___________________ Полностью исчерпывает предмет и не может быть опровергнута при дальнейшем развитии познания</a:t>
            </a:r>
            <a:endParaRPr lang="ru-RU" dirty="0"/>
          </a:p>
        </p:txBody>
      </p:sp>
      <p:cxnSp>
        <p:nvCxnSpPr>
          <p:cNvPr id="7" name="Прямая соединительная линия 6"/>
          <p:cNvCxnSpPr>
            <a:stCxn id="15" idx="4"/>
            <a:endCxn id="5" idx="0"/>
          </p:cNvCxnSpPr>
          <p:nvPr/>
        </p:nvCxnSpPr>
        <p:spPr>
          <a:xfrm rot="5400000">
            <a:off x="1788198" y="2252553"/>
            <a:ext cx="1285884" cy="781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15" idx="4"/>
            <a:endCxn id="6" idx="0"/>
          </p:cNvCxnSpPr>
          <p:nvPr/>
        </p:nvCxnSpPr>
        <p:spPr>
          <a:xfrm rot="16200000" flipH="1">
            <a:off x="4148169" y="673839"/>
            <a:ext cx="1214446" cy="3867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42910" y="1142984"/>
            <a:ext cx="8229600" cy="606014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Объективная истина  делится на  2 типа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 animBg="1"/>
      <p:bldP spid="6" grpId="0" animBg="1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0" y="5373216"/>
            <a:ext cx="9144000" cy="148478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Критерий истины </a:t>
            </a:r>
            <a:r>
              <a:rPr lang="ru-RU" dirty="0" smtClean="0"/>
              <a:t>– общественно-историческая практика, т.е. деятельность людей по преобразованию окружающего мира.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0"/>
            <a:ext cx="7272808" cy="764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Этапы поиска истины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816144"/>
            <a:ext cx="57606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Н</a:t>
            </a:r>
            <a:r>
              <a:rPr lang="ru-RU" b="1" dirty="0" smtClean="0"/>
              <a:t>езнание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1556792"/>
            <a:ext cx="57606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З</a:t>
            </a:r>
            <a:r>
              <a:rPr lang="ru-RU" b="1" dirty="0" smtClean="0"/>
              <a:t>аблуждение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291368"/>
            <a:ext cx="57606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Другое заблуждение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3068960"/>
            <a:ext cx="57606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Частичное, ограниченное, приблизительное знание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3861048"/>
            <a:ext cx="57606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Неполное знание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605300"/>
            <a:ext cx="576064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Глубокое, точное, полное знание</a:t>
            </a:r>
            <a:endParaRPr lang="ru-RU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755576" y="764704"/>
            <a:ext cx="0" cy="4164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1" idx="1"/>
          </p:cNvCxnSpPr>
          <p:nvPr/>
        </p:nvCxnSpPr>
        <p:spPr>
          <a:xfrm flipH="1">
            <a:off x="755576" y="4929336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6" idx="1"/>
          </p:cNvCxnSpPr>
          <p:nvPr/>
        </p:nvCxnSpPr>
        <p:spPr>
          <a:xfrm flipH="1">
            <a:off x="755576" y="1140180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7" idx="1"/>
          </p:cNvCxnSpPr>
          <p:nvPr/>
        </p:nvCxnSpPr>
        <p:spPr>
          <a:xfrm flipH="1">
            <a:off x="755576" y="1880828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8" idx="1"/>
          </p:cNvCxnSpPr>
          <p:nvPr/>
        </p:nvCxnSpPr>
        <p:spPr>
          <a:xfrm flipH="1">
            <a:off x="755576" y="2615404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9" idx="1"/>
          </p:cNvCxnSpPr>
          <p:nvPr/>
        </p:nvCxnSpPr>
        <p:spPr>
          <a:xfrm flipH="1">
            <a:off x="755576" y="3392996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0" idx="1"/>
          </p:cNvCxnSpPr>
          <p:nvPr/>
        </p:nvCxnSpPr>
        <p:spPr>
          <a:xfrm flipH="1">
            <a:off x="755576" y="4185084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664906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4643446"/>
            <a:ext cx="9144000" cy="144015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Так как потребность в познании действительности во многом родилась из практических нужд человека, то практика не только критерий истины, но основа и движущая сила познания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1000108"/>
            <a:ext cx="307183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ПРАКТИКА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795178"/>
            <a:ext cx="259228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материальное производство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95178"/>
            <a:ext cx="259228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накопительный опыт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00192" y="2795178"/>
            <a:ext cx="259228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научный эксперимент</a:t>
            </a:r>
            <a:endParaRPr lang="ru-RU" dirty="0"/>
          </a:p>
        </p:txBody>
      </p:sp>
      <p:cxnSp>
        <p:nvCxnSpPr>
          <p:cNvPr id="9" name="Прямая соединительная линия 8"/>
          <p:cNvCxnSpPr>
            <a:stCxn id="4" idx="2"/>
            <a:endCxn id="5" idx="0"/>
          </p:cNvCxnSpPr>
          <p:nvPr/>
        </p:nvCxnSpPr>
        <p:spPr>
          <a:xfrm rot="5400000">
            <a:off x="2572781" y="831678"/>
            <a:ext cx="866376" cy="3060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4" idx="2"/>
            <a:endCxn id="6" idx="0"/>
          </p:cNvCxnSpPr>
          <p:nvPr/>
        </p:nvCxnSpPr>
        <p:spPr>
          <a:xfrm rot="16200000" flipH="1">
            <a:off x="4120952" y="2344130"/>
            <a:ext cx="866376" cy="35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2"/>
            <a:endCxn id="7" idx="0"/>
          </p:cNvCxnSpPr>
          <p:nvPr/>
        </p:nvCxnSpPr>
        <p:spPr>
          <a:xfrm rot="16200000" flipH="1">
            <a:off x="5633120" y="831962"/>
            <a:ext cx="866376" cy="3060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21335265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2692" y="3274724"/>
            <a:ext cx="250033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Исходный пункт познания, или основа познания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67402" y="3714752"/>
            <a:ext cx="2214578" cy="2060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Движущая сила и цель познания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96360" y="3714752"/>
            <a:ext cx="2547640" cy="7744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Критерий истины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785794"/>
            <a:ext cx="4071966" cy="12910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практики в познании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>
            <a:stCxn id="7" idx="2"/>
            <a:endCxn id="5" idx="0"/>
          </p:cNvCxnSpPr>
          <p:nvPr/>
        </p:nvCxnSpPr>
        <p:spPr>
          <a:xfrm rot="16200000" flipH="1">
            <a:off x="3907952" y="2848013"/>
            <a:ext cx="1637944" cy="95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7" idx="2"/>
            <a:endCxn id="4" idx="0"/>
          </p:cNvCxnSpPr>
          <p:nvPr/>
        </p:nvCxnSpPr>
        <p:spPr>
          <a:xfrm rot="5400000">
            <a:off x="2592049" y="1187616"/>
            <a:ext cx="1197916" cy="2976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7" idx="2"/>
            <a:endCxn id="6" idx="0"/>
          </p:cNvCxnSpPr>
          <p:nvPr/>
        </p:nvCxnSpPr>
        <p:spPr>
          <a:xfrm rot="16200000" flipH="1">
            <a:off x="5455696" y="1300268"/>
            <a:ext cx="1637944" cy="31910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2483768" y="1088740"/>
            <a:ext cx="4320480" cy="4104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131840" y="1592796"/>
            <a:ext cx="3024336" cy="30963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0" y="5157192"/>
                <a:ext cx="9144000" cy="1700808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AutoNum type="arabicParenR"/>
                </a:pPr>
                <a:r>
                  <a:rPr lang="ru-RU" dirty="0" smtClean="0"/>
                  <a:t>Граница незнания = 2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dirty="0" smtClean="0"/>
                  <a:t>r</a:t>
                </a:r>
                <a:r>
                  <a:rPr lang="en-US" baseline="-25000" dirty="0" smtClean="0"/>
                  <a:t>1</a:t>
                </a:r>
              </a:p>
              <a:p>
                <a:pPr marL="457200" indent="-457200">
                  <a:buFont typeface="Wingdings" pitchFamily="2" charset="2"/>
                  <a:buAutoNum type="arabicParenR"/>
                </a:pPr>
                <a:r>
                  <a:rPr lang="ru-RU" dirty="0"/>
                  <a:t>Граница незнания = 2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dirty="0" smtClean="0"/>
                  <a:t>r</a:t>
                </a:r>
                <a:r>
                  <a:rPr lang="en-US" baseline="-25000" dirty="0" smtClean="0"/>
                  <a:t>2</a:t>
                </a:r>
                <a:r>
                  <a:rPr lang="en-US" dirty="0" smtClean="0"/>
                  <a:t>=</a:t>
                </a:r>
                <a:r>
                  <a:rPr lang="ru-RU" dirty="0"/>
                  <a:t> 2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(</m:t>
                    </m:r>
                  </m:oMath>
                </a14:m>
                <a:r>
                  <a:rPr lang="en-US" dirty="0" smtClean="0"/>
                  <a:t>r</a:t>
                </a:r>
                <a:r>
                  <a:rPr lang="en-US" baseline="-25000" dirty="0" smtClean="0"/>
                  <a:t>1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dirty="0" smtClean="0"/>
                  <a:t>2)=</a:t>
                </a:r>
                <a:r>
                  <a:rPr lang="ru-RU" dirty="0"/>
                  <a:t/>
                </a:r>
                <a:r>
                  <a:rPr lang="en-US" dirty="0" smtClean="0"/>
                  <a:t>4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dirty="0" smtClean="0"/>
                  <a:t>r</a:t>
                </a:r>
                <a:r>
                  <a:rPr lang="en-US" baseline="-25000" dirty="0" smtClean="0"/>
                  <a:t>1</a:t>
                </a:r>
                <a:r>
                  <a:rPr lang="en-US" dirty="0" smtClean="0"/>
                  <a:t> (</a:t>
                </a:r>
                <a:r>
                  <a:rPr lang="ru-RU" dirty="0" smtClean="0"/>
                  <a:t>увеличилась в 2 раза</a:t>
                </a:r>
                <a:r>
                  <a:rPr lang="en-US" dirty="0" smtClean="0"/>
                  <a:t>)</a:t>
                </a:r>
                <a:endParaRPr lang="en-US" dirty="0"/>
              </a:p>
              <a:p>
                <a:pPr marL="457200" indent="-457200">
                  <a:buFont typeface="Wingdings" pitchFamily="2" charset="2"/>
                  <a:buAutoNum type="arabicParenR"/>
                </a:pPr>
                <a:r>
                  <a:rPr lang="ru-RU" dirty="0"/>
                  <a:t>Граница незнания = 2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dirty="0" smtClean="0"/>
                  <a:t>r</a:t>
                </a:r>
                <a:r>
                  <a:rPr lang="en-US" baseline="-25000" dirty="0" smtClean="0"/>
                  <a:t>3</a:t>
                </a:r>
                <a:r>
                  <a:rPr lang="ru-RU" dirty="0" smtClean="0"/>
                  <a:t>=2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𝜋</m:t>
                    </m:r>
                    <m:r>
                      <a:rPr lang="en-US" i="1">
                        <a:latin typeface="Cambria Math"/>
                        <a:ea typeface="Cambria Math"/>
                      </a:rPr>
                      <m:t>(</m:t>
                    </m:r>
                  </m:oMath>
                </a14:m>
                <a:r>
                  <a:rPr lang="en-US" dirty="0"/>
                  <a:t>r</a:t>
                </a:r>
                <a:r>
                  <a:rPr lang="en-US" baseline="-25000" dirty="0"/>
                  <a:t>1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  <a:ea typeface="Cambria Math"/>
                      </a:rPr>
                      <m:t>×</m:t>
                    </m:r>
                    <m:r>
                      <a:rPr lang="ru-RU" b="0" i="0" dirty="0" smtClean="0">
                        <a:latin typeface="Cambria Math"/>
                        <a:ea typeface="Cambria Math"/>
                      </a:rPr>
                      <m:t>3</m:t>
                    </m:r>
                  </m:oMath>
                </a14:m>
                <a:r>
                  <a:rPr lang="en-US" dirty="0"/>
                  <a:t>)=</a:t>
                </a:r>
                <a:r>
                  <a:rPr lang="ru-RU" dirty="0"/>
                  <a:t/>
                </a:r>
                <a:r>
                  <a:rPr lang="ru-RU" dirty="0" smtClean="0"/>
                  <a:t>6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r>
                  <a:rPr lang="en-US" dirty="0"/>
                  <a:t>r</a:t>
                </a:r>
                <a:r>
                  <a:rPr lang="en-US" baseline="-25000" dirty="0"/>
                  <a:t>1</a:t>
                </a:r>
                <a:r>
                  <a:rPr lang="en-US" dirty="0"/>
                  <a:t> (</a:t>
                </a:r>
                <a:r>
                  <a:rPr lang="ru-RU" dirty="0"/>
                  <a:t>увеличилась в </a:t>
                </a:r>
                <a:r>
                  <a:rPr lang="ru-RU" dirty="0" smtClean="0"/>
                  <a:t>3 </a:t>
                </a:r>
                <a:r>
                  <a:rPr lang="ru-RU" dirty="0"/>
                  <a:t>раза</a:t>
                </a:r>
                <a:r>
                  <a:rPr lang="en-US" dirty="0" smtClean="0"/>
                  <a:t>)</a:t>
                </a:r>
                <a:endParaRPr lang="en-US" dirty="0"/>
              </a:p>
            </p:txBody>
          </p:sp>
        </mc:Choice>
        <mc:Fallback>
          <p:sp>
            <p:nvSpPr>
              <p:cNvPr id="2" name="Объект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5157192"/>
                <a:ext cx="9144000" cy="1700808"/>
              </a:xfrm>
              <a:blipFill rotWithShape="1">
                <a:blip r:embed="rId2" cstate="print"/>
                <a:stretch>
                  <a:fillRect l="-867" t="-3226" r="-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0520"/>
            <a:ext cx="7756263" cy="105425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Парадокс познания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779912" y="2348880"/>
            <a:ext cx="1728192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0" name="Прямая со стрелкой 9"/>
          <p:cNvCxnSpPr>
            <a:endCxn id="2" idx="0"/>
          </p:cNvCxnSpPr>
          <p:nvPr/>
        </p:nvCxnSpPr>
        <p:spPr>
          <a:xfrm>
            <a:off x="4572000" y="3140968"/>
            <a:ext cx="0" cy="2016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5" idx="5"/>
          </p:cNvCxnSpPr>
          <p:nvPr/>
        </p:nvCxnSpPr>
        <p:spPr>
          <a:xfrm>
            <a:off x="4572000" y="3140968"/>
            <a:ext cx="1141272" cy="10947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572000" y="3140968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830473" y="2786876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</a:t>
            </a:r>
            <a:r>
              <a:rPr lang="en-US" baseline="-25000" dirty="0"/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3686285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</a:t>
            </a:r>
            <a:r>
              <a:rPr lang="ru-RU" baseline="-25000" dirty="0" smtClean="0"/>
              <a:t>2</a:t>
            </a:r>
            <a:endParaRPr lang="en-US" baseline="-25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53982" y="4787602"/>
            <a:ext cx="352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</a:t>
            </a:r>
            <a:r>
              <a:rPr lang="ru-RU" baseline="-25000" dirty="0" smtClean="0"/>
              <a:t>3</a:t>
            </a:r>
            <a:endParaRPr lang="en-US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4088534" y="1223464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знание3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160542" y="1844824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знание2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160541" y="2430989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знание1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078126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" grpId="0" build="p" animBg="1"/>
      <p:bldP spid="3" grpId="0"/>
      <p:bldP spid="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613368"/>
            <a:ext cx="3198048" cy="4261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142976" y="285728"/>
            <a:ext cx="7572428" cy="292895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То, что мы знаем, ограничено, а то, чего мы не знаем, - бесконечно.</a:t>
            </a:r>
          </a:p>
          <a:p>
            <a:pPr algn="r"/>
            <a:r>
              <a:rPr lang="ru-RU" i="1" dirty="0" smtClean="0"/>
              <a:t>П. Лаплас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1289832985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" y="4143380"/>
            <a:ext cx="9143999" cy="118065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Познание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духовная деятельность, направленная на приобретение и развитие знания.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785850" y="1714488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Знание – сила.</a:t>
            </a:r>
            <a:br>
              <a:rPr lang="ru-RU" b="1" dirty="0" smtClean="0"/>
            </a:br>
            <a:r>
              <a:rPr lang="ru-RU" i="1" dirty="0" smtClean="0"/>
              <a:t>Ф. Бэкон</a:t>
            </a:r>
            <a:endParaRPr lang="ru-RU" i="1" dirty="0"/>
          </a:p>
        </p:txBody>
      </p:sp>
      <p:pic>
        <p:nvPicPr>
          <p:cNvPr id="1026" name="Picture 2" descr="&amp;Kcy;&amp;acy;&amp;rcy;&amp;tcy;&amp;icy;&amp;ncy;&amp;kcy;&amp;acy; 2 &amp;icy;&amp;zcy; 334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1142984"/>
            <a:ext cx="1753565" cy="2131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9614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69344" y="2671584"/>
            <a:ext cx="3028758" cy="4186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79512" y="404664"/>
            <a:ext cx="8496944" cy="230425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Меня желанье вечное томит, чем больше познаю, тем меньше знаю.</a:t>
            </a:r>
          </a:p>
          <a:p>
            <a:pPr algn="r"/>
            <a:r>
              <a:rPr lang="ru-RU" i="1" dirty="0" smtClean="0"/>
              <a:t>Т. Кампанелла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418654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071546"/>
            <a:ext cx="7143800" cy="11430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Спасибо за внимание!!!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4" name="Содержимое 3" descr="1372928847_kesh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00166" y="2285992"/>
            <a:ext cx="5905542" cy="4429156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-214346" y="0"/>
            <a:ext cx="9572692" cy="121443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Презентацию выполнил  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Чеботков Владислав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6050" y="428604"/>
            <a:ext cx="3733016" cy="12909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познания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214686"/>
            <a:ext cx="3786182" cy="3068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Чувственное (познание с помощью чувств) ___________________________ живое непосредственное созерцание: (ощущение, восприятие, представление) _____________________________ Дает представление об отдельных, внешних сторонах вещей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3214686"/>
            <a:ext cx="3923928" cy="3068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Рациональное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(познание с помощью разума) ________________________________абстрактное (логическое мышление (понятие, суждение, умозаключение) ____________________________ Раскрывает внутреннюю природу вещей, их сущность, законы их развития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Двойные круглые скобки 6"/>
          <p:cNvSpPr/>
          <p:nvPr/>
        </p:nvSpPr>
        <p:spPr>
          <a:xfrm rot="16200000">
            <a:off x="3958534" y="4313439"/>
            <a:ext cx="1080120" cy="1289821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>
            <a:endCxn id="5" idx="0"/>
          </p:cNvCxnSpPr>
          <p:nvPr/>
        </p:nvCxnSpPr>
        <p:spPr>
          <a:xfrm rot="10800000" flipV="1">
            <a:off x="2035936" y="1714488"/>
            <a:ext cx="2107405" cy="1500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6" idx="0"/>
          </p:cNvCxnSpPr>
          <p:nvPr/>
        </p:nvCxnSpPr>
        <p:spPr>
          <a:xfrm>
            <a:off x="3852490" y="1500174"/>
            <a:ext cx="3181540" cy="17145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13" idx="0"/>
          </p:cNvCxnSpPr>
          <p:nvPr/>
        </p:nvCxnSpPr>
        <p:spPr>
          <a:xfrm>
            <a:off x="4000496" y="1714488"/>
            <a:ext cx="3178991" cy="2857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29058" y="407194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89651" y="5129078"/>
            <a:ext cx="810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2000240"/>
            <a:ext cx="350046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Иррациональное (интуиция, мистические «озарения» и др.)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132466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Ощущение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отражение свойств сторон предметов или явлений объективного мира, возникающее при их непосредственном воздействии на органы чувств.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Хорда 4"/>
          <p:cNvSpPr/>
          <p:nvPr/>
        </p:nvSpPr>
        <p:spPr>
          <a:xfrm rot="6724016">
            <a:off x="3528665" y="2871766"/>
            <a:ext cx="2021211" cy="2039220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8436" y="2928934"/>
            <a:ext cx="201622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Осязание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436" y="4417439"/>
            <a:ext cx="201622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Вкус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46788" y="5017166"/>
            <a:ext cx="201622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15140" y="4417439"/>
            <a:ext cx="201622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15140" y="2928934"/>
            <a:ext cx="201622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Обоняние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>
            <a:endCxn id="8" idx="0"/>
          </p:cNvCxnSpPr>
          <p:nvPr/>
        </p:nvCxnSpPr>
        <p:spPr>
          <a:xfrm flipH="1">
            <a:off x="4554900" y="4276878"/>
            <a:ext cx="5037" cy="740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9" idx="1"/>
          </p:cNvCxnSpPr>
          <p:nvPr/>
        </p:nvCxnSpPr>
        <p:spPr>
          <a:xfrm>
            <a:off x="5499820" y="4270640"/>
            <a:ext cx="1215320" cy="506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7" idx="3"/>
          </p:cNvCxnSpPr>
          <p:nvPr/>
        </p:nvCxnSpPr>
        <p:spPr>
          <a:xfrm flipH="1">
            <a:off x="2394660" y="4283115"/>
            <a:ext cx="1225394" cy="494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394660" y="3432990"/>
            <a:ext cx="12253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499820" y="3432990"/>
            <a:ext cx="12153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772247" y="3082786"/>
            <a:ext cx="16898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сновных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869566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 animBg="1"/>
      <p:bldP spid="8" grpId="0" animBg="1"/>
      <p:bldP spid="9" grpId="0" animBg="1"/>
      <p:bldP spid="10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43174" y="428604"/>
            <a:ext cx="4357718" cy="928686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Восприятие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5750004"/>
            <a:ext cx="8215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Восприятие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целостное отражение предметов или явлений при воздействии на органы чувств.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dirty="0">
              <a:latin typeface="+mj-lt"/>
            </a:endParaRPr>
          </a:p>
        </p:txBody>
      </p:sp>
      <p:pic>
        <p:nvPicPr>
          <p:cNvPr id="10" name="Рисунок 9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500174"/>
            <a:ext cx="5500694" cy="3949078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4" presetClass="emph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1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00042"/>
            <a:ext cx="8229600" cy="1285884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380672"/>
            <a:ext cx="85010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воспроизведение в сознании образа предметов и явлений без чувственного восприятия (на основе припоминания или воображения.</a:t>
            </a:r>
          </a:p>
          <a:p>
            <a:endParaRPr lang="ru-RU" dirty="0"/>
          </a:p>
        </p:txBody>
      </p:sp>
      <p:pic>
        <p:nvPicPr>
          <p:cNvPr id="5" name="Рисунок 4" descr="Spongebob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692586"/>
            <a:ext cx="5357850" cy="3607734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9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500042"/>
            <a:ext cx="4786346" cy="1357322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5786454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мысль, отражающая существенные, общие свойства, признаки предмета или явления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obobchen-w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2143116"/>
            <a:ext cx="4200123" cy="2786082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-1-7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7298"/>
            <a:ext cx="9144000" cy="5500702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992"/>
            <a:ext cx="8572560" cy="1143008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Суждение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мысль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утверждающая или отрицающая что-либо через связь понятий.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14290"/>
            <a:ext cx="3714776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Суждение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mph" presetSubtype="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500726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Умозаключение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258336" cy="1064892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Умозаключение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это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(следствие) из нескольких логически связанных суждений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428868"/>
            <a:ext cx="5643602" cy="42382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493</Words>
  <Application>Microsoft Office PowerPoint</Application>
  <PresentationFormat>Экран (4:3)</PresentationFormat>
  <Paragraphs>88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Презентация  на тему:  «Теория познания» </vt:lpstr>
      <vt:lpstr>Знание – сила. Ф. Бэкон</vt:lpstr>
      <vt:lpstr>Слайд 3</vt:lpstr>
      <vt:lpstr>Слайд 4</vt:lpstr>
      <vt:lpstr>Восприятие</vt:lpstr>
      <vt:lpstr>Слайд 6</vt:lpstr>
      <vt:lpstr>Слайд 7</vt:lpstr>
      <vt:lpstr>Суждение </vt:lpstr>
      <vt:lpstr>Умозаключение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Парадокс познания</vt:lpstr>
      <vt:lpstr>Слайд 19</vt:lpstr>
      <vt:lpstr>Слайд 20</vt:lpstr>
      <vt:lpstr>Спасибо за внимание!!!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на тему:  «Теория познания»</dc:title>
  <dc:creator>Сергей</dc:creator>
  <cp:lastModifiedBy>Сергей</cp:lastModifiedBy>
  <cp:revision>9</cp:revision>
  <dcterms:created xsi:type="dcterms:W3CDTF">2015-11-11T15:18:56Z</dcterms:created>
  <dcterms:modified xsi:type="dcterms:W3CDTF">2015-11-11T16:47:17Z</dcterms:modified>
</cp:coreProperties>
</file>