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0" r:id="rId10"/>
    <p:sldId id="279" r:id="rId11"/>
    <p:sldId id="278" r:id="rId12"/>
    <p:sldId id="281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466" autoAdjust="0"/>
    <p:restoredTop sz="92414" autoAdjust="0"/>
  </p:normalViewPr>
  <p:slideViewPr>
    <p:cSldViewPr>
      <p:cViewPr varScale="1">
        <p:scale>
          <a:sx n="116" d="100"/>
          <a:sy n="116" d="100"/>
        </p:scale>
        <p:origin x="-4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101A5-CD2A-4C93-A7B7-AD0D2B9A3A2C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70DAF-13D5-495B-9E89-17D505E438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70DAF-13D5-495B-9E89-17D505E4384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70DAF-13D5-495B-9E89-17D505E43845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70DAF-13D5-495B-9E89-17D505E43845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70DAF-13D5-495B-9E89-17D505E43845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93BF57E-D221-45FF-B9CD-507364BD0330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1892CFD-6E21-49CE-9462-6111536C10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14422"/>
            <a:ext cx="8429684" cy="169544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Презентация на тему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>«</a:t>
            </a:r>
            <a:r>
              <a:rPr lang="ru-RU" sz="4800" b="1" i="1" dirty="0" smtClean="0"/>
              <a:t>философия </a:t>
            </a:r>
            <a:r>
              <a:rPr lang="ru-RU" sz="4800" b="1" i="1" dirty="0" smtClean="0"/>
              <a:t>древней </a:t>
            </a:r>
            <a:r>
              <a:rPr lang="ru-RU" sz="4800" b="1" i="1" dirty="0" smtClean="0"/>
              <a:t>индии</a:t>
            </a:r>
            <a:r>
              <a:rPr lang="ru-RU" b="1" i="1" dirty="0" smtClean="0"/>
              <a:t>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285728"/>
            <a:ext cx="4071966" cy="114300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КМПО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РАНХиГС</a:t>
            </a:r>
            <a:endParaRPr lang="ru-RU" sz="1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37059" y="4357694"/>
            <a:ext cx="3106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Выполнил</a:t>
            </a:r>
            <a:r>
              <a:rPr lang="ru-RU" dirty="0" smtClean="0"/>
              <a:t>: студент 2 курса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319462" y="4714884"/>
            <a:ext cx="1824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Группы </a:t>
            </a:r>
            <a:r>
              <a:rPr lang="ru-RU" sz="2000" dirty="0" smtClean="0"/>
              <a:t>21р-14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944359" y="5143512"/>
            <a:ext cx="2199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Петросян Баграт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214950"/>
            <a:ext cx="33975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Преподаватель</a:t>
            </a:r>
            <a:r>
              <a:rPr lang="ru-RU" dirty="0" smtClean="0"/>
              <a:t>: </a:t>
            </a:r>
            <a:r>
              <a:rPr lang="ru-RU" sz="2000" dirty="0" smtClean="0"/>
              <a:t>Маскарина</a:t>
            </a:r>
            <a:br>
              <a:rPr lang="ru-RU" sz="2000" dirty="0" smtClean="0"/>
            </a:br>
            <a:r>
              <a:rPr lang="ru-RU" sz="2000" dirty="0" smtClean="0"/>
              <a:t>             Татьяна Алексеевна</a:t>
            </a:r>
            <a:endParaRPr lang="ru-RU" dirty="0" smtClean="0"/>
          </a:p>
          <a:p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500562" y="6488668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2015 </a:t>
            </a:r>
            <a:r>
              <a:rPr lang="ru-RU" i="1" dirty="0" smtClean="0"/>
              <a:t>г.</a:t>
            </a:r>
            <a:endParaRPr lang="ru-RU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7" grpId="0"/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00042"/>
            <a:ext cx="3114668" cy="1066800"/>
          </a:xfrm>
        </p:spPr>
        <p:txBody>
          <a:bodyPr/>
          <a:lstStyle/>
          <a:p>
            <a:r>
              <a:rPr lang="ru-RU" dirty="0" smtClean="0"/>
              <a:t>Брахманы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1571636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dirty="0" smtClean="0"/>
              <a:t>Брахманы - социальная </a:t>
            </a:r>
            <a:r>
              <a:rPr lang="ru-RU" dirty="0" smtClean="0"/>
              <a:t>группа, существующая во всех штатах Индии. Аналог европейского духовенства.</a:t>
            </a:r>
            <a:endParaRPr lang="ru-RU" dirty="0"/>
          </a:p>
        </p:txBody>
      </p:sp>
      <p:pic>
        <p:nvPicPr>
          <p:cNvPr id="4" name="Рисунок 3" descr="brahma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3143248"/>
            <a:ext cx="3127364" cy="3406291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mph" presetSubtype="1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428604"/>
            <a:ext cx="5643602" cy="1066800"/>
          </a:xfrm>
        </p:spPr>
        <p:txBody>
          <a:bodyPr>
            <a:noAutofit/>
          </a:bodyPr>
          <a:lstStyle/>
          <a:p>
            <a:r>
              <a:rPr lang="ru-RU" dirty="0" smtClean="0"/>
              <a:t>Араньяки</a:t>
            </a:r>
            <a:endParaRPr lang="ru-RU" dirty="0"/>
          </a:p>
        </p:txBody>
      </p:sp>
      <p:pic>
        <p:nvPicPr>
          <p:cNvPr id="4" name="Содержимое 3" descr="hinduizmde-vedalar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13532" y="3000371"/>
            <a:ext cx="2201468" cy="2935291"/>
          </a:xfrm>
        </p:spPr>
      </p:pic>
      <p:sp>
        <p:nvSpPr>
          <p:cNvPr id="5" name="TextBox 4"/>
          <p:cNvSpPr txBox="1"/>
          <p:nvPr/>
        </p:nvSpPr>
        <p:spPr>
          <a:xfrm>
            <a:off x="642910" y="1428736"/>
            <a:ext cx="78581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Араньяки - Священные </a:t>
            </a:r>
            <a:r>
              <a:rPr lang="ru-RU" sz="2800" dirty="0"/>
              <a:t>писания индуизма, относятся к категории богооткровенных писаний шрути и являются частью Вед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500042"/>
            <a:ext cx="3400420" cy="10668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Упанишады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325112"/>
          </a:xfrm>
        </p:spPr>
        <p:txBody>
          <a:bodyPr/>
          <a:lstStyle/>
          <a:p>
            <a:r>
              <a:rPr lang="ru-RU" dirty="0" smtClean="0"/>
              <a:t>Упанишады </a:t>
            </a:r>
            <a:r>
              <a:rPr lang="ru-RU" dirty="0" smtClean="0"/>
              <a:t>- являются </a:t>
            </a:r>
            <a:r>
              <a:rPr lang="ru-RU" dirty="0" smtClean="0"/>
              <a:t>частью Вед и относятся к священным писаниям индуизмакатегории шрути. В них в основном обсуждается философия, медитация и природа Бога</a:t>
            </a:r>
            <a:endParaRPr lang="ru-RU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3571876"/>
            <a:ext cx="3071834" cy="3071834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229600" cy="24288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Для древнеиндийской философии характерно развитие в рамках определенных систем, или школ, и деление их на две большие группы: ортодоксальные (признающие авторитет Вед) и неортодоксальные (не признающие авторитета </a:t>
            </a:r>
            <a:r>
              <a:rPr lang="ru-RU" sz="2400" dirty="0" smtClean="0"/>
              <a:t>Вед)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429000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Ортодоксальные школы: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4000504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Веданта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4429132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Миманса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4857760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Санкхья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29124" y="3429000"/>
            <a:ext cx="332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Неортодоксанальные школы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4000504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Джайнизм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4429132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Б</a:t>
            </a:r>
            <a:r>
              <a:rPr lang="ru-RU" dirty="0" smtClean="0"/>
              <a:t>уддизм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43438" y="485776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Чарваки</a:t>
            </a:r>
            <a:endParaRPr lang="ru-RU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Неортодоксальные школы.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Учение </a:t>
            </a:r>
            <a:r>
              <a:rPr lang="ru-RU" dirty="0" smtClean="0"/>
              <a:t>Локаята (Чарвака)</a:t>
            </a:r>
            <a:endParaRPr lang="ru-RU" dirty="0"/>
          </a:p>
        </p:txBody>
      </p:sp>
      <p:pic>
        <p:nvPicPr>
          <p:cNvPr id="4" name="Содержимое 3" descr="0011-010-Filosof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143116"/>
            <a:ext cx="4097346" cy="3287324"/>
          </a:xfrm>
        </p:spPr>
      </p:pic>
      <p:sp>
        <p:nvSpPr>
          <p:cNvPr id="5" name="TextBox 4"/>
          <p:cNvSpPr txBox="1"/>
          <p:nvPr/>
        </p:nvSpPr>
        <p:spPr>
          <a:xfrm>
            <a:off x="4643439" y="2285992"/>
            <a:ext cx="45005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Школы </a:t>
            </a:r>
            <a:r>
              <a:rPr lang="ru-RU" sz="2400" i="1" dirty="0"/>
              <a:t>– Локаяты </a:t>
            </a:r>
            <a:r>
              <a:rPr lang="ru-RU" sz="2400" dirty="0"/>
              <a:t>– считают что мировая религия не нужна, существует только то что чувствуем, душа есть тело. Цель жизни – получение удовлетворения (гедонистическая философия)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Неортодоксальные школы. Буддизм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3251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 Буддизм. Четыре благородных истины Будды</a:t>
            </a:r>
            <a:r>
              <a:rPr lang="ru-RU" sz="2400" dirty="0" smtClean="0"/>
              <a:t>: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1) </a:t>
            </a:r>
            <a:r>
              <a:rPr lang="ru-RU" sz="2400" dirty="0" smtClean="0"/>
              <a:t>Жизнь </a:t>
            </a:r>
            <a:r>
              <a:rPr lang="ru-RU" sz="2400" dirty="0" smtClean="0"/>
              <a:t>исполнена страданий</a:t>
            </a:r>
            <a:r>
              <a:rPr lang="ru-RU" sz="2400" dirty="0" smtClean="0"/>
              <a:t>;</a:t>
            </a:r>
            <a:br>
              <a:rPr lang="ru-RU" sz="2400" dirty="0" smtClean="0"/>
            </a:br>
            <a:r>
              <a:rPr lang="ru-RU" sz="2400" dirty="0" smtClean="0"/>
              <a:t>2) </a:t>
            </a:r>
            <a:r>
              <a:rPr lang="ru-RU" sz="2400" dirty="0" smtClean="0"/>
              <a:t>Существует </a:t>
            </a:r>
            <a:r>
              <a:rPr lang="ru-RU" sz="2400" dirty="0" smtClean="0"/>
              <a:t>причина возникновения </a:t>
            </a:r>
            <a:r>
              <a:rPr lang="ru-RU" sz="2400" dirty="0" smtClean="0"/>
              <a:t>страданий</a:t>
            </a:r>
            <a:br>
              <a:rPr lang="ru-RU" sz="2400" dirty="0" smtClean="0"/>
            </a:br>
            <a:r>
              <a:rPr lang="ru-RU" sz="2400" dirty="0" smtClean="0"/>
              <a:t>3) </a:t>
            </a:r>
            <a:r>
              <a:rPr lang="ru-RU" sz="2400" dirty="0" smtClean="0"/>
              <a:t>Имеется </a:t>
            </a:r>
            <a:r>
              <a:rPr lang="ru-RU" sz="2400" dirty="0" smtClean="0"/>
              <a:t>возможность прекращения </a:t>
            </a:r>
            <a:r>
              <a:rPr lang="ru-RU" sz="2400" dirty="0" smtClean="0"/>
              <a:t>страданий</a:t>
            </a:r>
            <a:br>
              <a:rPr lang="ru-RU" sz="2400" dirty="0" smtClean="0"/>
            </a:br>
            <a:r>
              <a:rPr lang="ru-RU" sz="2400" dirty="0" smtClean="0"/>
              <a:t>4) </a:t>
            </a:r>
            <a:r>
              <a:rPr lang="ru-RU" sz="2400" dirty="0" smtClean="0"/>
              <a:t>Существует </a:t>
            </a:r>
            <a:r>
              <a:rPr lang="ru-RU" sz="2400" dirty="0" smtClean="0"/>
              <a:t>путь, идя по которому можно избавиться от страданий.</a:t>
            </a:r>
            <a:endParaRPr lang="ru-RU" sz="2400" dirty="0"/>
          </a:p>
        </p:txBody>
      </p:sp>
      <p:pic>
        <p:nvPicPr>
          <p:cNvPr id="4" name="Рисунок 3" descr="teprsd_img_26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643446"/>
            <a:ext cx="1663625" cy="1785950"/>
          </a:xfrm>
          <a:prstGeom prst="rect">
            <a:avLst/>
          </a:prstGeom>
        </p:spPr>
      </p:pic>
      <p:pic>
        <p:nvPicPr>
          <p:cNvPr id="5" name="Рисунок 4" descr="208531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4500570"/>
            <a:ext cx="1955800" cy="2120900"/>
          </a:xfrm>
          <a:prstGeom prst="rect">
            <a:avLst/>
          </a:prstGeom>
        </p:spPr>
      </p:pic>
      <p:pic>
        <p:nvPicPr>
          <p:cNvPr id="6" name="Рисунок 5" descr="img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4572008"/>
            <a:ext cx="2286016" cy="184440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9072626" cy="1066800"/>
          </a:xfrm>
        </p:spPr>
        <p:txBody>
          <a:bodyPr>
            <a:noAutofit/>
          </a:bodyPr>
          <a:lstStyle/>
          <a:p>
            <a:r>
              <a:rPr lang="ru-RU" dirty="0" smtClean="0"/>
              <a:t>Неортодоксальные школы. Буддизм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858280" cy="432511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Цель познания </a:t>
            </a:r>
            <a:r>
              <a:rPr lang="ru-RU" sz="2400" dirty="0" smtClean="0"/>
              <a:t>— освобождение человека от страданий. В основе этики буддизма лежит убеждение в том, что избавление от страданий достижимо не в загробной, а в настоящей жизни. Такое прекращение страданий называется у буддистов нирваной. Буквальное значение этого слова «угашенный». Под нирваной буддисты понимают состояние полной невозмутимости, освобождение от всего, что приносит боль, отвлечение от внешнего мира, а также от мира мыслей.</a:t>
            </a:r>
            <a:endParaRPr lang="ru-RU" dirty="0"/>
          </a:p>
        </p:txBody>
      </p:sp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5000636"/>
            <a:ext cx="2786082" cy="174580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72518" cy="7096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Неортодоксальные </a:t>
            </a:r>
            <a:r>
              <a:rPr lang="ru-RU" dirty="0" smtClean="0"/>
              <a:t>школы. </a:t>
            </a:r>
            <a:r>
              <a:rPr lang="ru-RU" dirty="0" smtClean="0"/>
              <a:t>Джайнизм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1357322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Джайнизм</a:t>
            </a:r>
            <a:r>
              <a:rPr lang="ru-RU" sz="2000" dirty="0" smtClean="0"/>
              <a:t> («победитель») — религиозно-философское учение, возникшее в Индии приблизительно в VI веке до н. э. Основатель - Вардхамана или Джина Махавира. Насчитывает примерно 8 млн приверженцев, из которых 4 млн в Индии.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4143380"/>
            <a:ext cx="80724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rgbClr val="C00000"/>
                </a:solidFill>
              </a:rPr>
              <a:t> </a:t>
            </a:r>
            <a:r>
              <a:rPr lang="ru-RU" dirty="0" smtClean="0"/>
              <a:t>Цель </a:t>
            </a:r>
            <a:r>
              <a:rPr lang="ru-RU" dirty="0"/>
              <a:t>философии </a:t>
            </a:r>
            <a:r>
              <a:rPr lang="ru-RU" b="1" i="1" dirty="0"/>
              <a:t>джайнизма</a:t>
            </a:r>
            <a:r>
              <a:rPr lang="ru-RU" dirty="0"/>
              <a:t> — «святость», особый образ поведения, при помощи которого достигается указанное освобождение. Источником мудрости в джайнизме считается не бог, а особые святые, достигшие силы и счастья на основе совершенного знания и посредством поведения, вытекающего из этого </a:t>
            </a:r>
            <a:r>
              <a:rPr lang="ru-RU" dirty="0" err="1"/>
              <a:t>знания.Джайнизм</a:t>
            </a:r>
            <a:r>
              <a:rPr lang="ru-RU" dirty="0"/>
              <a:t> как этическое учение опирается на особое учение о бытии. Согласно этому учению, существует множество вещей, наделенных реальностью и обладающих, с одной стороны, постоянными, или субстанциальными, с другой — случайными, или преходящими свойствами.</a:t>
            </a:r>
          </a:p>
        </p:txBody>
      </p:sp>
      <p:pic>
        <p:nvPicPr>
          <p:cNvPr id="5" name="Рисунок 4" descr="1956jai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2000241"/>
            <a:ext cx="4000511" cy="207170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6868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Неортодоксальные школы. Джайнизм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350046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Объекты почитания -24 пророка .Последний - 24-й пророк (Тиртханкара).Джайнизм , как и буддизм ,отверг догмат о непогрешимости вед (древнейших сборников религиозных текстов , придающих авторитет жрецам</a:t>
            </a:r>
            <a:r>
              <a:rPr lang="ru-RU" sz="1800" dirty="0" smtClean="0"/>
              <a:t>)</a:t>
            </a:r>
            <a:r>
              <a:rPr lang="ru-RU" sz="1800" dirty="0" smtClean="0"/>
              <a:t> .Основополагающим моментом доктрины джайнизма является положение о том , что причинение вреда живым существам является величайшим грехом , а строгий аскетизм и отказ от бренной собственности – величайшей добродетелью</a:t>
            </a:r>
            <a:r>
              <a:rPr lang="ru-RU" sz="1800" dirty="0" smtClean="0"/>
              <a:t>.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Основополагающим </a:t>
            </a:r>
            <a:r>
              <a:rPr lang="ru-RU" sz="1600" dirty="0" smtClean="0"/>
              <a:t>моментом доктрины джайнизма является положение о том , что причинение вреда живым существам является величайшим грехом , а строгий аскетизм и отказ от бренной собственности – величайшей добродетелью</a:t>
            </a:r>
            <a:r>
              <a:rPr lang="ru-RU" sz="2000" dirty="0" smtClean="0"/>
              <a:t>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4643446"/>
            <a:ext cx="4643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Одеты джайны в белые тоги .Мужчины с непокрытой головой , женщины в белых платках </a:t>
            </a:r>
            <a:r>
              <a:rPr lang="ru-RU" dirty="0" smtClean="0"/>
              <a:t>. У </a:t>
            </a:r>
            <a:r>
              <a:rPr lang="ru-RU" dirty="0"/>
              <a:t>каждого на шее белый шарф. Джайны постоянно закрывают им рот и снимают лишь во время молитвы или еды.</a:t>
            </a:r>
          </a:p>
        </p:txBody>
      </p:sp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286256"/>
            <a:ext cx="1543061" cy="2333641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uiExpand="1" build="p"/>
      <p:bldP spid="4" grpId="0"/>
      <p:bldP spid="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428604"/>
            <a:ext cx="4471990" cy="1066800"/>
          </a:xfrm>
        </p:spPr>
        <p:txBody>
          <a:bodyPr/>
          <a:lstStyle/>
          <a:p>
            <a:r>
              <a:rPr lang="ru-RU" dirty="0" smtClean="0"/>
              <a:t>Джайны</a:t>
            </a:r>
            <a:endParaRPr lang="ru-RU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3075" y="2650519"/>
            <a:ext cx="3272600" cy="3238510"/>
          </a:xfr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500306"/>
            <a:ext cx="4643470" cy="36010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1428736"/>
            <a:ext cx="8060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одна из самых “приятных” и “спокойных</a:t>
            </a:r>
            <a:r>
              <a:rPr lang="ru-RU" b="1" dirty="0" smtClean="0"/>
              <a:t>” Индийских религий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72074"/>
            <a:ext cx="9286908" cy="164307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Возникновение философии в Древней Индии относится примерно к середине I тысячелетия до н. э., когда на территории современной Индии стали формироваться государства.</a:t>
            </a:r>
            <a:endParaRPr lang="ru-RU" sz="2400" dirty="0"/>
          </a:p>
        </p:txBody>
      </p:sp>
      <p:pic>
        <p:nvPicPr>
          <p:cNvPr id="5" name="Рисунок 4" descr="1352559626-0161904-www.nevsepic.com.u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642918"/>
            <a:ext cx="6286544" cy="428625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428604"/>
            <a:ext cx="2828916" cy="1066800"/>
          </a:xfrm>
        </p:spPr>
        <p:txBody>
          <a:bodyPr/>
          <a:lstStyle/>
          <a:p>
            <a:r>
              <a:rPr lang="ru-RU" dirty="0" smtClean="0"/>
              <a:t>Джайнизм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29289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основе джайнистского учения лежат 4 принципа: Ахисма – ненасилие и непротивление злу насилием , </a:t>
            </a:r>
            <a:r>
              <a:rPr lang="ru-RU" sz="2000" dirty="0" err="1" smtClean="0"/>
              <a:t>Сатья</a:t>
            </a:r>
            <a:r>
              <a:rPr lang="ru-RU" sz="2000" dirty="0" smtClean="0"/>
              <a:t> – правдивость мысли и речи, </a:t>
            </a:r>
            <a:r>
              <a:rPr lang="ru-RU" sz="2000" dirty="0" err="1" smtClean="0"/>
              <a:t>Астейя</a:t>
            </a:r>
            <a:r>
              <a:rPr lang="ru-RU" sz="2000" dirty="0" smtClean="0"/>
              <a:t> – запрет воровства (“не укради”) и </a:t>
            </a:r>
            <a:r>
              <a:rPr lang="ru-RU" sz="2000" dirty="0" err="1" smtClean="0"/>
              <a:t>Апариграха</a:t>
            </a:r>
            <a:r>
              <a:rPr lang="ru-RU" sz="2000" dirty="0" smtClean="0"/>
              <a:t> (аскетизм) – отвращение от мирской суеты. Джайнисты соблюдают строжайший запрет на употребление в пищу мяса. Они никогда не прикасаются к мясу или к телу убитого животного, не участвуют в делах или действиях , могущих повлечь за собой насилие или убийство какой-либо жизни (будь это человек, животное, насекомое или микроб).</a:t>
            </a:r>
            <a:endParaRPr lang="ru-RU" sz="2000" dirty="0"/>
          </a:p>
        </p:txBody>
      </p:sp>
      <p:pic>
        <p:nvPicPr>
          <p:cNvPr id="4" name="Рисунок 3" descr="photo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4357694"/>
            <a:ext cx="1276954" cy="1857388"/>
          </a:xfrm>
          <a:prstGeom prst="rect">
            <a:avLst/>
          </a:prstGeom>
        </p:spPr>
      </p:pic>
      <p:pic>
        <p:nvPicPr>
          <p:cNvPr id="5" name="Рисунок 4" descr="teprsd_img_26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3" y="4286256"/>
            <a:ext cx="1460867" cy="2000264"/>
          </a:xfrm>
          <a:prstGeom prst="rect">
            <a:avLst/>
          </a:prstGeom>
        </p:spPr>
      </p:pic>
      <p:pic>
        <p:nvPicPr>
          <p:cNvPr id="6" name="Рисунок 5" descr="2085317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4429132"/>
            <a:ext cx="1409700" cy="1447800"/>
          </a:xfrm>
          <a:prstGeom prst="rect">
            <a:avLst/>
          </a:prstGeom>
        </p:spPr>
      </p:pic>
      <p:pic>
        <p:nvPicPr>
          <p:cNvPr id="7" name="Рисунок 6" descr="img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4429132"/>
            <a:ext cx="1190625" cy="1714500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571480"/>
            <a:ext cx="2686040" cy="1066800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714908"/>
          </a:xfrm>
        </p:spPr>
        <p:txBody>
          <a:bodyPr>
            <a:noAutofit/>
          </a:bodyPr>
          <a:lstStyle/>
          <a:p>
            <a:r>
              <a:rPr lang="ru-RU" sz="1600" dirty="0" smtClean="0"/>
              <a:t>Весь ход экономического, политического и культурного развития древней Индии определялся существованием сложившегося на развалинах первобытно-родового строя классового общества с его кастовым строем</a:t>
            </a:r>
            <a:r>
              <a:rPr lang="ru-RU" sz="1600" dirty="0" smtClean="0"/>
              <a:t>. </a:t>
            </a:r>
            <a:br>
              <a:rPr lang="ru-RU" sz="1600" dirty="0" smtClean="0"/>
            </a:br>
            <a:r>
              <a:rPr lang="ru-RU" sz="1600" dirty="0" smtClean="0"/>
              <a:t>Несмотря </a:t>
            </a:r>
            <a:r>
              <a:rPr lang="ru-RU" sz="1600" dirty="0" smtClean="0"/>
              <a:t>на заявление авторов о взаимной «терпимости» школ индийской философии, из книги можно получить представление о борьбе материализма с идеализмом, о преследованиях господствующей религией древнеиндийских </a:t>
            </a:r>
            <a:r>
              <a:rPr lang="ru-RU" sz="1600" dirty="0" err="1" smtClean="0"/>
              <a:t>материалистов-чарваков</a:t>
            </a:r>
            <a:r>
              <a:rPr lang="ru-RU" sz="1600" dirty="0" smtClean="0"/>
              <a:t>, о борьбе между последователями раннего буддизма и </a:t>
            </a:r>
            <a:r>
              <a:rPr lang="ru-RU" sz="1600" dirty="0" err="1" smtClean="0"/>
              <a:t>брахманистами</a:t>
            </a:r>
            <a:r>
              <a:rPr lang="ru-RU" sz="1600" dirty="0" smtClean="0"/>
              <a:t> </a:t>
            </a:r>
            <a:r>
              <a:rPr lang="ru-RU" sz="1600" dirty="0" err="1" smtClean="0"/>
              <a:t>и</a:t>
            </a:r>
            <a:r>
              <a:rPr lang="ru-RU" sz="1600" dirty="0" smtClean="0"/>
              <a:t> т. д</a:t>
            </a:r>
            <a:r>
              <a:rPr lang="ru-RU" sz="1600" dirty="0" smtClean="0"/>
              <a:t>. </a:t>
            </a:r>
            <a:br>
              <a:rPr lang="ru-RU" sz="1600" dirty="0" smtClean="0"/>
            </a:br>
            <a:r>
              <a:rPr lang="ru-RU" sz="1600" dirty="0" smtClean="0"/>
              <a:t>Считая </a:t>
            </a:r>
            <a:r>
              <a:rPr lang="ru-RU" sz="1600" dirty="0" smtClean="0"/>
              <a:t>современную индийскую философию наиболее всеобъемлющей, охватывающей все направления западной и восточной теоретической мысли, авторы иногда подменяют терминологию индийской философии понятиями, употребляемыми современными западными идеалистическими школами, проводят неудачные параллели между западными и индийскими системами философии, дают оценки индийским школам с позиций некоторых современных реакционных философов (так, например, школу </a:t>
            </a:r>
            <a:r>
              <a:rPr lang="ru-RU" sz="1600" dirty="0" err="1" smtClean="0"/>
              <a:t>ньяи</a:t>
            </a:r>
            <a:r>
              <a:rPr lang="ru-RU" sz="1600" dirty="0" smtClean="0"/>
              <a:t> они называют «системой логического реализма»).</a:t>
            </a:r>
            <a:endParaRPr lang="ru-RU" sz="16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5715040" cy="1066800"/>
          </a:xfrm>
        </p:spPr>
        <p:txBody>
          <a:bodyPr/>
          <a:lstStyle/>
          <a:p>
            <a:r>
              <a:rPr lang="ru-RU" dirty="0" smtClean="0"/>
              <a:t>Спасибо за внимание ! 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000240"/>
            <a:ext cx="3286148" cy="3030913"/>
          </a:xfrm>
        </p:spPr>
      </p:pic>
      <p:pic>
        <p:nvPicPr>
          <p:cNvPr id="5" name="Рисунок 4" descr="1604547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357430"/>
            <a:ext cx="4143404" cy="26432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6357958"/>
            <a:ext cx="3376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Лучше презентации не будет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400"/>
                            </p:stCondLst>
                            <p:childTnLst>
                              <p:par>
                                <p:cTn id="29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1643050"/>
            <a:ext cx="6357950" cy="5572164"/>
          </a:xfrm>
        </p:spPr>
        <p:txBody>
          <a:bodyPr>
            <a:normAutofit/>
          </a:bodyPr>
          <a:lstStyle/>
          <a:p>
            <a:r>
              <a:rPr lang="ru-RU" dirty="0" smtClean="0"/>
              <a:t>Во главе каждого такого государства стоял раджа, власть которого опиралась на власть землевладельческой аристократии и родовой жреческой знати (брахманы). Сильны были пережитки патриархальных отношений между господствующими классами и угнетенными.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857232"/>
            <a:ext cx="2428860" cy="329631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785794"/>
            <a:ext cx="2971792" cy="1066800"/>
          </a:xfrm>
        </p:spPr>
        <p:txBody>
          <a:bodyPr/>
          <a:lstStyle/>
          <a:p>
            <a:r>
              <a:rPr lang="ru-RU" dirty="0" smtClean="0"/>
              <a:t>Этапы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25112"/>
          </a:xfrm>
        </p:spPr>
        <p:txBody>
          <a:bodyPr/>
          <a:lstStyle/>
          <a:p>
            <a:r>
              <a:rPr lang="ru-RU" dirty="0" smtClean="0"/>
              <a:t>В философии Индии выделяют три основных этапа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</a:t>
            </a:r>
            <a:r>
              <a:rPr lang="ru-RU" dirty="0" smtClean="0"/>
              <a:t>) ведийский период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</a:t>
            </a:r>
            <a:r>
              <a:rPr lang="ru-RU" dirty="0" smtClean="0"/>
              <a:t>) классический, или </a:t>
            </a:r>
            <a:r>
              <a:rPr lang="ru-RU" dirty="0" smtClean="0"/>
              <a:t>брахмано-буддийский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</a:t>
            </a:r>
            <a:r>
              <a:rPr lang="ru-RU" dirty="0" smtClean="0"/>
              <a:t>) период послеклассический, или </a:t>
            </a:r>
            <a:r>
              <a:rPr lang="ru-RU" dirty="0" smtClean="0"/>
              <a:t>   индуистский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4" presetClass="entr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5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● Ведийский период</a:t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dirty="0" smtClean="0"/>
              <a:t> </a:t>
            </a:r>
            <a:r>
              <a:rPr lang="ru-RU" dirty="0" smtClean="0"/>
              <a:t> (</a:t>
            </a:r>
            <a:r>
              <a:rPr lang="ru-RU" dirty="0" smtClean="0"/>
              <a:t>1500—500 до н. э.)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1785926"/>
            <a:ext cx="350043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Ведийская </a:t>
            </a:r>
            <a:r>
              <a:rPr lang="ru-RU" sz="2800" dirty="0"/>
              <a:t>цивилизация </a:t>
            </a:r>
            <a:r>
              <a:rPr lang="ru-RU" sz="2800" dirty="0" smtClean="0"/>
              <a:t>          послужила </a:t>
            </a:r>
            <a:r>
              <a:rPr lang="ru-RU" sz="2800" dirty="0"/>
              <a:t>основой для индуизма и других культурных аспектов раннего индийского общества.</a:t>
            </a:r>
          </a:p>
        </p:txBody>
      </p:sp>
      <p:pic>
        <p:nvPicPr>
          <p:cNvPr id="8" name="Содержимое 7" descr="teprsd_img_268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571612"/>
            <a:ext cx="4786346" cy="4973773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● </a:t>
            </a:r>
            <a:r>
              <a:rPr lang="ru-RU" dirty="0" smtClean="0"/>
              <a:t>Брахмано-буддийский период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 smtClean="0"/>
              <a:t>(500 до н. э. — 1000 н. э.)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1928778"/>
            <a:ext cx="3757610" cy="492922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</a:t>
            </a:r>
            <a:r>
              <a:rPr lang="ru-RU" sz="2000" dirty="0" smtClean="0"/>
              <a:t>течение этого периода проявляется интерес к этическим проблемам. Агностики, </a:t>
            </a:r>
            <a:r>
              <a:rPr lang="ru-RU" sz="2000" dirty="0" smtClean="0"/>
              <a:t>   материалисты</a:t>
            </a:r>
            <a:r>
              <a:rPr lang="ru-RU" sz="2000" dirty="0" smtClean="0"/>
              <a:t> и </a:t>
            </a:r>
            <a:r>
              <a:rPr lang="ru-RU" sz="2000" dirty="0" smtClean="0"/>
              <a:t>                  фаталисты</a:t>
            </a:r>
            <a:r>
              <a:rPr lang="ru-RU" sz="2000" dirty="0" smtClean="0"/>
              <a:t> выступают против брахманов и реформистов. </a:t>
            </a:r>
            <a:r>
              <a:rPr lang="ru-RU" sz="2000" dirty="0" smtClean="0"/>
              <a:t>Наряду </a:t>
            </a:r>
            <a:r>
              <a:rPr lang="ru-RU" sz="2000" dirty="0" smtClean="0"/>
              <a:t>с брахманизмом выступают теперь атеистическая локаята и вероучения. Развиваются школы философии под названием даршаны</a:t>
            </a:r>
            <a:r>
              <a:rPr lang="ru-RU" sz="2000" dirty="0" smtClean="0"/>
              <a:t>..</a:t>
            </a:r>
            <a:endParaRPr lang="ru-RU" sz="2000" dirty="0"/>
          </a:p>
        </p:txBody>
      </p:sp>
      <p:pic>
        <p:nvPicPr>
          <p:cNvPr id="4" name="Рисунок 3" descr="photo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928802"/>
            <a:ext cx="4572031" cy="4729017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●  </a:t>
            </a:r>
            <a:r>
              <a:rPr lang="ru-RU" sz="4400" dirty="0" smtClean="0"/>
              <a:t>Индуистский период </a:t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dirty="0" smtClean="0"/>
              <a:t>   (</a:t>
            </a:r>
            <a:r>
              <a:rPr lang="ru-RU" sz="4400" dirty="0" smtClean="0"/>
              <a:t>с </a:t>
            </a:r>
            <a:r>
              <a:rPr lang="ru-RU" sz="4400" dirty="0" smtClean="0"/>
              <a:t>1000г.)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5429288" cy="450285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Буддизм в Индии угасает, джайнизм теряет свое значение. Веданта и ньяя-вайшешика ещё продолжают развиваться; характерно прежде всего возникновение реалистических вишнуитской и шиваитской систем, которые в схоластической форме пытались доказать, что Брахман брахманистских сутр и есть Бог Вишну, или Шива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Shiva_Statue_Murdeshwara_Te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097" y="1571612"/>
            <a:ext cx="3624027" cy="4857784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357166"/>
            <a:ext cx="1614470" cy="1066800"/>
          </a:xfrm>
        </p:spPr>
        <p:txBody>
          <a:bodyPr/>
          <a:lstStyle/>
          <a:p>
            <a:r>
              <a:rPr lang="ru-RU" dirty="0" smtClean="0"/>
              <a:t>Веды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643050"/>
            <a:ext cx="6500858" cy="35719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Древнейший памятник индийской литературы — Веды.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Они </a:t>
            </a:r>
            <a:r>
              <a:rPr lang="ru-RU" dirty="0" smtClean="0"/>
              <a:t>делятся на </a:t>
            </a:r>
            <a:r>
              <a:rPr lang="ru-RU" dirty="0" smtClean="0"/>
              <a:t>4 группы</a:t>
            </a:r>
            <a:br>
              <a:rPr lang="ru-RU" dirty="0" smtClean="0"/>
            </a:br>
            <a:r>
              <a:rPr lang="ru-RU" dirty="0" smtClean="0"/>
              <a:t>   </a:t>
            </a:r>
            <a:br>
              <a:rPr lang="ru-RU" dirty="0" smtClean="0"/>
            </a:br>
            <a:r>
              <a:rPr lang="ru-RU" sz="3600" dirty="0" smtClean="0">
                <a:solidFill>
                  <a:srgbClr val="C00000"/>
                </a:solidFill>
              </a:rPr>
              <a:t>◊ </a:t>
            </a:r>
            <a:r>
              <a:rPr lang="ru-RU" sz="3300" dirty="0" smtClean="0"/>
              <a:t>Самхиты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solidFill>
                  <a:srgbClr val="C00000"/>
                </a:solidFill>
              </a:rPr>
              <a:t>◊ </a:t>
            </a:r>
            <a:r>
              <a:rPr lang="ru-RU" sz="3200" dirty="0" smtClean="0"/>
              <a:t>Брахманы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C00000"/>
                </a:solidFill>
              </a:rPr>
              <a:t>◊ </a:t>
            </a:r>
            <a:r>
              <a:rPr lang="ru-RU" sz="3200" dirty="0" smtClean="0"/>
              <a:t>Араньяки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C00000"/>
                </a:solidFill>
              </a:rPr>
              <a:t>◊ </a:t>
            </a:r>
            <a:r>
              <a:rPr lang="ru-RU" sz="3200" dirty="0" smtClean="0"/>
              <a:t>Упанишады</a:t>
            </a:r>
            <a:endParaRPr lang="ru-RU" dirty="0"/>
          </a:p>
        </p:txBody>
      </p:sp>
      <p:pic>
        <p:nvPicPr>
          <p:cNvPr id="4" name="Рисунок 3" descr="im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5" y="1571612"/>
            <a:ext cx="2540018" cy="3429024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2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3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428604"/>
            <a:ext cx="2686040" cy="1066800"/>
          </a:xfrm>
        </p:spPr>
        <p:txBody>
          <a:bodyPr/>
          <a:lstStyle/>
          <a:p>
            <a:r>
              <a:rPr lang="ru-RU" dirty="0" smtClean="0"/>
              <a:t>Самхиты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1679642"/>
          </a:xfrm>
        </p:spPr>
        <p:txBody>
          <a:bodyPr/>
          <a:lstStyle/>
          <a:p>
            <a:r>
              <a:rPr lang="ru-RU" dirty="0" smtClean="0"/>
              <a:t>Самхиты - собрания </a:t>
            </a:r>
            <a:r>
              <a:rPr lang="ru-RU" dirty="0" smtClean="0"/>
              <a:t>гимнов, молитв, заклинаний, благословений, жертвенных формул</a:t>
            </a:r>
            <a:endParaRPr lang="ru-RU" dirty="0"/>
          </a:p>
        </p:txBody>
      </p:sp>
      <p:pic>
        <p:nvPicPr>
          <p:cNvPr id="4" name="Рисунок 3" descr="panchamukhi-anjaneya-swam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2928934"/>
            <a:ext cx="2928958" cy="359568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163</TotalTime>
  <Words>667</Words>
  <Application>Microsoft Office PowerPoint</Application>
  <PresentationFormat>Экран (4:3)</PresentationFormat>
  <Paragraphs>61</Paragraphs>
  <Slides>22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Городская</vt:lpstr>
      <vt:lpstr>Презентация на тему  «философия древней индии»</vt:lpstr>
      <vt:lpstr>Слайд 2</vt:lpstr>
      <vt:lpstr>Слайд 3</vt:lpstr>
      <vt:lpstr>Этапы </vt:lpstr>
      <vt:lpstr>● Ведийский период    (1500—500 до н. э.)</vt:lpstr>
      <vt:lpstr>● Брахмано-буддийский период   (500 до н. э. — 1000 н. э.)</vt:lpstr>
      <vt:lpstr>●  Индуистский период      (с 1000г.)</vt:lpstr>
      <vt:lpstr>Веды</vt:lpstr>
      <vt:lpstr>Самхиты</vt:lpstr>
      <vt:lpstr>Брахманы</vt:lpstr>
      <vt:lpstr>Араньяки</vt:lpstr>
      <vt:lpstr> Упанишады</vt:lpstr>
      <vt:lpstr>Слайд 13</vt:lpstr>
      <vt:lpstr>Неортодоксальные школы.  Учение Локаята (Чарвака)</vt:lpstr>
      <vt:lpstr>Неортодоксальные школы. Буддизм</vt:lpstr>
      <vt:lpstr>Неортодоксальные школы. Буддизм</vt:lpstr>
      <vt:lpstr>Неортодоксальные школы. Джайнизм</vt:lpstr>
      <vt:lpstr>Неортодоксальные школы. Джайнизм</vt:lpstr>
      <vt:lpstr>Джайны</vt:lpstr>
      <vt:lpstr>Джайнизм</vt:lpstr>
      <vt:lpstr>Вывод</vt:lpstr>
      <vt:lpstr>Спасибо за внимание 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 «философия древней индии»</dc:title>
  <dc:creator>Сергей</dc:creator>
  <cp:lastModifiedBy>Сергей</cp:lastModifiedBy>
  <cp:revision>17</cp:revision>
  <dcterms:created xsi:type="dcterms:W3CDTF">2015-11-09T17:10:41Z</dcterms:created>
  <dcterms:modified xsi:type="dcterms:W3CDTF">2015-11-09T19:54:22Z</dcterms:modified>
</cp:coreProperties>
</file>